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9" r:id="rId2"/>
    <p:sldId id="260" r:id="rId3"/>
    <p:sldId id="273" r:id="rId4"/>
    <p:sldId id="265" r:id="rId5"/>
    <p:sldId id="266" r:id="rId6"/>
    <p:sldId id="267" r:id="rId7"/>
    <p:sldId id="303" r:id="rId8"/>
    <p:sldId id="294" r:id="rId9"/>
    <p:sldId id="268" r:id="rId10"/>
    <p:sldId id="269" r:id="rId11"/>
    <p:sldId id="272" r:id="rId12"/>
    <p:sldId id="296" r:id="rId13"/>
    <p:sldId id="295" r:id="rId14"/>
    <p:sldId id="297" r:id="rId15"/>
    <p:sldId id="298" r:id="rId16"/>
    <p:sldId id="305" r:id="rId17"/>
    <p:sldId id="304" r:id="rId18"/>
    <p:sldId id="300" r:id="rId19"/>
    <p:sldId id="301" r:id="rId20"/>
    <p:sldId id="275" r:id="rId21"/>
    <p:sldId id="306" r:id="rId22"/>
    <p:sldId id="276" r:id="rId23"/>
  </p:sldIdLst>
  <p:sldSz cx="9144000" cy="6858000" type="screen4x3"/>
  <p:notesSz cx="6858000" cy="9212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1" autoAdjust="0"/>
    <p:restoredTop sz="92717" autoAdjust="0"/>
  </p:normalViewPr>
  <p:slideViewPr>
    <p:cSldViewPr>
      <p:cViewPr>
        <p:scale>
          <a:sx n="89" d="100"/>
          <a:sy n="89" d="100"/>
        </p:scale>
        <p:origin x="-1121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848" y="-96"/>
      </p:cViewPr>
      <p:guideLst>
        <p:guide orient="horz" pos="290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6D05-46A1-47D9-88C5-BFFFF5F1E89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C11C-4B4E-455D-B04B-E17C313D0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9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28CBF-93D8-9A48-AA1E-67862C48F064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5825"/>
            <a:ext cx="5486400" cy="41455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C85E-E69C-344F-8DAC-00760813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2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2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3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8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C85E-E69C-344F-8DAC-0076081359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3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C8A631-329F-48BE-A529-2CF8ACBF1FCE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A1C96C-BF43-47EE-8AEB-F2B51EFCFE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Funding the Next Generation</a:t>
            </a:r>
            <a:br>
              <a:rPr lang="en-US" sz="3600" dirty="0" smtClean="0"/>
            </a:br>
            <a:r>
              <a:rPr lang="en-US" sz="3600" dirty="0" smtClean="0"/>
              <a:t>April 7, 2015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+mj-lt"/>
              </a:rPr>
              <a:t>The Development of the San Francisco Children’s Fund</a:t>
            </a:r>
          </a:p>
          <a:p>
            <a:pPr marL="0" indent="0" algn="ctr">
              <a:buNone/>
            </a:pPr>
            <a:r>
              <a:rPr lang="en-US" sz="3600" dirty="0" smtClean="0"/>
              <a:t>Sandboxes to Ballot boxes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57600"/>
            <a:ext cx="12874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400"/>
            <a:ext cx="7696200" cy="762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/>
              <a:t>Children’s Fund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 dirty="0" smtClean="0"/>
              <a:t>Crafting a New Policy</a:t>
            </a:r>
          </a:p>
          <a:p>
            <a:pPr marL="0" indent="0" algn="ctr">
              <a:buNone/>
            </a:pPr>
            <a:r>
              <a:rPr lang="en-US" sz="3200" b="1" dirty="0" smtClean="0"/>
              <a:t>The Children’s Amendment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r>
              <a:rPr lang="en-US" sz="3200" b="1" dirty="0" smtClean="0">
                <a:solidFill>
                  <a:schemeClr val="tx1"/>
                </a:solidFill>
              </a:rPr>
              <a:t>Goal –</a:t>
            </a:r>
            <a:r>
              <a:rPr lang="en-US" sz="3200" b="1" dirty="0" smtClean="0"/>
              <a:t> </a:t>
            </a:r>
            <a:r>
              <a:rPr lang="en-US" sz="3200" dirty="0" smtClean="0"/>
              <a:t>Sustainable, stable, funding for broad range of children’s services – no more annual battles</a:t>
            </a:r>
          </a:p>
          <a:p>
            <a:r>
              <a:rPr lang="en-US" sz="3200" b="1" dirty="0" smtClean="0"/>
              <a:t>Institutionalization </a:t>
            </a:r>
            <a:r>
              <a:rPr lang="en-US" sz="3200" dirty="0" smtClean="0"/>
              <a:t>– City charter</a:t>
            </a:r>
            <a:endParaRPr lang="en-US" sz="3200" b="1" dirty="0" smtClean="0"/>
          </a:p>
          <a:p>
            <a:r>
              <a:rPr lang="en-US" sz="3200" b="1" dirty="0" smtClean="0"/>
              <a:t>Models – </a:t>
            </a:r>
            <a:r>
              <a:rPr lang="en-US" sz="3200" dirty="0" smtClean="0"/>
              <a:t>Required funding in city charter</a:t>
            </a:r>
          </a:p>
          <a:p>
            <a:r>
              <a:rPr lang="en-US" sz="3200" b="1" dirty="0" smtClean="0"/>
              <a:t>Revenue Stream – </a:t>
            </a:r>
            <a:r>
              <a:rPr lang="en-US" sz="3200" dirty="0" smtClean="0"/>
              <a:t>New funds or reallocations – rational for “carve-out”</a:t>
            </a:r>
          </a:p>
          <a:p>
            <a:r>
              <a:rPr lang="en-US" sz="3200" b="1" dirty="0" smtClean="0"/>
              <a:t>Specific objectives – </a:t>
            </a:r>
            <a:r>
              <a:rPr lang="en-US" sz="3200" dirty="0" smtClean="0"/>
              <a:t>What can be funded</a:t>
            </a:r>
            <a:endParaRPr lang="en-US" sz="3200" b="1" dirty="0" smtClean="0"/>
          </a:p>
          <a:p>
            <a:r>
              <a:rPr lang="en-US" sz="3200" b="1" dirty="0" smtClean="0"/>
              <a:t>Potential Sabotage </a:t>
            </a:r>
            <a:r>
              <a:rPr lang="en-US" sz="3200" dirty="0" smtClean="0"/>
              <a:t>– Baseline budget; Prohibitions</a:t>
            </a:r>
          </a:p>
          <a:p>
            <a:r>
              <a:rPr lang="en-US" sz="3200" b="1" dirty="0" smtClean="0"/>
              <a:t>Implementation </a:t>
            </a:r>
            <a:r>
              <a:rPr lang="en-US" sz="3200" dirty="0" smtClean="0"/>
              <a:t>– Administration, planning, oversight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867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696200" cy="8382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The Petition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518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Seizing the Initiative</a:t>
            </a:r>
          </a:p>
          <a:p>
            <a:pPr marL="0" indent="0" algn="ctr">
              <a:buNone/>
            </a:pPr>
            <a:r>
              <a:rPr lang="en-US" sz="1700" b="1" dirty="0" smtClean="0"/>
              <a:t>Creating a Window of Opportunity</a:t>
            </a:r>
          </a:p>
          <a:p>
            <a:pPr marL="0" indent="0" algn="ctr">
              <a:buNone/>
            </a:pPr>
            <a:r>
              <a:rPr lang="en-US" sz="1700" b="1" dirty="0" smtClean="0"/>
              <a:t>Utilizing the Political Stream – Elections</a:t>
            </a:r>
          </a:p>
          <a:p>
            <a:pPr marL="0" indent="0" algn="ctr">
              <a:buNone/>
            </a:pPr>
            <a:r>
              <a:rPr lang="en-US" sz="1700" b="1" dirty="0" smtClean="0"/>
              <a:t>Capturing Public Support</a:t>
            </a:r>
          </a:p>
          <a:p>
            <a:pPr marL="0" indent="0" algn="ctr">
              <a:buNone/>
            </a:pPr>
            <a:r>
              <a:rPr lang="en-US" sz="1700" b="1" dirty="0" smtClean="0"/>
              <a:t>Mobilizing Outside Government</a:t>
            </a:r>
          </a:p>
          <a:p>
            <a:pPr marL="0" indent="0" algn="ctr">
              <a:buNone/>
            </a:pPr>
            <a:endParaRPr lang="en-US" sz="1700" b="1" dirty="0"/>
          </a:p>
          <a:p>
            <a:r>
              <a:rPr lang="en-US" sz="2800" dirty="0" smtClean="0"/>
              <a:t>Seeking traditional political support – NO WAY</a:t>
            </a:r>
          </a:p>
          <a:p>
            <a:r>
              <a:rPr lang="en-US" sz="2800" dirty="0" smtClean="0"/>
              <a:t>Utilizing the Initiative process</a:t>
            </a:r>
          </a:p>
          <a:p>
            <a:r>
              <a:rPr lang="en-US" sz="2800" dirty="0" smtClean="0"/>
              <a:t>Taking the initiative</a:t>
            </a:r>
          </a:p>
          <a:p>
            <a:r>
              <a:rPr lang="en-US" sz="2800" dirty="0" smtClean="0"/>
              <a:t>Framing the issue – The Children’s Amendment</a:t>
            </a:r>
          </a:p>
          <a:p>
            <a:r>
              <a:rPr lang="en-US" sz="2800" dirty="0" smtClean="0"/>
              <a:t>68,000 signatures – POLITICAL LESSON OF A LIFETIME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225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3" y="0"/>
            <a:ext cx="6630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FullSizeRender-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1162" r="-3184" b="-2971"/>
          <a:stretch/>
        </p:blipFill>
        <p:spPr>
          <a:xfrm>
            <a:off x="2057400" y="8339"/>
            <a:ext cx="5181600" cy="7078261"/>
          </a:xfrm>
        </p:spPr>
      </p:pic>
    </p:spTree>
    <p:extLst>
      <p:ext uri="{BB962C8B-B14F-4D97-AF65-F5344CB8AC3E}">
        <p14:creationId xmlns:p14="http://schemas.microsoft.com/office/powerpoint/2010/main" val="406973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2147116" cy="2133600"/>
          </a:xfrm>
          <a:prstGeom prst="rect">
            <a:avLst/>
          </a:prstGeom>
        </p:spPr>
      </p:pic>
      <p:pic>
        <p:nvPicPr>
          <p:cNvPr id="13" name="Picture 12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2147116" cy="2133600"/>
          </a:xfrm>
          <a:prstGeom prst="rect">
            <a:avLst/>
          </a:prstGeom>
        </p:spPr>
      </p:pic>
      <p:pic>
        <p:nvPicPr>
          <p:cNvPr id="14" name="Picture 13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2147116" cy="2133600"/>
          </a:xfrm>
          <a:prstGeom prst="rect">
            <a:avLst/>
          </a:prstGeom>
        </p:spPr>
      </p:pic>
      <p:pic>
        <p:nvPicPr>
          <p:cNvPr id="15" name="Picture 14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2147116" cy="2133600"/>
          </a:xfrm>
          <a:prstGeom prst="rect">
            <a:avLst/>
          </a:prstGeom>
        </p:spPr>
      </p:pic>
      <p:pic>
        <p:nvPicPr>
          <p:cNvPr id="16" name="Picture 15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67000"/>
            <a:ext cx="214711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80010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electoral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Power of elections to communicate and seize the </a:t>
            </a:r>
            <a:r>
              <a:rPr lang="en-US" sz="3600" b="1" dirty="0" smtClean="0"/>
              <a:t>agenda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dirty="0" smtClean="0"/>
              <a:t>Campaign video “I Wish I Were a Princess”</a:t>
            </a:r>
          </a:p>
          <a:p>
            <a:r>
              <a:rPr lang="en-US" dirty="0" smtClean="0"/>
              <a:t>High </a:t>
            </a:r>
            <a:r>
              <a:rPr lang="en-US" dirty="0"/>
              <a:t>civic engagement in campaign</a:t>
            </a:r>
          </a:p>
          <a:p>
            <a:r>
              <a:rPr lang="en-US" dirty="0"/>
              <a:t>Voices of parents and youth</a:t>
            </a:r>
          </a:p>
          <a:p>
            <a:r>
              <a:rPr lang="en-US" dirty="0"/>
              <a:t>Utilizing the media</a:t>
            </a:r>
          </a:p>
          <a:p>
            <a:r>
              <a:rPr lang="en-US" dirty="0"/>
              <a:t>Outpacing opponents</a:t>
            </a:r>
          </a:p>
          <a:p>
            <a:r>
              <a:rPr lang="en-US" dirty="0"/>
              <a:t>Relentless – respond to EVERYTHING</a:t>
            </a:r>
          </a:p>
          <a:p>
            <a:r>
              <a:rPr lang="en-US" dirty="0"/>
              <a:t>Creative tactics</a:t>
            </a:r>
          </a:p>
          <a:p>
            <a:r>
              <a:rPr lang="en-US" dirty="0"/>
              <a:t>Strong leadership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543800" cy="6096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THE CAMPAIGN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18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b="1" dirty="0" smtClean="0">
                <a:solidFill>
                  <a:srgbClr val="C00000"/>
                </a:solidFill>
              </a:rPr>
              <a:t>MESSAGES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Children can’t vote – brochure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Serious crisis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Investing is cost-effective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Services make a differences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These are all our children</a:t>
            </a:r>
          </a:p>
          <a:p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D0D0D"/>
                </a:solidFill>
              </a:rPr>
              <a:t>MORE BALLOT ARGUMENTS THAN EVER BEFORE</a:t>
            </a:r>
          </a:p>
          <a:p>
            <a:endParaRPr lang="en-US" sz="2800" b="1" dirty="0" smtClean="0">
              <a:solidFill>
                <a:srgbClr val="0D0D0D"/>
              </a:solidFill>
            </a:endParaRPr>
          </a:p>
          <a:p>
            <a:r>
              <a:rPr lang="en-US" sz="2800" b="1" dirty="0" smtClean="0">
                <a:solidFill>
                  <a:srgbClr val="0D0D0D"/>
                </a:solidFill>
              </a:rPr>
              <a:t>TREMENDOUS OPPOSITION – SF CHRONICLE, CHAMBER OF COMMERCE, LEADING POLITICIAN, NEIGHBORHOOD PAPERS</a:t>
            </a:r>
          </a:p>
          <a:p>
            <a:endParaRPr lang="en-US" sz="2800" b="1" dirty="0" smtClean="0">
              <a:solidFill>
                <a:srgbClr val="0D0D0D"/>
              </a:solidFill>
            </a:endParaRPr>
          </a:p>
          <a:p>
            <a:r>
              <a:rPr lang="en-US" sz="2800" b="1" dirty="0" smtClean="0">
                <a:solidFill>
                  <a:srgbClr val="0D0D0D"/>
                </a:solidFill>
              </a:rPr>
              <a:t>NATIONAL – NOT LOCAL - COVERAGE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467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Making Lemonade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8486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dirty="0" smtClean="0"/>
              <a:t>TURNING OPPOSING ARGUMENTS INTO WINS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sz="2800" dirty="0" smtClean="0"/>
              <a:t>Ballot box budgeting – democracy at its best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ies our hands – that’s the point</a:t>
            </a:r>
          </a:p>
          <a:p>
            <a:r>
              <a:rPr lang="en-US" sz="2800" dirty="0" smtClean="0"/>
              <a:t>Special interest politics – children are everyone’s interest</a:t>
            </a:r>
          </a:p>
          <a:p>
            <a:r>
              <a:rPr lang="en-US" sz="2800" dirty="0" smtClean="0"/>
              <a:t>Bad government – feeding children is good government</a:t>
            </a:r>
          </a:p>
          <a:p>
            <a:r>
              <a:rPr lang="en-US" sz="2800" dirty="0" smtClean="0"/>
              <a:t>Takes money away from other needs – cost effective, promotes efficiency</a:t>
            </a:r>
          </a:p>
          <a:p>
            <a:r>
              <a:rPr lang="en-US" sz="2800" dirty="0" smtClean="0"/>
              <a:t>Moral blackmail – only necessary because of secrecy</a:t>
            </a:r>
          </a:p>
        </p:txBody>
      </p:sp>
    </p:spTree>
    <p:extLst>
      <p:ext uri="{BB962C8B-B14F-4D97-AF65-F5344CB8AC3E}">
        <p14:creationId xmlns:p14="http://schemas.microsoft.com/office/powerpoint/2010/main" val="373787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Users\Margaret Brodkin\Pictures\Children's Fund\FullSizeRender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52" y="105568"/>
            <a:ext cx="4938845" cy="66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8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sers\Margaret Brodkin\Pictures\Children's Fund\FullSizeRender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-9144"/>
            <a:ext cx="9029700" cy="67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8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638800"/>
            <a:ext cx="7315200" cy="6096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The Children’s Fund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5715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1200" b="1" dirty="0" smtClean="0"/>
          </a:p>
          <a:p>
            <a:pPr marL="0" indent="0" algn="ctr">
              <a:buNone/>
            </a:pPr>
            <a:r>
              <a:rPr lang="en-US" sz="9600" b="1" dirty="0" smtClean="0"/>
              <a:t>“Softening the Ground”</a:t>
            </a:r>
          </a:p>
          <a:p>
            <a:pPr marL="0" indent="0" algn="ctr">
              <a:buNone/>
            </a:pPr>
            <a:r>
              <a:rPr lang="en-US" sz="9600" b="1" dirty="0" smtClean="0"/>
              <a:t>Creating the framework</a:t>
            </a:r>
          </a:p>
          <a:p>
            <a:pPr marL="0" indent="0" algn="ctr">
              <a:buNone/>
            </a:pPr>
            <a:r>
              <a:rPr lang="en-US" sz="9600" b="1" dirty="0" smtClean="0"/>
              <a:t>Getting on the Public Agenda</a:t>
            </a:r>
          </a:p>
          <a:p>
            <a:pPr marL="0" indent="0" algn="ctr">
              <a:buNone/>
            </a:pPr>
            <a:r>
              <a:rPr lang="en-US" sz="9600" b="1" dirty="0" smtClean="0"/>
              <a:t>Building the network of planners and supporters</a:t>
            </a:r>
          </a:p>
          <a:p>
            <a:pPr marL="0" indent="0">
              <a:buNone/>
            </a:pPr>
            <a:endParaRPr lang="en-US" sz="6200" b="1" dirty="0" smtClean="0"/>
          </a:p>
          <a:p>
            <a:pPr marL="0" indent="0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First Goal: </a:t>
            </a:r>
            <a:r>
              <a:rPr lang="en-US" sz="8000" b="1" dirty="0" smtClean="0">
                <a:solidFill>
                  <a:srgbClr val="800000"/>
                </a:solidFill>
              </a:rPr>
              <a:t>An “official” city agenda for children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Rationale: Provide the basis for progress in policy and funding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tx1"/>
                </a:solidFill>
              </a:rPr>
              <a:t>	</a:t>
            </a:r>
            <a:r>
              <a:rPr lang="en-US" sz="8000" b="1" dirty="0" smtClean="0">
                <a:solidFill>
                  <a:schemeClr val="tx1"/>
                </a:solidFill>
              </a:rPr>
              <a:t>    Coordinate policy and program approach</a:t>
            </a:r>
          </a:p>
          <a:p>
            <a:pPr marL="0" indent="0">
              <a:buNone/>
            </a:pPr>
            <a:r>
              <a:rPr lang="en-US" sz="8000" b="1" dirty="0" smtClean="0"/>
              <a:t>Target: Board of Supervisors and Mayor</a:t>
            </a:r>
          </a:p>
          <a:p>
            <a:pPr marL="0" indent="0">
              <a:buNone/>
            </a:pPr>
            <a:r>
              <a:rPr lang="en-US" sz="8000" b="1" dirty="0" smtClean="0"/>
              <a:t>Allies: Children and youth service providers</a:t>
            </a:r>
          </a:p>
          <a:p>
            <a:pPr marL="0" indent="0">
              <a:buNone/>
            </a:pPr>
            <a:r>
              <a:rPr lang="en-US" sz="8000" b="1" dirty="0" smtClean="0"/>
              <a:t>Strategies:</a:t>
            </a:r>
            <a:r>
              <a:rPr lang="en-US" sz="8000" dirty="0" smtClean="0"/>
              <a:t> </a:t>
            </a:r>
          </a:p>
          <a:p>
            <a:pPr lvl="1"/>
            <a:r>
              <a:rPr lang="en-US" sz="6400" dirty="0" smtClean="0"/>
              <a:t>Researching other models</a:t>
            </a:r>
          </a:p>
          <a:p>
            <a:pPr lvl="1"/>
            <a:r>
              <a:rPr lang="en-US" sz="6400" dirty="0" smtClean="0"/>
              <a:t>Engaging partners and allies</a:t>
            </a:r>
          </a:p>
          <a:p>
            <a:pPr lvl="1"/>
            <a:r>
              <a:rPr lang="en-US" sz="6400" dirty="0" smtClean="0"/>
              <a:t>Developing and implementing a community process</a:t>
            </a:r>
          </a:p>
          <a:p>
            <a:pPr lvl="1"/>
            <a:r>
              <a:rPr lang="en-US" sz="6400" dirty="0" smtClean="0"/>
              <a:t>Creating a proposal</a:t>
            </a:r>
          </a:p>
          <a:p>
            <a:pPr lvl="1"/>
            <a:r>
              <a:rPr lang="en-US" sz="6400" dirty="0" smtClean="0"/>
              <a:t>Building a coalition of allies</a:t>
            </a:r>
          </a:p>
          <a:p>
            <a:pPr lvl="1"/>
            <a:r>
              <a:rPr lang="en-US" sz="6400" dirty="0" smtClean="0"/>
              <a:t>Negotiating with policymakers</a:t>
            </a:r>
          </a:p>
          <a:p>
            <a:pPr lvl="1"/>
            <a:r>
              <a:rPr lang="en-US" sz="6400" dirty="0" smtClean="0"/>
              <a:t>Media and public testimony</a:t>
            </a:r>
          </a:p>
          <a:p>
            <a:pPr lvl="1"/>
            <a:r>
              <a:rPr lang="en-US" sz="6400" dirty="0" smtClean="0"/>
              <a:t>Approval of a San Francisco Agenda for Children</a:t>
            </a:r>
          </a:p>
          <a:p>
            <a:pPr lvl="1"/>
            <a:r>
              <a:rPr lang="en-US" sz="6400" dirty="0" smtClean="0"/>
              <a:t>Assessment of results</a:t>
            </a:r>
          </a:p>
          <a:p>
            <a:pPr marL="320040" lvl="1" indent="0">
              <a:buNone/>
            </a:pPr>
            <a:endParaRPr lang="en-US" sz="6400" dirty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The Children’s Amendment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18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Outcomes</a:t>
            </a:r>
          </a:p>
          <a:p>
            <a:pPr marL="0" indent="0" algn="ctr">
              <a:buNone/>
            </a:pPr>
            <a:r>
              <a:rPr lang="en-US" b="1" dirty="0" smtClean="0"/>
              <a:t>Far Exceeded Expectations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b="1" dirty="0" smtClean="0"/>
              <a:t>Vastly increased funding – starting with $12 M annually (1992), coming year $74 M.</a:t>
            </a:r>
          </a:p>
          <a:p>
            <a:r>
              <a:rPr lang="en-US" b="1" dirty="0" smtClean="0"/>
              <a:t>No budget cuts in children’s services</a:t>
            </a:r>
          </a:p>
          <a:p>
            <a:r>
              <a:rPr lang="en-US" b="1" dirty="0" smtClean="0"/>
              <a:t>Created city department as hub of planning for kids </a:t>
            </a:r>
            <a:r>
              <a:rPr lang="en-US" b="1" dirty="0" err="1" smtClean="0"/>
              <a:t>servicess</a:t>
            </a:r>
            <a:endParaRPr lang="en-US" b="1" dirty="0" smtClean="0"/>
          </a:p>
          <a:p>
            <a:r>
              <a:rPr lang="en-US" b="1" dirty="0" smtClean="0"/>
              <a:t>Supported innovation and experimentation – </a:t>
            </a:r>
            <a:r>
              <a:rPr lang="en-US" b="1" dirty="0" err="1" smtClean="0"/>
              <a:t>neq</a:t>
            </a:r>
            <a:r>
              <a:rPr lang="en-US" b="1" dirty="0" smtClean="0"/>
              <a:t> models, new populations, new neighborhoods</a:t>
            </a:r>
          </a:p>
          <a:p>
            <a:r>
              <a:rPr lang="en-US" b="1" dirty="0" smtClean="0"/>
              <a:t>Leveraged dollars from all levels</a:t>
            </a:r>
          </a:p>
          <a:p>
            <a:r>
              <a:rPr lang="en-US" b="1" dirty="0" smtClean="0"/>
              <a:t>Resulted in more funding for kids, not less</a:t>
            </a:r>
          </a:p>
          <a:p>
            <a:r>
              <a:rPr lang="en-US" b="1" dirty="0" smtClean="0"/>
              <a:t>Changed the budget process for kids</a:t>
            </a:r>
          </a:p>
          <a:p>
            <a:r>
              <a:rPr lang="en-US" b="1" dirty="0" smtClean="0"/>
              <a:t>Built a children’s constituency – ownership by the public</a:t>
            </a:r>
          </a:p>
          <a:p>
            <a:r>
              <a:rPr lang="en-US" b="1" dirty="0" smtClean="0"/>
              <a:t>Replicated in SF and throughout country</a:t>
            </a:r>
          </a:p>
          <a:p>
            <a:r>
              <a:rPr lang="en-US" b="1" dirty="0" smtClean="0"/>
              <a:t>Transformed the SF service delivery system</a:t>
            </a:r>
          </a:p>
          <a:p>
            <a:r>
              <a:rPr lang="en-US" b="1" dirty="0" smtClean="0"/>
              <a:t>National attention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291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486400"/>
            <a:ext cx="67818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Post election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 ALL SMOOTH SAILING</a:t>
            </a:r>
          </a:p>
          <a:p>
            <a:r>
              <a:rPr lang="en-US" dirty="0" smtClean="0"/>
              <a:t>Passed by 54.5%</a:t>
            </a:r>
            <a:endParaRPr lang="en-US" dirty="0"/>
          </a:p>
          <a:p>
            <a:r>
              <a:rPr lang="en-US" dirty="0" smtClean="0"/>
              <a:t>Conflict over money</a:t>
            </a:r>
          </a:p>
          <a:p>
            <a:r>
              <a:rPr lang="en-US" dirty="0" smtClean="0"/>
              <a:t>Conflict over staffing of MOCYF</a:t>
            </a:r>
          </a:p>
          <a:p>
            <a:r>
              <a:rPr lang="en-US" dirty="0" smtClean="0"/>
              <a:t>Political interference over funding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COLEMAN CHANGES GEARS</a:t>
            </a:r>
          </a:p>
          <a:p>
            <a:r>
              <a:rPr lang="en-US" dirty="0" smtClean="0"/>
              <a:t>The Kids Network</a:t>
            </a:r>
          </a:p>
          <a:p>
            <a:r>
              <a:rPr lang="en-US" dirty="0" smtClean="0"/>
              <a:t>Y-MAC and youth</a:t>
            </a:r>
          </a:p>
          <a:p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6200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/>
              <a:t>The Children’s Fund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334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Lessons Learned – And Still Learning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r>
              <a:rPr lang="en-US" dirty="0" smtClean="0"/>
              <a:t>Take the initiative – Frame the issue.  Just do it.</a:t>
            </a:r>
          </a:p>
          <a:p>
            <a:r>
              <a:rPr lang="en-US" dirty="0" smtClean="0"/>
              <a:t>Think big</a:t>
            </a:r>
          </a:p>
          <a:p>
            <a:r>
              <a:rPr lang="en-US" dirty="0" smtClean="0"/>
              <a:t>It takes time to build a major policy change</a:t>
            </a:r>
          </a:p>
          <a:p>
            <a:r>
              <a:rPr lang="en-US" dirty="0" smtClean="0"/>
              <a:t>Outcome is always uncertain – requires risk</a:t>
            </a:r>
          </a:p>
          <a:p>
            <a:r>
              <a:rPr lang="en-US" dirty="0" smtClean="0"/>
              <a:t>Requires concrete alternative plan – that includes how it will be implemented – positive solution</a:t>
            </a:r>
          </a:p>
          <a:p>
            <a:r>
              <a:rPr lang="en-US" dirty="0" smtClean="0"/>
              <a:t>Elections are powerful venues for advancing policy change.</a:t>
            </a:r>
          </a:p>
          <a:p>
            <a:r>
              <a:rPr lang="en-US" dirty="0" smtClean="0"/>
              <a:t>Money triggers change</a:t>
            </a:r>
          </a:p>
          <a:p>
            <a:r>
              <a:rPr lang="en-US" dirty="0" smtClean="0"/>
              <a:t>Requires political activity.</a:t>
            </a:r>
          </a:p>
          <a:p>
            <a:r>
              <a:rPr lang="en-US" dirty="0" smtClean="0"/>
              <a:t>Must empower public – parents, youth, community organizations</a:t>
            </a:r>
          </a:p>
          <a:p>
            <a:r>
              <a:rPr lang="en-US" dirty="0" smtClean="0"/>
              <a:t>Kids are a winning issue.</a:t>
            </a:r>
          </a:p>
          <a:p>
            <a:r>
              <a:rPr lang="en-US" dirty="0" smtClean="0"/>
              <a:t>“Small group of committed citizens” can provide leadership.</a:t>
            </a:r>
          </a:p>
          <a:p>
            <a:r>
              <a:rPr lang="en-US" dirty="0" smtClean="0"/>
              <a:t>It’s NEVER over!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1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Criteria for Public Policy 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Why Needs of Children are an important public policy issue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r>
              <a:rPr lang="en-US" b="1" dirty="0" smtClean="0"/>
              <a:t>Requires public action – not just private struggle</a:t>
            </a:r>
          </a:p>
          <a:p>
            <a:r>
              <a:rPr lang="en-US" b="1" dirty="0" smtClean="0"/>
              <a:t>High community benefit – impacts many people and future of City</a:t>
            </a:r>
          </a:p>
          <a:p>
            <a:r>
              <a:rPr lang="en-US" b="1" dirty="0" smtClean="0"/>
              <a:t>Addresses urgent unmet needs</a:t>
            </a:r>
          </a:p>
          <a:p>
            <a:r>
              <a:rPr lang="en-US" b="1" dirty="0" smtClean="0"/>
              <a:t>Cost-effective to address</a:t>
            </a:r>
          </a:p>
          <a:p>
            <a:r>
              <a:rPr lang="en-US" b="1" dirty="0" smtClean="0"/>
              <a:t>Requires a comprehensive approach</a:t>
            </a:r>
          </a:p>
          <a:p>
            <a:r>
              <a:rPr lang="en-US" b="1" smtClean="0"/>
              <a:t>Many solutions </a:t>
            </a:r>
            <a:r>
              <a:rPr lang="en-US" b="1" dirty="0" smtClean="0"/>
              <a:t>are known and proven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3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620000" cy="609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The Children’s Fund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5334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100" b="1" dirty="0" smtClean="0"/>
              <a:t>Naming the Problem </a:t>
            </a:r>
          </a:p>
          <a:p>
            <a:pPr marL="0" indent="0" algn="ctr">
              <a:buNone/>
            </a:pPr>
            <a:r>
              <a:rPr lang="en-US" sz="3100" b="1" dirty="0" smtClean="0"/>
              <a:t>Understanding Barriers and Assumptions</a:t>
            </a:r>
          </a:p>
          <a:p>
            <a:pPr marL="0" indent="0" algn="ctr">
              <a:buNone/>
            </a:pPr>
            <a:r>
              <a:rPr lang="en-US" sz="3100" b="1" dirty="0" smtClean="0"/>
              <a:t>Building a Specific Proposal</a:t>
            </a:r>
          </a:p>
          <a:p>
            <a:pPr marL="0" indent="0" algn="ctr">
              <a:buNone/>
            </a:pPr>
            <a:r>
              <a:rPr lang="en-US" sz="3100" b="1" dirty="0" smtClean="0"/>
              <a:t>Mounting a Campaign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Second Goal: </a:t>
            </a:r>
            <a:r>
              <a:rPr lang="en-US" sz="2900" dirty="0" smtClean="0">
                <a:solidFill>
                  <a:srgbClr val="800000"/>
                </a:solidFill>
              </a:rPr>
              <a:t>A Children’s Budget</a:t>
            </a:r>
          </a:p>
          <a:p>
            <a:pPr marL="0" indent="0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Rationale: </a:t>
            </a:r>
            <a:r>
              <a:rPr lang="en-US" sz="2900" dirty="0" smtClean="0">
                <a:solidFill>
                  <a:schemeClr val="tx1"/>
                </a:solidFill>
              </a:rPr>
              <a:t>Funding is the major barrier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Target: </a:t>
            </a:r>
            <a:r>
              <a:rPr lang="en-US" sz="2900" dirty="0" smtClean="0">
                <a:solidFill>
                  <a:schemeClr val="tx1"/>
                </a:solidFill>
              </a:rPr>
              <a:t>Mayor, Board of Supervisors, Department heads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Allies: </a:t>
            </a:r>
            <a:r>
              <a:rPr lang="en-US" sz="2900" dirty="0" smtClean="0">
                <a:solidFill>
                  <a:schemeClr val="tx1"/>
                </a:solidFill>
              </a:rPr>
              <a:t>Service providers, Parents, Youth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Opponents: </a:t>
            </a:r>
            <a:r>
              <a:rPr lang="en-US" sz="2900" dirty="0" smtClean="0">
                <a:solidFill>
                  <a:schemeClr val="tx1"/>
                </a:solidFill>
              </a:rPr>
              <a:t>Competitors for funding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Strategy: </a:t>
            </a:r>
            <a:r>
              <a:rPr lang="en-US" sz="2900" dirty="0" smtClean="0">
                <a:solidFill>
                  <a:schemeClr val="tx1"/>
                </a:solidFill>
              </a:rPr>
              <a:t>Build a powerful community-based coalition to influence the SF budget process and increase resources for services for children, youth and families.</a:t>
            </a:r>
            <a:endParaRPr lang="en-US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734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62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The Children’s Fund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5486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600" b="1" dirty="0" smtClean="0"/>
              <a:t>The Children’s Budget </a:t>
            </a:r>
          </a:p>
          <a:p>
            <a:pPr marL="0" indent="0" algn="ctr">
              <a:buNone/>
            </a:pPr>
            <a:r>
              <a:rPr lang="en-US" sz="3600" b="1" dirty="0" smtClean="0"/>
              <a:t>Campaign Strategies and Tactics</a:t>
            </a:r>
          </a:p>
          <a:p>
            <a:pPr marL="0" indent="0" algn="ctr">
              <a:buNone/>
            </a:pPr>
            <a:r>
              <a:rPr lang="en-US" sz="2600" b="1" dirty="0" smtClean="0"/>
              <a:t>3 Years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b="1" dirty="0" smtClean="0"/>
              <a:t>Research – </a:t>
            </a:r>
            <a:r>
              <a:rPr lang="en-US" dirty="0" smtClean="0"/>
              <a:t>The budget and the budget process</a:t>
            </a:r>
          </a:p>
          <a:p>
            <a:r>
              <a:rPr lang="en-US" b="1" dirty="0" smtClean="0"/>
              <a:t>Create a network of “our people” – </a:t>
            </a:r>
          </a:p>
          <a:p>
            <a:r>
              <a:rPr lang="en-US" b="1" dirty="0" smtClean="0"/>
              <a:t>Create a consensus about process</a:t>
            </a:r>
          </a:p>
          <a:p>
            <a:r>
              <a:rPr lang="en-US" b="1" dirty="0" smtClean="0"/>
              <a:t>Document needs</a:t>
            </a:r>
          </a:p>
          <a:p>
            <a:r>
              <a:rPr lang="en-US" b="1" dirty="0" smtClean="0"/>
              <a:t>Build a proposal</a:t>
            </a:r>
          </a:p>
          <a:p>
            <a:r>
              <a:rPr lang="en-US" b="1" dirty="0" smtClean="0"/>
              <a:t>Create a compelling document</a:t>
            </a:r>
          </a:p>
          <a:p>
            <a:r>
              <a:rPr lang="en-US" b="1" dirty="0" smtClean="0"/>
              <a:t>Enlist Multiple Endorsers</a:t>
            </a:r>
          </a:p>
          <a:p>
            <a:r>
              <a:rPr lang="en-US" b="1" dirty="0" smtClean="0"/>
              <a:t>Maximize Use of Earned and Paid Media</a:t>
            </a:r>
          </a:p>
          <a:p>
            <a:r>
              <a:rPr lang="en-US" b="1" dirty="0" smtClean="0"/>
              <a:t>Public education campaigns</a:t>
            </a:r>
          </a:p>
          <a:p>
            <a:r>
              <a:rPr lang="en-US" b="1" dirty="0" smtClean="0"/>
              <a:t>Meetings with decision-makers</a:t>
            </a:r>
          </a:p>
          <a:p>
            <a:r>
              <a:rPr lang="en-US" b="1" dirty="0" smtClean="0"/>
              <a:t>Testimony at hearings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047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8153400" cy="6096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Children’s Fund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18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000" b="1" dirty="0" smtClean="0"/>
              <a:t>Hallmarks of the Children’s Budget Process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b="1" dirty="0" smtClean="0"/>
              <a:t>Training – </a:t>
            </a:r>
            <a:r>
              <a:rPr lang="en-US" dirty="0" smtClean="0"/>
              <a:t>New role for service providers</a:t>
            </a:r>
            <a:endParaRPr lang="en-US" b="1" dirty="0" smtClean="0"/>
          </a:p>
          <a:p>
            <a:r>
              <a:rPr lang="en-US" b="1" dirty="0" smtClean="0"/>
              <a:t>Community voices – </a:t>
            </a:r>
            <a:r>
              <a:rPr lang="en-US" dirty="0" smtClean="0"/>
              <a:t>Parents and youth play major role</a:t>
            </a:r>
            <a:endParaRPr lang="en-US" b="1" dirty="0" smtClean="0"/>
          </a:p>
          <a:p>
            <a:r>
              <a:rPr lang="en-US" b="1" dirty="0" smtClean="0"/>
              <a:t>Backbone organization </a:t>
            </a:r>
            <a:r>
              <a:rPr lang="en-US" dirty="0" smtClean="0"/>
              <a:t>– Advocate - leadership, organizer, “cover”</a:t>
            </a:r>
            <a:endParaRPr lang="en-US" b="1" dirty="0" smtClean="0"/>
          </a:p>
          <a:p>
            <a:r>
              <a:rPr lang="en-US" b="1" dirty="0" smtClean="0"/>
              <a:t>Strategies – </a:t>
            </a:r>
            <a:r>
              <a:rPr lang="en-US" dirty="0" smtClean="0"/>
              <a:t>Creative, varied</a:t>
            </a:r>
            <a:endParaRPr lang="en-US" b="1" dirty="0" smtClean="0"/>
          </a:p>
          <a:p>
            <a:r>
              <a:rPr lang="en-US" b="1" dirty="0" smtClean="0"/>
              <a:t>High level of knowledge, research, information, documentation</a:t>
            </a:r>
          </a:p>
          <a:p>
            <a:r>
              <a:rPr lang="en-US" b="1" dirty="0" smtClean="0"/>
              <a:t>Flexibility</a:t>
            </a:r>
          </a:p>
          <a:p>
            <a:r>
              <a:rPr lang="en-US" b="1" dirty="0" smtClean="0"/>
              <a:t>Risk-taking</a:t>
            </a:r>
          </a:p>
          <a:p>
            <a:r>
              <a:rPr lang="en-US" b="1" dirty="0" smtClean="0"/>
              <a:t>Friends “inside”</a:t>
            </a:r>
          </a:p>
          <a:p>
            <a:r>
              <a:rPr lang="en-US" b="1" dirty="0" smtClean="0"/>
              <a:t>Big enough to matter – small enough to win</a:t>
            </a:r>
          </a:p>
          <a:p>
            <a:r>
              <a:rPr lang="en-US" b="1" dirty="0" smtClean="0"/>
              <a:t>Persistence and omnipresence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899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8001000" cy="685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Heroic efforts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HIGHLIGHTS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Answered: where can we get the money – ideas for re-allocation – gardeners, police, business tax, protocol office, county range, luxury boxes, golf fees, colas on high salaries</a:t>
            </a:r>
          </a:p>
          <a:p>
            <a:r>
              <a:rPr lang="en-US" dirty="0" smtClean="0"/>
              <a:t>Posted budget in rotunda of City Hall</a:t>
            </a:r>
          </a:p>
          <a:p>
            <a:r>
              <a:rPr lang="en-US" dirty="0" smtClean="0"/>
              <a:t>Guerilla theatre, posters on telephone polls, youth speak-outs, candidate forums</a:t>
            </a:r>
          </a:p>
          <a:p>
            <a:r>
              <a:rPr lang="en-US" dirty="0" smtClean="0"/>
              <a:t>Tracking system for budget expenditures by City</a:t>
            </a:r>
          </a:p>
          <a:p>
            <a:r>
              <a:rPr lang="en-US" dirty="0" smtClean="0"/>
              <a:t>Changed budget process</a:t>
            </a:r>
          </a:p>
          <a:p>
            <a:r>
              <a:rPr lang="en-US" dirty="0" smtClean="0"/>
              <a:t>Wins included MOCYF, youth unit at HSA, </a:t>
            </a:r>
          </a:p>
          <a:p>
            <a:r>
              <a:rPr lang="en-US" dirty="0" smtClean="0"/>
              <a:t>Themes – Drugs, Earthquake, Violence</a:t>
            </a:r>
          </a:p>
          <a:p>
            <a:r>
              <a:rPr lang="en-US" dirty="0" smtClean="0"/>
              <a:t>Final meeting with Mayor – competing with Fire Dept.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sers\Margaret Brodkin\Pictures\Children's Fund\FullSizeRender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4" y="270588"/>
            <a:ext cx="872010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391400" cy="762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Children’s Fund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257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 smtClean="0"/>
              <a:t>Evaluation and Next Phase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b="1" dirty="0" smtClean="0"/>
              <a:t>Did we win or lose? – </a:t>
            </a:r>
            <a:r>
              <a:rPr lang="en-US" dirty="0" smtClean="0"/>
              <a:t>Analysis of results</a:t>
            </a:r>
          </a:p>
          <a:p>
            <a:pPr lvl="1"/>
            <a:r>
              <a:rPr lang="en-US" dirty="0" smtClean="0"/>
              <a:t>Criteria included – Cost-benefit? Continued unmet need? Potential for larger wins with different strategy? Perceptions of base?  Effort vs. gain?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b="1" dirty="0" smtClean="0"/>
              <a:t>Developing an alternative strategy and policy proposal</a:t>
            </a:r>
          </a:p>
          <a:p>
            <a:pPr lvl="1"/>
            <a:r>
              <a:rPr lang="en-US" dirty="0" smtClean="0"/>
              <a:t>Institutionalization – dedicated annual funding – moving beyond the budget process</a:t>
            </a:r>
          </a:p>
          <a:p>
            <a:pPr lvl="1"/>
            <a:r>
              <a:rPr lang="en-US" dirty="0" smtClean="0"/>
              <a:t>New forum for decision-making – an election! – going to the people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Washington Post “Daring Assault on the Political Establishment”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443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22096</TotalTime>
  <Words>1019</Words>
  <Application>Microsoft Office PowerPoint</Application>
  <PresentationFormat>On-screen Show (4:3)</PresentationFormat>
  <Paragraphs>218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Funding the Next Generation April 7, 2015 </vt:lpstr>
      <vt:lpstr>The Children’s Fund</vt:lpstr>
      <vt:lpstr>Criteria for Public Policy Issue</vt:lpstr>
      <vt:lpstr>The Children’s Fund</vt:lpstr>
      <vt:lpstr>The Children’s Fund</vt:lpstr>
      <vt:lpstr>Children’s Fund</vt:lpstr>
      <vt:lpstr>Heroic efforts</vt:lpstr>
      <vt:lpstr>PowerPoint Presentation</vt:lpstr>
      <vt:lpstr>Children’s Fund</vt:lpstr>
      <vt:lpstr>Children’s Fund</vt:lpstr>
      <vt:lpstr>The Petition Process</vt:lpstr>
      <vt:lpstr>PowerPoint Presentation</vt:lpstr>
      <vt:lpstr>PowerPoint Presentation</vt:lpstr>
      <vt:lpstr>PowerPoint Presentation</vt:lpstr>
      <vt:lpstr>The electoral process</vt:lpstr>
      <vt:lpstr>THE CAMPAIGN</vt:lpstr>
      <vt:lpstr>Making Lemonade</vt:lpstr>
      <vt:lpstr>PowerPoint Presentation</vt:lpstr>
      <vt:lpstr>PowerPoint Presentation</vt:lpstr>
      <vt:lpstr>The Children’s Amendment</vt:lpstr>
      <vt:lpstr>Post election strategies</vt:lpstr>
      <vt:lpstr>The Children’s Fund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CHANGE</dc:title>
  <dc:creator>Margaret Brodkin</dc:creator>
  <cp:lastModifiedBy>Margaret Brodkin</cp:lastModifiedBy>
  <cp:revision>207</cp:revision>
  <cp:lastPrinted>2015-02-06T04:41:56Z</cp:lastPrinted>
  <dcterms:created xsi:type="dcterms:W3CDTF">2014-12-17T19:55:03Z</dcterms:created>
  <dcterms:modified xsi:type="dcterms:W3CDTF">2015-03-29T04:31:58Z</dcterms:modified>
</cp:coreProperties>
</file>