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notesSlides/notesSlide8.xml" ContentType="application/vnd.openxmlformats-officedocument.presentationml.notesSl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47"/>
  </p:notesMasterIdLst>
  <p:sldIdLst>
    <p:sldId id="257" r:id="rId2"/>
    <p:sldId id="281" r:id="rId3"/>
    <p:sldId id="258" r:id="rId4"/>
    <p:sldId id="287" r:id="rId5"/>
    <p:sldId id="259" r:id="rId6"/>
    <p:sldId id="316" r:id="rId7"/>
    <p:sldId id="288" r:id="rId8"/>
    <p:sldId id="321" r:id="rId9"/>
    <p:sldId id="322" r:id="rId10"/>
    <p:sldId id="261" r:id="rId11"/>
    <p:sldId id="262" r:id="rId12"/>
    <p:sldId id="271" r:id="rId13"/>
    <p:sldId id="274" r:id="rId14"/>
    <p:sldId id="294" r:id="rId15"/>
    <p:sldId id="276" r:id="rId16"/>
    <p:sldId id="290" r:id="rId17"/>
    <p:sldId id="318" r:id="rId18"/>
    <p:sldId id="301" r:id="rId19"/>
    <p:sldId id="289" r:id="rId20"/>
    <p:sldId id="317" r:id="rId21"/>
    <p:sldId id="310" r:id="rId22"/>
    <p:sldId id="309" r:id="rId23"/>
    <p:sldId id="292" r:id="rId24"/>
    <p:sldId id="302" r:id="rId25"/>
    <p:sldId id="293" r:id="rId26"/>
    <p:sldId id="314" r:id="rId27"/>
    <p:sldId id="315" r:id="rId28"/>
    <p:sldId id="275" r:id="rId29"/>
    <p:sldId id="320" r:id="rId30"/>
    <p:sldId id="305" r:id="rId31"/>
    <p:sldId id="306" r:id="rId32"/>
    <p:sldId id="307" r:id="rId33"/>
    <p:sldId id="295" r:id="rId34"/>
    <p:sldId id="311" r:id="rId35"/>
    <p:sldId id="300" r:id="rId36"/>
    <p:sldId id="319" r:id="rId37"/>
    <p:sldId id="308" r:id="rId38"/>
    <p:sldId id="313" r:id="rId39"/>
    <p:sldId id="312" r:id="rId40"/>
    <p:sldId id="277" r:id="rId41"/>
    <p:sldId id="278" r:id="rId42"/>
    <p:sldId id="279" r:id="rId43"/>
    <p:sldId id="299" r:id="rId44"/>
    <p:sldId id="282" r:id="rId45"/>
    <p:sldId id="286" r:id="rId4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43" autoAdjust="0"/>
  </p:normalViewPr>
  <p:slideViewPr>
    <p:cSldViewPr snapToGrid="0">
      <p:cViewPr>
        <p:scale>
          <a:sx n="69" d="100"/>
          <a:sy n="69" d="100"/>
        </p:scale>
        <p:origin x="1066" y="389"/>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4075882100189"/>
          <c:y val="8.0743806927845413E-2"/>
          <c:w val="0.87921479886102372"/>
          <c:h val="0.64858341416119858"/>
        </c:manualLayout>
      </c:layout>
      <c:lineChart>
        <c:grouping val="standard"/>
        <c:varyColors val="0"/>
        <c:ser>
          <c:idx val="0"/>
          <c:order val="0"/>
          <c:tx>
            <c:strRef>
              <c:f>Sheet1!$B$1</c:f>
              <c:strCache>
                <c:ptCount val="1"/>
                <c:pt idx="0">
                  <c:v>Right Direction</c:v>
                </c:pt>
              </c:strCache>
            </c:strRef>
          </c:tx>
          <c:spPr>
            <a:ln w="28575">
              <a:solidFill>
                <a:schemeClr val="accent1"/>
              </a:solidFill>
            </a:ln>
          </c:spPr>
          <c:marker>
            <c:symbol val="none"/>
          </c:marker>
          <c:dLbls>
            <c:dLbl>
              <c:idx val="0"/>
              <c:layout>
                <c:manualLayout>
                  <c:x val="-2.2309052678362671E-2"/>
                  <c:y val="3.0335412472721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7D-4164-A70F-F324B7DAFA48}"/>
                </c:ext>
              </c:extLst>
            </c:dLbl>
            <c:dLbl>
              <c:idx val="2"/>
              <c:layout>
                <c:manualLayout>
                  <c:x val="-3.4045162505997102E-2"/>
                  <c:y val="-5.4141815086728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7D-4164-A70F-F324B7DAFA48}"/>
                </c:ext>
              </c:extLst>
            </c:dLbl>
            <c:dLbl>
              <c:idx val="3"/>
              <c:layout>
                <c:manualLayout>
                  <c:x val="-3.4045162505997102E-2"/>
                  <c:y val="3.9668260558593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7D-4164-A70F-F324B7DAFA48}"/>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7D-4164-A70F-F324B7DAFA48}"/>
                </c:ext>
              </c:extLst>
            </c:dLbl>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2010</c:v>
                </c:pt>
                <c:pt idx="1">
                  <c:v>2011</c:v>
                </c:pt>
                <c:pt idx="2">
                  <c:v>2012</c:v>
                </c:pt>
                <c:pt idx="3">
                  <c:v>2013</c:v>
                </c:pt>
                <c:pt idx="4">
                  <c:v>2014</c:v>
                </c:pt>
                <c:pt idx="5">
                  <c:v>2015</c:v>
                </c:pt>
              </c:strCache>
            </c:strRef>
          </c:cat>
          <c:val>
            <c:numRef>
              <c:f>Sheet1!$B$2:$B$7</c:f>
              <c:numCache>
                <c:formatCode>0%</c:formatCode>
                <c:ptCount val="6"/>
                <c:pt idx="0">
                  <c:v>0.08</c:v>
                </c:pt>
                <c:pt idx="1">
                  <c:v>0.18</c:v>
                </c:pt>
                <c:pt idx="2">
                  <c:v>0.28000000000000003</c:v>
                </c:pt>
                <c:pt idx="3">
                  <c:v>0.42</c:v>
                </c:pt>
                <c:pt idx="4">
                  <c:v>0.44</c:v>
                </c:pt>
                <c:pt idx="5">
                  <c:v>0.42</c:v>
                </c:pt>
              </c:numCache>
            </c:numRef>
          </c:val>
          <c:smooth val="0"/>
          <c:extLst>
            <c:ext xmlns:c16="http://schemas.microsoft.com/office/drawing/2014/chart" uri="{C3380CC4-5D6E-409C-BE32-E72D297353CC}">
              <c16:uniqueId val="{00000004-EB7D-4164-A70F-F324B7DAFA48}"/>
            </c:ext>
          </c:extLst>
        </c:ser>
        <c:ser>
          <c:idx val="1"/>
          <c:order val="1"/>
          <c:tx>
            <c:strRef>
              <c:f>Sheet1!$C$1</c:f>
              <c:strCache>
                <c:ptCount val="1"/>
                <c:pt idx="0">
                  <c:v>Wrong Track</c:v>
                </c:pt>
              </c:strCache>
            </c:strRef>
          </c:tx>
          <c:spPr>
            <a:ln w="28575">
              <a:solidFill>
                <a:schemeClr val="accent4"/>
              </a:solidFill>
            </a:ln>
          </c:spPr>
          <c:marker>
            <c:symbol val="none"/>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7D-4164-A70F-F324B7DAFA48}"/>
                </c:ext>
              </c:extLst>
            </c:dLbl>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2010</c:v>
                </c:pt>
                <c:pt idx="1">
                  <c:v>2011</c:v>
                </c:pt>
                <c:pt idx="2">
                  <c:v>2012</c:v>
                </c:pt>
                <c:pt idx="3">
                  <c:v>2013</c:v>
                </c:pt>
                <c:pt idx="4">
                  <c:v>2014</c:v>
                </c:pt>
                <c:pt idx="5">
                  <c:v>2015</c:v>
                </c:pt>
              </c:strCache>
            </c:strRef>
          </c:cat>
          <c:val>
            <c:numRef>
              <c:f>Sheet1!$C$2:$C$7</c:f>
              <c:numCache>
                <c:formatCode>0%</c:formatCode>
                <c:ptCount val="6"/>
                <c:pt idx="0">
                  <c:v>0.82</c:v>
                </c:pt>
                <c:pt idx="1">
                  <c:v>0.66</c:v>
                </c:pt>
                <c:pt idx="2">
                  <c:v>0.57999999999999996</c:v>
                </c:pt>
                <c:pt idx="3">
                  <c:v>0.48</c:v>
                </c:pt>
                <c:pt idx="4">
                  <c:v>0.43</c:v>
                </c:pt>
                <c:pt idx="5">
                  <c:v>0.44</c:v>
                </c:pt>
              </c:numCache>
            </c:numRef>
          </c:val>
          <c:smooth val="0"/>
          <c:extLst>
            <c:ext xmlns:c16="http://schemas.microsoft.com/office/drawing/2014/chart" uri="{C3380CC4-5D6E-409C-BE32-E72D297353CC}">
              <c16:uniqueId val="{00000006-EB7D-4164-A70F-F324B7DAFA48}"/>
            </c:ext>
          </c:extLst>
        </c:ser>
        <c:ser>
          <c:idx val="2"/>
          <c:order val="2"/>
          <c:tx>
            <c:strRef>
              <c:f>Sheet1!$D$1</c:f>
              <c:strCache>
                <c:ptCount val="1"/>
                <c:pt idx="0">
                  <c:v>DK/NA</c:v>
                </c:pt>
              </c:strCache>
            </c:strRef>
          </c:tx>
          <c:spPr>
            <a:ln w="28575">
              <a:solidFill>
                <a:schemeClr val="accent6"/>
              </a:solidFill>
            </a:ln>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7D-4164-A70F-F324B7DAFA48}"/>
                </c:ext>
              </c:extLst>
            </c:dLbl>
            <c:spPr>
              <a:noFill/>
              <a:ln>
                <a:noFill/>
              </a:ln>
              <a:effectLst/>
            </c:spPr>
            <c:txPr>
              <a:bodyPr wrap="square" lIns="38100" tIns="19050" rIns="38100" bIns="19050" anchor="ctr">
                <a:spAutoFit/>
              </a:bodyPr>
              <a:lstStyle/>
              <a:p>
                <a:pPr>
                  <a:defRPr sz="16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2010</c:v>
                </c:pt>
                <c:pt idx="1">
                  <c:v>2011</c:v>
                </c:pt>
                <c:pt idx="2">
                  <c:v>2012</c:v>
                </c:pt>
                <c:pt idx="3">
                  <c:v>2013</c:v>
                </c:pt>
                <c:pt idx="4">
                  <c:v>2014</c:v>
                </c:pt>
                <c:pt idx="5">
                  <c:v>2015</c:v>
                </c:pt>
              </c:strCache>
            </c:strRef>
          </c:cat>
          <c:val>
            <c:numRef>
              <c:f>Sheet1!$D$2:$D$7</c:f>
              <c:numCache>
                <c:formatCode>0%</c:formatCode>
                <c:ptCount val="6"/>
                <c:pt idx="0">
                  <c:v>0.1</c:v>
                </c:pt>
                <c:pt idx="1">
                  <c:v>0.17</c:v>
                </c:pt>
                <c:pt idx="2">
                  <c:v>0.14000000000000001</c:v>
                </c:pt>
                <c:pt idx="3">
                  <c:v>0.1</c:v>
                </c:pt>
                <c:pt idx="4">
                  <c:v>0.13</c:v>
                </c:pt>
                <c:pt idx="5">
                  <c:v>0.14000000000000001</c:v>
                </c:pt>
              </c:numCache>
            </c:numRef>
          </c:val>
          <c:smooth val="0"/>
          <c:extLst>
            <c:ext xmlns:c16="http://schemas.microsoft.com/office/drawing/2014/chart" uri="{C3380CC4-5D6E-409C-BE32-E72D297353CC}">
              <c16:uniqueId val="{00000008-EB7D-4164-A70F-F324B7DAFA48}"/>
            </c:ext>
          </c:extLst>
        </c:ser>
        <c:dLbls>
          <c:showLegendKey val="0"/>
          <c:showVal val="0"/>
          <c:showCatName val="0"/>
          <c:showSerName val="0"/>
          <c:showPercent val="0"/>
          <c:showBubbleSize val="0"/>
        </c:dLbls>
        <c:smooth val="0"/>
        <c:axId val="299820888"/>
        <c:axId val="299822064"/>
      </c:lineChart>
      <c:catAx>
        <c:axId val="299820888"/>
        <c:scaling>
          <c:orientation val="minMax"/>
        </c:scaling>
        <c:delete val="0"/>
        <c:axPos val="b"/>
        <c:numFmt formatCode="General" sourceLinked="0"/>
        <c:majorTickMark val="none"/>
        <c:minorTickMark val="none"/>
        <c:tickLblPos val="nextTo"/>
        <c:spPr>
          <a:ln>
            <a:solidFill>
              <a:schemeClr val="tx1"/>
            </a:solidFill>
          </a:ln>
        </c:spPr>
        <c:crossAx val="299822064"/>
        <c:crosses val="autoZero"/>
        <c:auto val="1"/>
        <c:lblAlgn val="ctr"/>
        <c:lblOffset val="100"/>
        <c:noMultiLvlLbl val="0"/>
      </c:catAx>
      <c:valAx>
        <c:axId val="299822064"/>
        <c:scaling>
          <c:orientation val="minMax"/>
          <c:max val="0.9"/>
          <c:min val="0"/>
        </c:scaling>
        <c:delete val="0"/>
        <c:axPos val="l"/>
        <c:numFmt formatCode="0%" sourceLinked="1"/>
        <c:majorTickMark val="out"/>
        <c:minorTickMark val="none"/>
        <c:tickLblPos val="nextTo"/>
        <c:spPr>
          <a:ln>
            <a:solidFill>
              <a:schemeClr val="tx1"/>
            </a:solidFill>
          </a:ln>
        </c:spPr>
        <c:txPr>
          <a:bodyPr/>
          <a:lstStyle/>
          <a:p>
            <a:pPr>
              <a:defRPr sz="1000"/>
            </a:pPr>
            <a:endParaRPr lang="en-US"/>
          </a:p>
        </c:txPr>
        <c:crossAx val="299820888"/>
        <c:crosses val="autoZero"/>
        <c:crossBetween val="between"/>
        <c:majorUnit val="0.15000000000000002"/>
      </c:valAx>
      <c:dTable>
        <c:showHorzBorder val="1"/>
        <c:showVertBorder val="1"/>
        <c:showOutline val="1"/>
        <c:showKeys val="1"/>
        <c:spPr>
          <a:ln>
            <a:solidFill>
              <a:schemeClr val="tx1"/>
            </a:solidFill>
          </a:ln>
        </c:spPr>
        <c:txPr>
          <a:bodyPr/>
          <a:lstStyle/>
          <a:p>
            <a:pPr rtl="0">
              <a:defRPr sz="1200"/>
            </a:pPr>
            <a:endParaRPr lang="en-US"/>
          </a:p>
        </c:txPr>
      </c:dTable>
    </c:plotArea>
    <c:legend>
      <c:legendPos val="t"/>
      <c:overlay val="0"/>
      <c:txPr>
        <a:bodyPr/>
        <a:lstStyle/>
        <a:p>
          <a:pPr>
            <a:defRPr sz="1400"/>
          </a:pPr>
          <a:endParaRPr lang="en-US"/>
        </a:p>
      </c:txPr>
    </c:legend>
    <c:plotVisOnly val="1"/>
    <c:dispBlanksAs val="gap"/>
    <c:showDLblsOverMax val="0"/>
  </c:chart>
  <c:txPr>
    <a:bodyPr/>
    <a:lstStyle/>
    <a:p>
      <a:pPr algn="r">
        <a:defRPr sz="1800">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86438620830815"/>
          <c:y val="7.5829569815389616E-2"/>
          <c:w val="0.71344763413067724"/>
          <c:h val="0.83378917518341045"/>
        </c:manualLayout>
      </c:layout>
      <c:barChart>
        <c:barDir val="bar"/>
        <c:grouping val="percentStacked"/>
        <c:varyColors val="0"/>
        <c:ser>
          <c:idx val="0"/>
          <c:order val="0"/>
          <c:tx>
            <c:strRef>
              <c:f>Sheet1!$B$1</c:f>
              <c:strCache>
                <c:ptCount val="1"/>
                <c:pt idx="0">
                  <c:v>Ext. Impt.</c:v>
                </c:pt>
              </c:strCache>
            </c:strRef>
          </c:tx>
          <c:spPr>
            <a:ln>
              <a:noFill/>
            </a:ln>
            <a:effectLst/>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Helping homeless children and teens stay in school</c:v>
                </c:pt>
                <c:pt idx="1">
                  <c:v>Helping children and teens stay in school</c:v>
                </c:pt>
                <c:pt idx="2">
                  <c:v>Expanding mental health treatment for children and youth</c:v>
                </c:pt>
                <c:pt idx="3">
                  <c:v>Providing preventive health care to keep children and young people from getting sick</c:v>
                </c:pt>
                <c:pt idx="4">
                  <c:v>Helping trauma-exposed children and youth with supportive services</c:v>
                </c:pt>
                <c:pt idx="5">
                  <c:v>Expanding child abuse prevention and education programs</c:v>
                </c:pt>
                <c:pt idx="6">
                  <c:v>Providing after-school programs</c:v>
                </c:pt>
              </c:strCache>
            </c:strRef>
          </c:cat>
          <c:val>
            <c:numRef>
              <c:f>Sheet1!$B$2:$B$8</c:f>
              <c:numCache>
                <c:formatCode>0%</c:formatCode>
                <c:ptCount val="7"/>
                <c:pt idx="0">
                  <c:v>0.64</c:v>
                </c:pt>
                <c:pt idx="1">
                  <c:v>0.5</c:v>
                </c:pt>
                <c:pt idx="2">
                  <c:v>0.49</c:v>
                </c:pt>
                <c:pt idx="3">
                  <c:v>0.45</c:v>
                </c:pt>
                <c:pt idx="4">
                  <c:v>0.43</c:v>
                </c:pt>
                <c:pt idx="5">
                  <c:v>0.42</c:v>
                </c:pt>
                <c:pt idx="6">
                  <c:v>0.41</c:v>
                </c:pt>
              </c:numCache>
            </c:numRef>
          </c:val>
          <c:extLst>
            <c:ext xmlns:c16="http://schemas.microsoft.com/office/drawing/2014/chart" uri="{C3380CC4-5D6E-409C-BE32-E72D297353CC}">
              <c16:uniqueId val="{00000000-868C-4653-8E99-817EA83C4271}"/>
            </c:ext>
          </c:extLst>
        </c:ser>
        <c:ser>
          <c:idx val="1"/>
          <c:order val="1"/>
          <c:tx>
            <c:strRef>
              <c:f>Sheet1!$C$1</c:f>
              <c:strCache>
                <c:ptCount val="1"/>
                <c:pt idx="0">
                  <c:v>Very Impt.</c:v>
                </c:pt>
              </c:strCache>
            </c:strRef>
          </c:tx>
          <c:spPr>
            <a:ln>
              <a:noFill/>
            </a:ln>
            <a:effectLst/>
          </c:spPr>
          <c:invertIfNegative val="0"/>
          <c:dLbls>
            <c:spPr>
              <a:noFill/>
              <a:ln>
                <a:noFill/>
              </a:ln>
              <a:effectLst/>
            </c:spPr>
            <c:txPr>
              <a:bodyPr wrap="square" lIns="38100" tIns="19050" rIns="38100" bIns="19050" anchor="ctr">
                <a:spAutoFit/>
              </a:bodyPr>
              <a:lstStyle/>
              <a:p>
                <a:pPr>
                  <a:defRPr sz="16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Helping homeless children and teens stay in school</c:v>
                </c:pt>
                <c:pt idx="1">
                  <c:v>Helping children and teens stay in school</c:v>
                </c:pt>
                <c:pt idx="2">
                  <c:v>Expanding mental health treatment for children and youth</c:v>
                </c:pt>
                <c:pt idx="3">
                  <c:v>Providing preventive health care to keep children and young people from getting sick</c:v>
                </c:pt>
                <c:pt idx="4">
                  <c:v>Helping trauma-exposed children and youth with supportive services</c:v>
                </c:pt>
                <c:pt idx="5">
                  <c:v>Expanding child abuse prevention and education programs</c:v>
                </c:pt>
                <c:pt idx="6">
                  <c:v>Providing after-school programs</c:v>
                </c:pt>
              </c:strCache>
            </c:strRef>
          </c:cat>
          <c:val>
            <c:numRef>
              <c:f>Sheet1!$C$2:$C$8</c:f>
              <c:numCache>
                <c:formatCode>0%</c:formatCode>
                <c:ptCount val="7"/>
                <c:pt idx="0">
                  <c:v>0.24</c:v>
                </c:pt>
                <c:pt idx="1">
                  <c:v>0.33</c:v>
                </c:pt>
                <c:pt idx="2">
                  <c:v>0.26</c:v>
                </c:pt>
                <c:pt idx="3">
                  <c:v>0.31</c:v>
                </c:pt>
                <c:pt idx="4">
                  <c:v>0.34</c:v>
                </c:pt>
                <c:pt idx="5">
                  <c:v>0.33</c:v>
                </c:pt>
                <c:pt idx="6">
                  <c:v>0.28000000000000003</c:v>
                </c:pt>
              </c:numCache>
            </c:numRef>
          </c:val>
          <c:extLst>
            <c:ext xmlns:c16="http://schemas.microsoft.com/office/drawing/2014/chart" uri="{C3380CC4-5D6E-409C-BE32-E72D297353CC}">
              <c16:uniqueId val="{00000001-868C-4653-8E99-817EA83C4271}"/>
            </c:ext>
          </c:extLst>
        </c:ser>
        <c:ser>
          <c:idx val="2"/>
          <c:order val="2"/>
          <c:tx>
            <c:strRef>
              <c:f>Sheet1!$D$1</c:f>
              <c:strCache>
                <c:ptCount val="1"/>
                <c:pt idx="0">
                  <c:v>Smwt. Impt.</c:v>
                </c:pt>
              </c:strCache>
            </c:strRef>
          </c:tx>
          <c:spPr>
            <a:solidFill>
              <a:schemeClr val="accent5"/>
            </a:solidFill>
            <a:ln>
              <a:noFill/>
            </a:ln>
            <a:effectLst/>
          </c:spPr>
          <c:invertIfNegative val="0"/>
          <c:dLbls>
            <c:spPr>
              <a:noFill/>
              <a:ln>
                <a:noFill/>
              </a:ln>
              <a:effectLst/>
            </c:spPr>
            <c:txPr>
              <a:bodyPr wrap="square" lIns="38100" tIns="19050" rIns="38100" bIns="19050" anchor="ctr">
                <a:spAutoFit/>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Helping homeless children and teens stay in school</c:v>
                </c:pt>
                <c:pt idx="1">
                  <c:v>Helping children and teens stay in school</c:v>
                </c:pt>
                <c:pt idx="2">
                  <c:v>Expanding mental health treatment for children and youth</c:v>
                </c:pt>
                <c:pt idx="3">
                  <c:v>Providing preventive health care to keep children and young people from getting sick</c:v>
                </c:pt>
                <c:pt idx="4">
                  <c:v>Helping trauma-exposed children and youth with supportive services</c:v>
                </c:pt>
                <c:pt idx="5">
                  <c:v>Expanding child abuse prevention and education programs</c:v>
                </c:pt>
                <c:pt idx="6">
                  <c:v>Providing after-school programs</c:v>
                </c:pt>
              </c:strCache>
            </c:strRef>
          </c:cat>
          <c:val>
            <c:numRef>
              <c:f>Sheet1!$D$2:$D$8</c:f>
              <c:numCache>
                <c:formatCode>0%</c:formatCode>
                <c:ptCount val="7"/>
                <c:pt idx="0">
                  <c:v>0.09</c:v>
                </c:pt>
                <c:pt idx="1">
                  <c:v>0.1</c:v>
                </c:pt>
                <c:pt idx="2">
                  <c:v>0.19</c:v>
                </c:pt>
                <c:pt idx="3">
                  <c:v>0.17</c:v>
                </c:pt>
                <c:pt idx="4">
                  <c:v>0.13</c:v>
                </c:pt>
                <c:pt idx="5">
                  <c:v>0.16</c:v>
                </c:pt>
                <c:pt idx="6">
                  <c:v>0.22</c:v>
                </c:pt>
              </c:numCache>
            </c:numRef>
          </c:val>
          <c:extLst>
            <c:ext xmlns:c16="http://schemas.microsoft.com/office/drawing/2014/chart" uri="{C3380CC4-5D6E-409C-BE32-E72D297353CC}">
              <c16:uniqueId val="{00000002-868C-4653-8E99-817EA83C4271}"/>
            </c:ext>
          </c:extLst>
        </c:ser>
        <c:ser>
          <c:idx val="3"/>
          <c:order val="3"/>
          <c:tx>
            <c:strRef>
              <c:f>Sheet1!$E$1</c:f>
              <c:strCache>
                <c:ptCount val="1"/>
                <c:pt idx="0">
                  <c:v>Not Too Impt./DK/NA</c:v>
                </c:pt>
              </c:strCache>
            </c:strRef>
          </c:tx>
          <c:spPr>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68C-4653-8E99-817EA83C4271}"/>
                </c:ext>
              </c:extLst>
            </c:dLbl>
            <c:spPr>
              <a:noFill/>
              <a:ln>
                <a:noFill/>
              </a:ln>
              <a:effectLst/>
            </c:spPr>
            <c:txPr>
              <a:bodyPr wrap="square" lIns="38100" tIns="19050" rIns="38100" bIns="19050" anchor="ctr">
                <a:spAutoFit/>
              </a:bodyPr>
              <a:lstStyle/>
              <a:p>
                <a:pPr>
                  <a:defRPr sz="14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Helping homeless children and teens stay in school</c:v>
                </c:pt>
                <c:pt idx="1">
                  <c:v>Helping children and teens stay in school</c:v>
                </c:pt>
                <c:pt idx="2">
                  <c:v>Expanding mental health treatment for children and youth</c:v>
                </c:pt>
                <c:pt idx="3">
                  <c:v>Providing preventive health care to keep children and young people from getting sick</c:v>
                </c:pt>
                <c:pt idx="4">
                  <c:v>Helping trauma-exposed children and youth with supportive services</c:v>
                </c:pt>
                <c:pt idx="5">
                  <c:v>Expanding child abuse prevention and education programs</c:v>
                </c:pt>
                <c:pt idx="6">
                  <c:v>Providing after-school programs</c:v>
                </c:pt>
              </c:strCache>
            </c:strRef>
          </c:cat>
          <c:val>
            <c:numRef>
              <c:f>Sheet1!$E$2:$E$8</c:f>
              <c:numCache>
                <c:formatCode>0%</c:formatCode>
                <c:ptCount val="7"/>
                <c:pt idx="0">
                  <c:v>0.03</c:v>
                </c:pt>
                <c:pt idx="1">
                  <c:v>7.0000000000000007E-2</c:v>
                </c:pt>
                <c:pt idx="2">
                  <c:v>7.0000000000000007E-2</c:v>
                </c:pt>
                <c:pt idx="3">
                  <c:v>7.0000000000000007E-2</c:v>
                </c:pt>
                <c:pt idx="4">
                  <c:v>0.09</c:v>
                </c:pt>
                <c:pt idx="5">
                  <c:v>7.0000000000000007E-2</c:v>
                </c:pt>
                <c:pt idx="6">
                  <c:v>0.09</c:v>
                </c:pt>
              </c:numCache>
            </c:numRef>
          </c:val>
          <c:extLst>
            <c:ext xmlns:c16="http://schemas.microsoft.com/office/drawing/2014/chart" uri="{C3380CC4-5D6E-409C-BE32-E72D297353CC}">
              <c16:uniqueId val="{00000004-868C-4653-8E99-817EA83C4271}"/>
            </c:ext>
          </c:extLst>
        </c:ser>
        <c:dLbls>
          <c:showLegendKey val="0"/>
          <c:showVal val="0"/>
          <c:showCatName val="0"/>
          <c:showSerName val="0"/>
          <c:showPercent val="0"/>
          <c:showBubbleSize val="0"/>
        </c:dLbls>
        <c:gapWidth val="62"/>
        <c:overlap val="100"/>
        <c:axId val="305853120"/>
        <c:axId val="305853512"/>
      </c:barChart>
      <c:catAx>
        <c:axId val="305853120"/>
        <c:scaling>
          <c:orientation val="maxMin"/>
        </c:scaling>
        <c:delete val="0"/>
        <c:axPos val="l"/>
        <c:numFmt formatCode="General" sourceLinked="1"/>
        <c:majorTickMark val="none"/>
        <c:minorTickMark val="none"/>
        <c:tickLblPos val="nextTo"/>
        <c:spPr>
          <a:ln>
            <a:noFill/>
          </a:ln>
        </c:spPr>
        <c:txPr>
          <a:bodyPr/>
          <a:lstStyle/>
          <a:p>
            <a:pPr algn="r">
              <a:lnSpc>
                <a:spcPts val="1800"/>
              </a:lnSpc>
              <a:defRPr sz="1600">
                <a:solidFill>
                  <a:schemeClr val="tx1"/>
                </a:solidFill>
              </a:defRPr>
            </a:pPr>
            <a:endParaRPr lang="en-US"/>
          </a:p>
        </c:txPr>
        <c:crossAx val="305853512"/>
        <c:crosses val="autoZero"/>
        <c:auto val="1"/>
        <c:lblAlgn val="ctr"/>
        <c:lblOffset val="100"/>
        <c:noMultiLvlLbl val="0"/>
      </c:catAx>
      <c:valAx>
        <c:axId val="305853512"/>
        <c:scaling>
          <c:orientation val="minMax"/>
          <c:max val="1"/>
        </c:scaling>
        <c:delete val="0"/>
        <c:axPos val="b"/>
        <c:numFmt formatCode="0%" sourceLinked="1"/>
        <c:majorTickMark val="out"/>
        <c:minorTickMark val="none"/>
        <c:tickLblPos val="nextTo"/>
        <c:spPr>
          <a:ln w="9525">
            <a:solidFill>
              <a:schemeClr val="tx1"/>
            </a:solidFill>
          </a:ln>
        </c:spPr>
        <c:txPr>
          <a:bodyPr/>
          <a:lstStyle/>
          <a:p>
            <a:pPr>
              <a:defRPr sz="1000">
                <a:solidFill>
                  <a:schemeClr val="tx1"/>
                </a:solidFill>
              </a:defRPr>
            </a:pPr>
            <a:endParaRPr lang="en-US"/>
          </a:p>
        </c:txPr>
        <c:crossAx val="305853120"/>
        <c:crosses val="max"/>
        <c:crossBetween val="between"/>
        <c:majorUnit val="0.2"/>
      </c:valAx>
      <c:spPr>
        <a:effectLst/>
      </c:spPr>
    </c:plotArea>
    <c:legend>
      <c:legendPos val="t"/>
      <c:layout>
        <c:manualLayout>
          <c:xMode val="edge"/>
          <c:yMode val="edge"/>
          <c:x val="0.37960511157824739"/>
          <c:y val="7.7046541166411863E-3"/>
          <c:w val="0.596747544565979"/>
          <c:h val="4.802467423500674E-2"/>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9404405039934"/>
          <c:y val="9.1042094025729783E-2"/>
          <c:w val="0.50074608245145114"/>
          <c:h val="0.86317307512220698"/>
        </c:manualLayout>
      </c:layout>
      <c:barChart>
        <c:barDir val="bar"/>
        <c:grouping val="percentStacked"/>
        <c:varyColors val="0"/>
        <c:ser>
          <c:idx val="0"/>
          <c:order val="0"/>
          <c:tx>
            <c:strRef>
              <c:f>Sheet1!$B$1</c:f>
              <c:strCache>
                <c:ptCount val="1"/>
                <c:pt idx="0">
                  <c:v>One of the Highest</c:v>
                </c:pt>
              </c:strCache>
            </c:strRef>
          </c:tx>
          <c:spPr>
            <a:solidFill>
              <a:schemeClr val="accent1"/>
            </a:solidFill>
            <a:ln>
              <a:noFill/>
            </a:ln>
            <a:scene3d>
              <a:camera prst="orthographicFront"/>
              <a:lightRig rig="threePt" dir="t"/>
            </a:scene3d>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Sheet1!$B$2:$B$8</c:f>
              <c:numCache>
                <c:formatCode>0%</c:formatCode>
                <c:ptCount val="7"/>
                <c:pt idx="0">
                  <c:v>0.43</c:v>
                </c:pt>
                <c:pt idx="1">
                  <c:v>0.33</c:v>
                </c:pt>
                <c:pt idx="2">
                  <c:v>0.32</c:v>
                </c:pt>
                <c:pt idx="3">
                  <c:v>0.43</c:v>
                </c:pt>
                <c:pt idx="4">
                  <c:v>0.42</c:v>
                </c:pt>
                <c:pt idx="5">
                  <c:v>0.27</c:v>
                </c:pt>
                <c:pt idx="6">
                  <c:v>0.36</c:v>
                </c:pt>
              </c:numCache>
            </c:numRef>
          </c:val>
          <c:extLst>
            <c:ext xmlns:c16="http://schemas.microsoft.com/office/drawing/2014/chart" uri="{C3380CC4-5D6E-409C-BE32-E72D297353CC}">
              <c16:uniqueId val="{00000000-332C-4B77-A91A-BD7A2B69DABB}"/>
            </c:ext>
          </c:extLst>
        </c:ser>
        <c:ser>
          <c:idx val="1"/>
          <c:order val="1"/>
          <c:tx>
            <c:strRef>
              <c:f>Sheet1!$C$1</c:f>
              <c:strCache>
                <c:ptCount val="1"/>
                <c:pt idx="0">
                  <c:v>High</c:v>
                </c:pt>
              </c:strCache>
            </c:strRef>
          </c:tx>
          <c:spPr>
            <a:solidFill>
              <a:schemeClr val="accent2"/>
            </a:solidFill>
            <a:ln w="9525">
              <a:noFill/>
            </a:ln>
            <a:scene3d>
              <a:camera prst="orthographicFront"/>
              <a:lightRig rig="threePt" dir="t"/>
            </a:scene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Sheet1!$C$2:$C$8</c:f>
              <c:numCache>
                <c:formatCode>0%</c:formatCode>
                <c:ptCount val="7"/>
                <c:pt idx="0">
                  <c:v>0.38</c:v>
                </c:pt>
                <c:pt idx="1">
                  <c:v>0.48</c:v>
                </c:pt>
                <c:pt idx="2">
                  <c:v>0.48</c:v>
                </c:pt>
                <c:pt idx="3">
                  <c:v>0.37</c:v>
                </c:pt>
                <c:pt idx="4">
                  <c:v>0.36</c:v>
                </c:pt>
                <c:pt idx="5">
                  <c:v>0.52</c:v>
                </c:pt>
                <c:pt idx="6">
                  <c:v>0.37</c:v>
                </c:pt>
              </c:numCache>
            </c:numRef>
          </c:val>
          <c:extLst>
            <c:ext xmlns:c16="http://schemas.microsoft.com/office/drawing/2014/chart" uri="{C3380CC4-5D6E-409C-BE32-E72D297353CC}">
              <c16:uniqueId val="{00000001-332C-4B77-A91A-BD7A2B69DABB}"/>
            </c:ext>
          </c:extLst>
        </c:ser>
        <c:ser>
          <c:idx val="2"/>
          <c:order val="2"/>
          <c:tx>
            <c:strRef>
              <c:f>Sheet1!$D$1</c:f>
              <c:strCache>
                <c:ptCount val="1"/>
                <c:pt idx="0">
                  <c:v>Medium</c:v>
                </c:pt>
              </c:strCache>
            </c:strRef>
          </c:tx>
          <c:spPr>
            <a:solidFill>
              <a:schemeClr val="accent5"/>
            </a:solidFill>
            <a:ln>
              <a:noFill/>
            </a:ln>
            <a:scene3d>
              <a:camera prst="orthographicFront"/>
              <a:lightRig rig="threePt" dir="t"/>
            </a:scene3d>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Sheet1!$D$2:$D$8</c:f>
              <c:numCache>
                <c:formatCode>0%</c:formatCode>
                <c:ptCount val="7"/>
                <c:pt idx="0">
                  <c:v>0.16</c:v>
                </c:pt>
                <c:pt idx="1">
                  <c:v>0.12</c:v>
                </c:pt>
                <c:pt idx="2">
                  <c:v>0.13</c:v>
                </c:pt>
                <c:pt idx="3">
                  <c:v>0.16</c:v>
                </c:pt>
                <c:pt idx="4">
                  <c:v>0.16</c:v>
                </c:pt>
                <c:pt idx="5">
                  <c:v>0.12</c:v>
                </c:pt>
                <c:pt idx="6">
                  <c:v>0.16</c:v>
                </c:pt>
              </c:numCache>
            </c:numRef>
          </c:val>
          <c:extLst>
            <c:ext xmlns:c16="http://schemas.microsoft.com/office/drawing/2014/chart" uri="{C3380CC4-5D6E-409C-BE32-E72D297353CC}">
              <c16:uniqueId val="{00000002-332C-4B77-A91A-BD7A2B69DABB}"/>
            </c:ext>
          </c:extLst>
        </c:ser>
        <c:ser>
          <c:idx val="3"/>
          <c:order val="3"/>
          <c:tx>
            <c:strRef>
              <c:f>Sheet1!$E$1</c:f>
              <c:strCache>
                <c:ptCount val="1"/>
                <c:pt idx="0">
                  <c:v>Low</c:v>
                </c:pt>
              </c:strCache>
            </c:strRef>
          </c:tx>
          <c:spPr>
            <a:solidFill>
              <a:schemeClr val="accent4"/>
            </a:solidFill>
            <a:ln>
              <a:noFill/>
            </a:ln>
            <a:scene3d>
              <a:camera prst="orthographicFront"/>
              <a:lightRig rig="threePt" dir="t"/>
            </a:scene3d>
          </c:spPr>
          <c:invertIfNegative val="0"/>
          <c:dLbls>
            <c:dLbl>
              <c:idx val="1"/>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2C-4B77-A91A-BD7A2B69DABB}"/>
                </c:ext>
              </c:extLst>
            </c:dLbl>
            <c:dLbl>
              <c:idx val="2"/>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2C-4B77-A91A-BD7A2B69DAB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2C-4B77-A91A-BD7A2B69DAB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2C-4B77-A91A-BD7A2B69DABB}"/>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Sheet1!$E$2:$E$8</c:f>
              <c:numCache>
                <c:formatCode>0%</c:formatCode>
                <c:ptCount val="7"/>
                <c:pt idx="0">
                  <c:v>0.02</c:v>
                </c:pt>
                <c:pt idx="1">
                  <c:v>0.05</c:v>
                </c:pt>
                <c:pt idx="2">
                  <c:v>0.05</c:v>
                </c:pt>
                <c:pt idx="3">
                  <c:v>0.03</c:v>
                </c:pt>
                <c:pt idx="4">
                  <c:v>0.03</c:v>
                </c:pt>
                <c:pt idx="5">
                  <c:v>7.0000000000000007E-2</c:v>
                </c:pt>
                <c:pt idx="6">
                  <c:v>0.1</c:v>
                </c:pt>
              </c:numCache>
            </c:numRef>
          </c:val>
          <c:extLst>
            <c:ext xmlns:c16="http://schemas.microsoft.com/office/drawing/2014/chart" uri="{C3380CC4-5D6E-409C-BE32-E72D297353CC}">
              <c16:uniqueId val="{00000007-332C-4B77-A91A-BD7A2B69DABB}"/>
            </c:ext>
          </c:extLst>
        </c:ser>
        <c:ser>
          <c:idx val="4"/>
          <c:order val="4"/>
          <c:tx>
            <c:strRef>
              <c:f>Sheet1!$F$1</c:f>
              <c:strCache>
                <c:ptCount val="1"/>
                <c:pt idx="0">
                  <c:v>DK/NA</c:v>
                </c:pt>
              </c:strCache>
            </c:strRef>
          </c:tx>
          <c:spPr>
            <a:solidFill>
              <a:schemeClr val="accent6"/>
            </a:solidFill>
            <a:ln>
              <a:noFill/>
            </a:ln>
            <a:scene3d>
              <a:camera prst="orthographicFront"/>
              <a:lightRig rig="threePt" dir="t"/>
            </a:scene3d>
          </c:spPr>
          <c:invertIfNegative val="0"/>
          <c:dLbls>
            <c:delete val="1"/>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Sheet1!$F$2:$F$8</c:f>
              <c:numCache>
                <c:formatCode>0%</c:formatCode>
                <c:ptCount val="7"/>
                <c:pt idx="0">
                  <c:v>0.01</c:v>
                </c:pt>
                <c:pt idx="1">
                  <c:v>0.02</c:v>
                </c:pt>
                <c:pt idx="2">
                  <c:v>0.02</c:v>
                </c:pt>
                <c:pt idx="3">
                  <c:v>0.02</c:v>
                </c:pt>
                <c:pt idx="4">
                  <c:v>0.02</c:v>
                </c:pt>
                <c:pt idx="5">
                  <c:v>0.03</c:v>
                </c:pt>
                <c:pt idx="6">
                  <c:v>0.01</c:v>
                </c:pt>
              </c:numCache>
            </c:numRef>
          </c:val>
          <c:extLst>
            <c:ext xmlns:c16="http://schemas.microsoft.com/office/drawing/2014/chart" uri="{C3380CC4-5D6E-409C-BE32-E72D297353CC}">
              <c16:uniqueId val="{00000008-332C-4B77-A91A-BD7A2B69DABB}"/>
            </c:ext>
          </c:extLst>
        </c:ser>
        <c:dLbls>
          <c:showLegendKey val="0"/>
          <c:showVal val="1"/>
          <c:showCatName val="0"/>
          <c:showSerName val="0"/>
          <c:showPercent val="0"/>
          <c:showBubbleSize val="0"/>
        </c:dLbls>
        <c:gapWidth val="53"/>
        <c:overlap val="100"/>
        <c:axId val="434785248"/>
        <c:axId val="429722664"/>
      </c:barChart>
      <c:catAx>
        <c:axId val="434785248"/>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429722664"/>
        <c:crosses val="autoZero"/>
        <c:auto val="1"/>
        <c:lblAlgn val="ctr"/>
        <c:lblOffset val="100"/>
        <c:noMultiLvlLbl val="0"/>
      </c:catAx>
      <c:valAx>
        <c:axId val="429722664"/>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434785248"/>
        <c:crosses val="max"/>
        <c:crossBetween val="between"/>
        <c:majorUnit val="0.2"/>
      </c:valAx>
    </c:plotArea>
    <c:legend>
      <c:legendPos val="t"/>
      <c:layout>
        <c:manualLayout>
          <c:xMode val="edge"/>
          <c:yMode val="edge"/>
          <c:x val="0.4578972476098751"/>
          <c:y val="0"/>
          <c:w val="0.50111524940633556"/>
          <c:h val="5.885324377101942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608745977212"/>
          <c:y val="9.1042094025729783E-2"/>
          <c:w val="0.57941768688131046"/>
          <c:h val="0.86317307512220698"/>
        </c:manualLayout>
      </c:layout>
      <c:barChart>
        <c:barDir val="bar"/>
        <c:grouping val="percentStacked"/>
        <c:varyColors val="0"/>
        <c:ser>
          <c:idx val="0"/>
          <c:order val="0"/>
          <c:tx>
            <c:strRef>
              <c:f>Sheet1!$B$1</c:f>
              <c:strCache>
                <c:ptCount val="1"/>
                <c:pt idx="0">
                  <c:v>One of the Highest</c:v>
                </c:pt>
              </c:strCache>
            </c:strRef>
          </c:tx>
          <c:spPr>
            <a:solidFill>
              <a:schemeClr val="accent1"/>
            </a:solidFill>
            <a:ln>
              <a:noFill/>
            </a:ln>
            <a:scene3d>
              <a:camera prst="orthographicFront"/>
              <a:lightRig rig="threePt" dir="t"/>
            </a:scene3d>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Sheet1!$B$2:$B$8</c:f>
              <c:numCache>
                <c:formatCode>0%</c:formatCode>
                <c:ptCount val="7"/>
                <c:pt idx="0">
                  <c:v>0.3</c:v>
                </c:pt>
                <c:pt idx="1">
                  <c:v>0.35</c:v>
                </c:pt>
                <c:pt idx="2">
                  <c:v>0.31</c:v>
                </c:pt>
                <c:pt idx="3">
                  <c:v>0.27</c:v>
                </c:pt>
                <c:pt idx="4">
                  <c:v>0.27</c:v>
                </c:pt>
                <c:pt idx="5">
                  <c:v>0.23</c:v>
                </c:pt>
                <c:pt idx="6">
                  <c:v>0.22</c:v>
                </c:pt>
              </c:numCache>
            </c:numRef>
          </c:val>
          <c:extLst>
            <c:ext xmlns:c16="http://schemas.microsoft.com/office/drawing/2014/chart" uri="{C3380CC4-5D6E-409C-BE32-E72D297353CC}">
              <c16:uniqueId val="{00000000-F1D0-4757-A0E6-5936A0505996}"/>
            </c:ext>
          </c:extLst>
        </c:ser>
        <c:ser>
          <c:idx val="1"/>
          <c:order val="1"/>
          <c:tx>
            <c:strRef>
              <c:f>Sheet1!$C$1</c:f>
              <c:strCache>
                <c:ptCount val="1"/>
                <c:pt idx="0">
                  <c:v>High</c:v>
                </c:pt>
              </c:strCache>
            </c:strRef>
          </c:tx>
          <c:spPr>
            <a:solidFill>
              <a:schemeClr val="accent2"/>
            </a:solidFill>
            <a:ln w="9525">
              <a:noFill/>
            </a:ln>
            <a:scene3d>
              <a:camera prst="orthographicFront"/>
              <a:lightRig rig="threePt" dir="t"/>
            </a:scene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Sheet1!$C$2:$C$8</c:f>
              <c:numCache>
                <c:formatCode>0%</c:formatCode>
                <c:ptCount val="7"/>
                <c:pt idx="0">
                  <c:v>0.43</c:v>
                </c:pt>
                <c:pt idx="1">
                  <c:v>0.36</c:v>
                </c:pt>
                <c:pt idx="2">
                  <c:v>0.41</c:v>
                </c:pt>
                <c:pt idx="3">
                  <c:v>0.4</c:v>
                </c:pt>
                <c:pt idx="4">
                  <c:v>0.4</c:v>
                </c:pt>
                <c:pt idx="5">
                  <c:v>0.33</c:v>
                </c:pt>
                <c:pt idx="6">
                  <c:v>0.32</c:v>
                </c:pt>
              </c:numCache>
            </c:numRef>
          </c:val>
          <c:extLst>
            <c:ext xmlns:c16="http://schemas.microsoft.com/office/drawing/2014/chart" uri="{C3380CC4-5D6E-409C-BE32-E72D297353CC}">
              <c16:uniqueId val="{00000001-F1D0-4757-A0E6-5936A0505996}"/>
            </c:ext>
          </c:extLst>
        </c:ser>
        <c:ser>
          <c:idx val="2"/>
          <c:order val="2"/>
          <c:tx>
            <c:strRef>
              <c:f>Sheet1!$D$1</c:f>
              <c:strCache>
                <c:ptCount val="1"/>
                <c:pt idx="0">
                  <c:v>Medium</c:v>
                </c:pt>
              </c:strCache>
            </c:strRef>
          </c:tx>
          <c:spPr>
            <a:solidFill>
              <a:schemeClr val="accent5"/>
            </a:solidFill>
            <a:ln>
              <a:noFill/>
            </a:ln>
            <a:scene3d>
              <a:camera prst="orthographicFront"/>
              <a:lightRig rig="threePt" dir="t"/>
            </a:scene3d>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Sheet1!$D$2:$D$8</c:f>
              <c:numCache>
                <c:formatCode>0%</c:formatCode>
                <c:ptCount val="7"/>
                <c:pt idx="0">
                  <c:v>0.17</c:v>
                </c:pt>
                <c:pt idx="1">
                  <c:v>0.17</c:v>
                </c:pt>
                <c:pt idx="2">
                  <c:v>0.18</c:v>
                </c:pt>
                <c:pt idx="3">
                  <c:v>0.22</c:v>
                </c:pt>
                <c:pt idx="4">
                  <c:v>0.22</c:v>
                </c:pt>
                <c:pt idx="5">
                  <c:v>0.22</c:v>
                </c:pt>
                <c:pt idx="6">
                  <c:v>0.3</c:v>
                </c:pt>
              </c:numCache>
            </c:numRef>
          </c:val>
          <c:extLst>
            <c:ext xmlns:c16="http://schemas.microsoft.com/office/drawing/2014/chart" uri="{C3380CC4-5D6E-409C-BE32-E72D297353CC}">
              <c16:uniqueId val="{00000002-F1D0-4757-A0E6-5936A0505996}"/>
            </c:ext>
          </c:extLst>
        </c:ser>
        <c:ser>
          <c:idx val="3"/>
          <c:order val="3"/>
          <c:tx>
            <c:strRef>
              <c:f>Sheet1!$E$1</c:f>
              <c:strCache>
                <c:ptCount val="1"/>
                <c:pt idx="0">
                  <c:v>Low</c:v>
                </c:pt>
              </c:strCache>
            </c:strRef>
          </c:tx>
          <c:spPr>
            <a:solidFill>
              <a:schemeClr val="accent4"/>
            </a:solidFill>
            <a:ln>
              <a:noFill/>
            </a:ln>
            <a:scene3d>
              <a:camera prst="orthographicFront"/>
              <a:lightRig rig="threePt" dir="t"/>
            </a:scene3d>
          </c:spPr>
          <c:invertIfNegative val="0"/>
          <c:dLbls>
            <c:dLbl>
              <c:idx val="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106-4F4B-A5F5-EC5DBCFC9FFF}"/>
                </c:ext>
              </c:extLst>
            </c:dLbl>
            <c:dLbl>
              <c:idx val="2"/>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106-4F4B-A5F5-EC5DBCFC9FFF}"/>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Sheet1!$E$2:$E$8</c:f>
              <c:numCache>
                <c:formatCode>0%</c:formatCode>
                <c:ptCount val="7"/>
                <c:pt idx="0">
                  <c:v>0.06</c:v>
                </c:pt>
                <c:pt idx="1">
                  <c:v>0.11</c:v>
                </c:pt>
                <c:pt idx="2">
                  <c:v>0.06</c:v>
                </c:pt>
                <c:pt idx="3">
                  <c:v>0.08</c:v>
                </c:pt>
                <c:pt idx="4">
                  <c:v>0.08</c:v>
                </c:pt>
                <c:pt idx="5">
                  <c:v>0.21</c:v>
                </c:pt>
                <c:pt idx="6">
                  <c:v>0.15</c:v>
                </c:pt>
              </c:numCache>
            </c:numRef>
          </c:val>
          <c:extLst>
            <c:ext xmlns:c16="http://schemas.microsoft.com/office/drawing/2014/chart" uri="{C3380CC4-5D6E-409C-BE32-E72D297353CC}">
              <c16:uniqueId val="{00000003-F1D0-4757-A0E6-5936A0505996}"/>
            </c:ext>
          </c:extLst>
        </c:ser>
        <c:ser>
          <c:idx val="4"/>
          <c:order val="4"/>
          <c:tx>
            <c:strRef>
              <c:f>Sheet1!$F$1</c:f>
              <c:strCache>
                <c:ptCount val="1"/>
                <c:pt idx="0">
                  <c:v>DK/NA</c:v>
                </c:pt>
              </c:strCache>
            </c:strRef>
          </c:tx>
          <c:spPr>
            <a:solidFill>
              <a:schemeClr val="accent6"/>
            </a:solidFill>
            <a:ln>
              <a:noFill/>
            </a:ln>
            <a:scene3d>
              <a:camera prst="orthographicFront"/>
              <a:lightRig rig="threePt" dir="t"/>
            </a:scene3d>
          </c:spPr>
          <c:invertIfNegative val="0"/>
          <c:dLbls>
            <c:dLbl>
              <c:idx val="2"/>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0-4757-A0E6-5936A05059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Sheet1!$F$2:$F$8</c:f>
              <c:numCache>
                <c:formatCode>0%</c:formatCode>
                <c:ptCount val="7"/>
                <c:pt idx="0">
                  <c:v>0.04</c:v>
                </c:pt>
                <c:pt idx="1">
                  <c:v>0.01</c:v>
                </c:pt>
                <c:pt idx="2">
                  <c:v>0.05</c:v>
                </c:pt>
                <c:pt idx="3">
                  <c:v>0.03</c:v>
                </c:pt>
                <c:pt idx="4">
                  <c:v>0.03</c:v>
                </c:pt>
                <c:pt idx="5">
                  <c:v>0.02</c:v>
                </c:pt>
                <c:pt idx="6">
                  <c:v>0.01</c:v>
                </c:pt>
              </c:numCache>
            </c:numRef>
          </c:val>
          <c:extLst>
            <c:ext xmlns:c16="http://schemas.microsoft.com/office/drawing/2014/chart" uri="{C3380CC4-5D6E-409C-BE32-E72D297353CC}">
              <c16:uniqueId val="{00000005-F1D0-4757-A0E6-5936A0505996}"/>
            </c:ext>
          </c:extLst>
        </c:ser>
        <c:dLbls>
          <c:showLegendKey val="0"/>
          <c:showVal val="1"/>
          <c:showCatName val="0"/>
          <c:showSerName val="0"/>
          <c:showPercent val="0"/>
          <c:showBubbleSize val="0"/>
        </c:dLbls>
        <c:gapWidth val="53"/>
        <c:overlap val="100"/>
        <c:axId val="429723448"/>
        <c:axId val="429723840"/>
      </c:barChart>
      <c:catAx>
        <c:axId val="429723448"/>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429723840"/>
        <c:crosses val="autoZero"/>
        <c:auto val="1"/>
        <c:lblAlgn val="ctr"/>
        <c:lblOffset val="100"/>
        <c:noMultiLvlLbl val="0"/>
      </c:catAx>
      <c:valAx>
        <c:axId val="429723840"/>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429723448"/>
        <c:crosses val="max"/>
        <c:crossBetween val="between"/>
        <c:majorUnit val="0.2"/>
      </c:valAx>
    </c:plotArea>
    <c:legend>
      <c:legendPos val="t"/>
      <c:layout>
        <c:manualLayout>
          <c:xMode val="edge"/>
          <c:yMode val="edge"/>
          <c:x val="0.37924319853352667"/>
          <c:y val="1.749082076217481E-2"/>
          <c:w val="0.5399381359379346"/>
          <c:h val="4.8164486905100598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42469787807739"/>
          <c:y val="7.4954237052560616E-2"/>
          <c:w val="0.56298407484737845"/>
          <c:h val="0.86317307512220698"/>
        </c:manualLayout>
      </c:layout>
      <c:barChart>
        <c:barDir val="bar"/>
        <c:grouping val="percentStacked"/>
        <c:varyColors val="0"/>
        <c:ser>
          <c:idx val="0"/>
          <c:order val="0"/>
          <c:tx>
            <c:strRef>
              <c:f>Sheet1!$B$1</c:f>
              <c:strCache>
                <c:ptCount val="1"/>
                <c:pt idx="0">
                  <c:v>Strng. Supp.</c:v>
                </c:pt>
              </c:strCache>
            </c:strRef>
          </c:tx>
          <c:spPr>
            <a:solidFill>
              <a:schemeClr val="accent1"/>
            </a:solidFill>
            <a:ln>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Sheet1!$B$2:$B$6</c:f>
              <c:numCache>
                <c:formatCode>0%</c:formatCode>
                <c:ptCount val="5"/>
                <c:pt idx="0">
                  <c:v>0.33</c:v>
                </c:pt>
                <c:pt idx="1">
                  <c:v>0.44</c:v>
                </c:pt>
                <c:pt idx="2">
                  <c:v>0.35</c:v>
                </c:pt>
                <c:pt idx="3">
                  <c:v>0.18</c:v>
                </c:pt>
                <c:pt idx="4">
                  <c:v>0.13</c:v>
                </c:pt>
              </c:numCache>
            </c:numRef>
          </c:val>
          <c:extLst>
            <c:ext xmlns:c16="http://schemas.microsoft.com/office/drawing/2014/chart" uri="{C3380CC4-5D6E-409C-BE32-E72D297353CC}">
              <c16:uniqueId val="{00000000-5734-4521-9097-564A468B4770}"/>
            </c:ext>
          </c:extLst>
        </c:ser>
        <c:ser>
          <c:idx val="1"/>
          <c:order val="1"/>
          <c:tx>
            <c:strRef>
              <c:f>Sheet1!$C$1</c:f>
              <c:strCache>
                <c:ptCount val="1"/>
                <c:pt idx="0">
                  <c:v>Smwt. Supp.</c:v>
                </c:pt>
              </c:strCache>
            </c:strRef>
          </c:tx>
          <c:spPr>
            <a:solidFill>
              <a:schemeClr val="accent2"/>
            </a:solidFill>
            <a:ln w="9525">
              <a:no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Sheet1!$C$2:$C$6</c:f>
              <c:numCache>
                <c:formatCode>0%</c:formatCode>
                <c:ptCount val="5"/>
                <c:pt idx="0">
                  <c:v>0.42</c:v>
                </c:pt>
                <c:pt idx="1">
                  <c:v>0.2</c:v>
                </c:pt>
                <c:pt idx="2">
                  <c:v>0.26</c:v>
                </c:pt>
                <c:pt idx="3">
                  <c:v>0.27</c:v>
                </c:pt>
                <c:pt idx="4">
                  <c:v>0.25</c:v>
                </c:pt>
              </c:numCache>
            </c:numRef>
          </c:val>
          <c:extLst>
            <c:ext xmlns:c16="http://schemas.microsoft.com/office/drawing/2014/chart" uri="{C3380CC4-5D6E-409C-BE32-E72D297353CC}">
              <c16:uniqueId val="{00000001-5734-4521-9097-564A468B4770}"/>
            </c:ext>
          </c:extLst>
        </c:ser>
        <c:ser>
          <c:idx val="2"/>
          <c:order val="2"/>
          <c:tx>
            <c:strRef>
              <c:f>Sheet1!$D$1</c:f>
              <c:strCache>
                <c:ptCount val="1"/>
                <c:pt idx="0">
                  <c:v>Smwt. Opp.</c:v>
                </c:pt>
              </c:strCache>
            </c:strRef>
          </c:tx>
          <c:spPr>
            <a:solidFill>
              <a:schemeClr val="accent5"/>
            </a:solidFill>
            <a:ln>
              <a:no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Sheet1!$D$2:$D$6</c:f>
              <c:numCache>
                <c:formatCode>0%</c:formatCode>
                <c:ptCount val="5"/>
                <c:pt idx="0">
                  <c:v>0.12</c:v>
                </c:pt>
                <c:pt idx="1">
                  <c:v>0.1</c:v>
                </c:pt>
                <c:pt idx="2">
                  <c:v>0.12</c:v>
                </c:pt>
                <c:pt idx="3">
                  <c:v>0.16</c:v>
                </c:pt>
                <c:pt idx="4">
                  <c:v>0.25</c:v>
                </c:pt>
              </c:numCache>
            </c:numRef>
          </c:val>
          <c:extLst>
            <c:ext xmlns:c16="http://schemas.microsoft.com/office/drawing/2014/chart" uri="{C3380CC4-5D6E-409C-BE32-E72D297353CC}">
              <c16:uniqueId val="{00000002-5734-4521-9097-564A468B4770}"/>
            </c:ext>
          </c:extLst>
        </c:ser>
        <c:ser>
          <c:idx val="3"/>
          <c:order val="3"/>
          <c:tx>
            <c:strRef>
              <c:f>Sheet1!$E$1</c:f>
              <c:strCache>
                <c:ptCount val="1"/>
                <c:pt idx="0">
                  <c:v>Strng. Opp.</c:v>
                </c:pt>
              </c:strCache>
            </c:strRef>
          </c:tx>
          <c:spPr>
            <a:solidFill>
              <a:schemeClr val="accent4"/>
            </a:solidFill>
            <a:ln>
              <a:noFill/>
            </a:ln>
          </c:spPr>
          <c:invertIfNegative val="0"/>
          <c:dLbls>
            <c:dLbl>
              <c:idx val="2"/>
              <c:spPr/>
              <c:txPr>
                <a:bodyPr/>
                <a:lstStyle/>
                <a:p>
                  <a:pPr>
                    <a:defRPr sz="16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734-4521-9097-564A468B4770}"/>
                </c:ext>
              </c:extLst>
            </c:dLbl>
            <c:dLbl>
              <c:idx val="3"/>
              <c:spPr/>
              <c:txPr>
                <a:bodyPr/>
                <a:lstStyle/>
                <a:p>
                  <a:pPr>
                    <a:defRPr sz="16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5734-4521-9097-564A468B4770}"/>
                </c:ext>
              </c:extLst>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Sheet1!$E$2:$E$6</c:f>
              <c:numCache>
                <c:formatCode>0%</c:formatCode>
                <c:ptCount val="5"/>
                <c:pt idx="0">
                  <c:v>0.11</c:v>
                </c:pt>
                <c:pt idx="1">
                  <c:v>0.24</c:v>
                </c:pt>
                <c:pt idx="2">
                  <c:v>0.24</c:v>
                </c:pt>
                <c:pt idx="3">
                  <c:v>0.37</c:v>
                </c:pt>
                <c:pt idx="4">
                  <c:v>0.32</c:v>
                </c:pt>
              </c:numCache>
            </c:numRef>
          </c:val>
          <c:extLst>
            <c:ext xmlns:c16="http://schemas.microsoft.com/office/drawing/2014/chart" uri="{C3380CC4-5D6E-409C-BE32-E72D297353CC}">
              <c16:uniqueId val="{00000005-5734-4521-9097-564A468B4770}"/>
            </c:ext>
          </c:extLst>
        </c:ser>
        <c:ser>
          <c:idx val="4"/>
          <c:order val="4"/>
          <c:tx>
            <c:strRef>
              <c:f>Sheet1!$F$1</c:f>
              <c:strCache>
                <c:ptCount val="1"/>
                <c:pt idx="0">
                  <c:v>DK/NA</c:v>
                </c:pt>
              </c:strCache>
            </c:strRef>
          </c:tx>
          <c:spPr>
            <a:solidFill>
              <a:schemeClr val="accent6"/>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5734-4521-9097-564A468B4770}"/>
                </c:ext>
              </c:extLst>
            </c:dLbl>
            <c:dLbl>
              <c:idx val="1"/>
              <c:delete val="1"/>
              <c:extLst>
                <c:ext xmlns:c15="http://schemas.microsoft.com/office/drawing/2012/chart" uri="{CE6537A1-D6FC-4f65-9D91-7224C49458BB}"/>
                <c:ext xmlns:c16="http://schemas.microsoft.com/office/drawing/2014/chart" uri="{C3380CC4-5D6E-409C-BE32-E72D297353CC}">
                  <c16:uniqueId val="{00000007-5734-4521-9097-564A468B4770}"/>
                </c:ext>
              </c:extLst>
            </c:dLbl>
            <c:dLbl>
              <c:idx val="2"/>
              <c:delete val="1"/>
              <c:extLst>
                <c:ext xmlns:c15="http://schemas.microsoft.com/office/drawing/2012/chart" uri="{CE6537A1-D6FC-4f65-9D91-7224C49458BB}"/>
                <c:ext xmlns:c16="http://schemas.microsoft.com/office/drawing/2014/chart" uri="{C3380CC4-5D6E-409C-BE32-E72D297353CC}">
                  <c16:uniqueId val="{00000008-5734-4521-9097-564A468B4770}"/>
                </c:ext>
              </c:extLst>
            </c:dLbl>
            <c:dLbl>
              <c:idx val="3"/>
              <c:delete val="1"/>
              <c:extLst>
                <c:ext xmlns:c15="http://schemas.microsoft.com/office/drawing/2012/chart" uri="{CE6537A1-D6FC-4f65-9D91-7224C49458BB}"/>
                <c:ext xmlns:c16="http://schemas.microsoft.com/office/drawing/2014/chart" uri="{C3380CC4-5D6E-409C-BE32-E72D297353CC}">
                  <c16:uniqueId val="{00000009-5734-4521-9097-564A468B4770}"/>
                </c:ext>
              </c:extLst>
            </c:dLbl>
            <c:dLbl>
              <c:idx val="4"/>
              <c:spPr>
                <a:noFill/>
                <a:ln>
                  <a:noFill/>
                </a:ln>
                <a:effectLst/>
              </c:spPr>
              <c:txPr>
                <a:bodyPr/>
                <a:lstStyle/>
                <a:p>
                  <a:pPr>
                    <a:defRPr sz="1100"/>
                  </a:pPr>
                  <a:endParaRPr lang="en-US"/>
                </a:p>
              </c:txPr>
              <c:showLegendKey val="0"/>
              <c:showVal val="1"/>
              <c:showCatName val="0"/>
              <c:showSerName val="0"/>
              <c:showPercent val="0"/>
              <c:showBubbleSize val="0"/>
              <c:extLst>
                <c:ext xmlns:c16="http://schemas.microsoft.com/office/drawing/2014/chart" uri="{C3380CC4-5D6E-409C-BE32-E72D297353CC}">
                  <c16:uniqueId val="{0000000A-5734-4521-9097-564A468B4770}"/>
                </c:ext>
              </c:extLst>
            </c:dLbl>
            <c:dLbl>
              <c:idx val="5"/>
              <c:delete val="1"/>
              <c:extLst>
                <c:ext xmlns:c15="http://schemas.microsoft.com/office/drawing/2012/chart" uri="{CE6537A1-D6FC-4f65-9D91-7224C49458BB}"/>
                <c:ext xmlns:c16="http://schemas.microsoft.com/office/drawing/2014/chart" uri="{C3380CC4-5D6E-409C-BE32-E72D297353CC}">
                  <c16:uniqueId val="{0000000B-5734-4521-9097-564A468B4770}"/>
                </c:ext>
              </c:extLst>
            </c:dLbl>
            <c:dLbl>
              <c:idx val="6"/>
              <c:spPr>
                <a:noFill/>
                <a:ln>
                  <a:noFill/>
                </a:ln>
                <a:effectLst/>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C-5734-4521-9097-564A468B4770}"/>
                </c:ext>
              </c:extLst>
            </c:dLbl>
            <c:dLbl>
              <c:idx val="9"/>
              <c:delete val="1"/>
              <c:extLst>
                <c:ext xmlns:c15="http://schemas.microsoft.com/office/drawing/2012/chart" uri="{CE6537A1-D6FC-4f65-9D91-7224C49458BB}"/>
                <c:ext xmlns:c16="http://schemas.microsoft.com/office/drawing/2014/chart" uri="{C3380CC4-5D6E-409C-BE32-E72D297353CC}">
                  <c16:uniqueId val="{0000000D-5734-4521-9097-564A468B4770}"/>
                </c:ext>
              </c:extLst>
            </c:dLbl>
            <c:dLbl>
              <c:idx val="11"/>
              <c:delete val="1"/>
              <c:extLst>
                <c:ext xmlns:c15="http://schemas.microsoft.com/office/drawing/2012/chart" uri="{CE6537A1-D6FC-4f65-9D91-7224C49458BB}"/>
                <c:ext xmlns:c16="http://schemas.microsoft.com/office/drawing/2014/chart" uri="{C3380CC4-5D6E-409C-BE32-E72D297353CC}">
                  <c16:uniqueId val="{0000000E-5734-4521-9097-564A468B4770}"/>
                </c:ext>
              </c:extLst>
            </c:dLbl>
            <c:dLbl>
              <c:idx val="12"/>
              <c:delete val="1"/>
              <c:extLst>
                <c:ext xmlns:c15="http://schemas.microsoft.com/office/drawing/2012/chart" uri="{CE6537A1-D6FC-4f65-9D91-7224C49458BB}"/>
                <c:ext xmlns:c16="http://schemas.microsoft.com/office/drawing/2014/chart" uri="{C3380CC4-5D6E-409C-BE32-E72D297353CC}">
                  <c16:uniqueId val="{0000000F-5734-4521-9097-564A468B4770}"/>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Sheet1!$F$2:$F$6</c:f>
              <c:numCache>
                <c:formatCode>0%</c:formatCode>
                <c:ptCount val="5"/>
                <c:pt idx="0">
                  <c:v>0.02</c:v>
                </c:pt>
                <c:pt idx="1">
                  <c:v>0.02</c:v>
                </c:pt>
                <c:pt idx="2">
                  <c:v>0.03</c:v>
                </c:pt>
                <c:pt idx="3">
                  <c:v>0.02</c:v>
                </c:pt>
                <c:pt idx="4">
                  <c:v>0.05</c:v>
                </c:pt>
              </c:numCache>
            </c:numRef>
          </c:val>
          <c:extLst>
            <c:ext xmlns:c16="http://schemas.microsoft.com/office/drawing/2014/chart" uri="{C3380CC4-5D6E-409C-BE32-E72D297353CC}">
              <c16:uniqueId val="{00000010-5734-4521-9097-564A468B4770}"/>
            </c:ext>
          </c:extLst>
        </c:ser>
        <c:dLbls>
          <c:showLegendKey val="0"/>
          <c:showVal val="1"/>
          <c:showCatName val="0"/>
          <c:showSerName val="0"/>
          <c:showPercent val="0"/>
          <c:showBubbleSize val="0"/>
        </c:dLbls>
        <c:gapWidth val="30"/>
        <c:overlap val="100"/>
        <c:axId val="380628488"/>
        <c:axId val="380628880"/>
      </c:barChart>
      <c:catAx>
        <c:axId val="380628488"/>
        <c:scaling>
          <c:orientation val="maxMin"/>
        </c:scaling>
        <c:delete val="0"/>
        <c:axPos val="l"/>
        <c:numFmt formatCode="General" sourceLinked="1"/>
        <c:majorTickMark val="none"/>
        <c:minorTickMark val="none"/>
        <c:tickLblPos val="nextTo"/>
        <c:spPr>
          <a:ln>
            <a:noFill/>
          </a:ln>
        </c:spPr>
        <c:txPr>
          <a:bodyPr/>
          <a:lstStyle/>
          <a:p>
            <a:pPr algn="r">
              <a:defRPr sz="1600"/>
            </a:pPr>
            <a:endParaRPr lang="en-US"/>
          </a:p>
        </c:txPr>
        <c:crossAx val="380628880"/>
        <c:crosses val="autoZero"/>
        <c:auto val="1"/>
        <c:lblAlgn val="ctr"/>
        <c:lblOffset val="100"/>
        <c:noMultiLvlLbl val="0"/>
      </c:catAx>
      <c:valAx>
        <c:axId val="380628880"/>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380628488"/>
        <c:crosses val="max"/>
        <c:crossBetween val="between"/>
        <c:majorUnit val="0.2"/>
      </c:valAx>
    </c:plotArea>
    <c:legend>
      <c:legendPos val="t"/>
      <c:layout>
        <c:manualLayout>
          <c:xMode val="edge"/>
          <c:yMode val="edge"/>
          <c:x val="0.25202685330808017"/>
          <c:y val="8.236701842214738E-3"/>
          <c:w val="0.71046248131554368"/>
          <c:h val="5.063983461234061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32672701089681"/>
          <c:y val="1.2967278298468457E-2"/>
          <c:w val="0.63513567217967704"/>
          <c:h val="0.95052932276857516"/>
        </c:manualLayout>
      </c:layout>
      <c:pieChart>
        <c:varyColors val="1"/>
        <c:ser>
          <c:idx val="0"/>
          <c:order val="0"/>
          <c:tx>
            <c:strRef>
              <c:f>Sheet1!$B$1</c:f>
              <c:strCache>
                <c:ptCount val="1"/>
                <c:pt idx="0">
                  <c:v>Column2</c:v>
                </c:pt>
              </c:strCache>
            </c:strRef>
          </c:tx>
          <c:spPr>
            <a:ln>
              <a:noFill/>
            </a:ln>
            <a:effectLst/>
            <a:scene3d>
              <a:camera prst="orthographicFront"/>
              <a:lightRig rig="threePt" dir="t"/>
            </a:scene3d>
          </c:spPr>
          <c:dPt>
            <c:idx val="0"/>
            <c:bubble3D val="0"/>
            <c:spPr>
              <a:ln>
                <a:noFill/>
              </a:ln>
              <a:effectLst/>
              <a:scene3d>
                <a:camera prst="orthographicFront"/>
                <a:lightRig rig="threePt" dir="t"/>
              </a:scene3d>
            </c:spPr>
            <c:extLst>
              <c:ext xmlns:c16="http://schemas.microsoft.com/office/drawing/2014/chart" uri="{C3380CC4-5D6E-409C-BE32-E72D297353CC}">
                <c16:uniqueId val="{00000001-63E4-43D7-8F17-F7B730F08F0B}"/>
              </c:ext>
            </c:extLst>
          </c:dPt>
          <c:dPt>
            <c:idx val="1"/>
            <c:bubble3D val="0"/>
            <c:spPr>
              <a:solidFill>
                <a:schemeClr val="accent4"/>
              </a:solidFill>
              <a:ln>
                <a:noFill/>
              </a:ln>
              <a:effectLst/>
              <a:scene3d>
                <a:camera prst="orthographicFront"/>
                <a:lightRig rig="threePt" dir="t"/>
              </a:scene3d>
            </c:spPr>
            <c:extLst>
              <c:ext xmlns:c16="http://schemas.microsoft.com/office/drawing/2014/chart" uri="{C3380CC4-5D6E-409C-BE32-E72D297353CC}">
                <c16:uniqueId val="{00000003-63E4-43D7-8F17-F7B730F08F0B}"/>
              </c:ext>
            </c:extLst>
          </c:dPt>
          <c:dPt>
            <c:idx val="2"/>
            <c:bubble3D val="0"/>
            <c:spPr>
              <a:solidFill>
                <a:schemeClr val="accent6"/>
              </a:solidFill>
              <a:ln>
                <a:noFill/>
              </a:ln>
              <a:effectLst/>
              <a:scene3d>
                <a:camera prst="orthographicFront"/>
                <a:lightRig rig="threePt" dir="t"/>
              </a:scene3d>
            </c:spPr>
            <c:extLst>
              <c:ext xmlns:c16="http://schemas.microsoft.com/office/drawing/2014/chart" uri="{C3380CC4-5D6E-409C-BE32-E72D297353CC}">
                <c16:uniqueId val="{00000005-63E4-43D7-8F17-F7B730F08F0B}"/>
              </c:ext>
            </c:extLst>
          </c:dPt>
          <c:dPt>
            <c:idx val="3"/>
            <c:bubble3D val="0"/>
            <c:spPr>
              <a:solidFill>
                <a:srgbClr val="FFCC66"/>
              </a:solidFill>
              <a:ln>
                <a:noFill/>
              </a:ln>
              <a:effectLst/>
              <a:scene3d>
                <a:camera prst="orthographicFront"/>
                <a:lightRig rig="threePt" dir="t"/>
              </a:scene3d>
            </c:spPr>
            <c:extLst>
              <c:ext xmlns:c16="http://schemas.microsoft.com/office/drawing/2014/chart" uri="{C3380CC4-5D6E-409C-BE32-E72D297353CC}">
                <c16:uniqueId val="{00000007-63E4-43D7-8F17-F7B730F08F0B}"/>
              </c:ext>
            </c:extLst>
          </c:dPt>
          <c:dLbls>
            <c:dLbl>
              <c:idx val="0"/>
              <c:layout>
                <c:manualLayout>
                  <c:x val="0.26397106970094586"/>
                  <c:y val="0.10482053465517889"/>
                </c:manualLayout>
              </c:layout>
              <c:spPr>
                <a:noFill/>
                <a:ln>
                  <a:noFill/>
                </a:ln>
                <a:effectLst/>
              </c:spPr>
              <c:txPr>
                <a:bodyPr/>
                <a:lstStyle/>
                <a:p>
                  <a:pPr>
                    <a:defRPr>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3E4-43D7-8F17-F7B730F08F0B}"/>
                </c:ext>
              </c:extLst>
            </c:dLbl>
            <c:dLbl>
              <c:idx val="1"/>
              <c:layout>
                <c:manualLayout>
                  <c:x val="-0.1789155593586241"/>
                  <c:y val="0.15317546437789101"/>
                </c:manualLayout>
              </c:layout>
              <c:spPr>
                <a:noFill/>
                <a:ln>
                  <a:noFill/>
                </a:ln>
                <a:effectLst/>
              </c:spPr>
              <c:txPr>
                <a:bodyPr/>
                <a:lstStyle/>
                <a:p>
                  <a:pPr>
                    <a:defRPr>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3E4-43D7-8F17-F7B730F08F0B}"/>
                </c:ext>
              </c:extLst>
            </c:dLbl>
            <c:dLbl>
              <c:idx val="2"/>
              <c:layout>
                <c:manualLayout>
                  <c:x val="-0.12234281251369838"/>
                  <c:y val="-0.16231407718032148"/>
                </c:manualLayout>
              </c:layout>
              <c:spPr/>
              <c:txPr>
                <a:bodyPr/>
                <a:lstStyle/>
                <a:p>
                  <a:pPr>
                    <a:defRPr>
                      <a:solidFill>
                        <a:schemeClr val="tx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3E4-43D7-8F17-F7B730F08F0B}"/>
                </c:ext>
              </c:extLst>
            </c:dLbl>
            <c:spPr>
              <a:noFill/>
              <a:ln>
                <a:noFill/>
              </a:ln>
              <a:effectLst/>
            </c:spPr>
            <c:txPr>
              <a:bodyPr/>
              <a:lstStyle/>
              <a:p>
                <a:pPr>
                  <a:defRPr>
                    <a:solidFill>
                      <a:schemeClr val="tx1"/>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Consistent Yes</c:v>
                </c:pt>
                <c:pt idx="1">
                  <c:v>Consistent No</c:v>
                </c:pt>
                <c:pt idx="2">
                  <c:v>Swing </c:v>
                </c:pt>
              </c:strCache>
            </c:strRef>
          </c:cat>
          <c:val>
            <c:numRef>
              <c:f>Sheet1!$B$2:$B$4</c:f>
              <c:numCache>
                <c:formatCode>0%</c:formatCode>
                <c:ptCount val="3"/>
                <c:pt idx="0">
                  <c:v>0.48</c:v>
                </c:pt>
                <c:pt idx="1">
                  <c:v>0.28999999999999998</c:v>
                </c:pt>
                <c:pt idx="2">
                  <c:v>0.23</c:v>
                </c:pt>
              </c:numCache>
            </c:numRef>
          </c:val>
          <c:extLst>
            <c:ext xmlns:c16="http://schemas.microsoft.com/office/drawing/2014/chart" uri="{C3380CC4-5D6E-409C-BE32-E72D297353CC}">
              <c16:uniqueId val="{00000008-63E4-43D7-8F17-F7B730F08F0B}"/>
            </c:ext>
          </c:extLst>
        </c:ser>
        <c:dLbls>
          <c:showLegendKey val="0"/>
          <c:showVal val="0"/>
          <c:showCatName val="0"/>
          <c:showSerName val="0"/>
          <c:showPercent val="0"/>
          <c:showBubbleSize val="0"/>
          <c:showLeaderLines val="1"/>
        </c:dLbls>
        <c:firstSliceAng val="200"/>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6127271894395"/>
          <c:y val="7.6354972828397968E-2"/>
          <c:w val="0.76237814203719545"/>
          <c:h val="0.85695921727439273"/>
        </c:manualLayout>
      </c:layout>
      <c:barChart>
        <c:barDir val="bar"/>
        <c:grouping val="stacked"/>
        <c:varyColors val="0"/>
        <c:ser>
          <c:idx val="0"/>
          <c:order val="0"/>
          <c:tx>
            <c:strRef>
              <c:f>Sheet1!$B$1</c:f>
              <c:strCache>
                <c:ptCount val="1"/>
                <c:pt idx="0">
                  <c:v>Total More Likley</c:v>
                </c:pt>
              </c:strCache>
            </c:strRef>
          </c:tx>
          <c:spPr>
            <a:solidFill>
              <a:schemeClr val="accent1"/>
            </a:solidFill>
            <a:ln>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B135-4939-885A-BF47E93098A2}"/>
              </c:ext>
            </c:extLst>
          </c:dPt>
          <c:dPt>
            <c:idx val="1"/>
            <c:invertIfNegative val="0"/>
            <c:bubble3D val="0"/>
            <c:extLst>
              <c:ext xmlns:c16="http://schemas.microsoft.com/office/drawing/2014/chart" uri="{C3380CC4-5D6E-409C-BE32-E72D297353CC}">
                <c16:uniqueId val="{00000001-B135-4939-885A-BF47E93098A2}"/>
              </c:ext>
            </c:extLst>
          </c:dPt>
          <c:dPt>
            <c:idx val="2"/>
            <c:invertIfNegative val="0"/>
            <c:bubble3D val="0"/>
            <c:extLst>
              <c:ext xmlns:c16="http://schemas.microsoft.com/office/drawing/2014/chart" uri="{C3380CC4-5D6E-409C-BE32-E72D297353CC}">
                <c16:uniqueId val="{00000002-B135-4939-885A-BF47E93098A2}"/>
              </c:ext>
            </c:extLst>
          </c:dPt>
          <c:dPt>
            <c:idx val="12"/>
            <c:invertIfNegative val="0"/>
            <c:bubble3D val="0"/>
            <c:extLst>
              <c:ext xmlns:c16="http://schemas.microsoft.com/office/drawing/2014/chart" uri="{C3380CC4-5D6E-409C-BE32-E72D297353CC}">
                <c16:uniqueId val="{00000003-B135-4939-885A-BF47E93098A2}"/>
              </c:ext>
            </c:extLst>
          </c:dPt>
          <c:dPt>
            <c:idx val="15"/>
            <c:invertIfNegative val="0"/>
            <c:bubble3D val="0"/>
            <c:extLst>
              <c:ext xmlns:c16="http://schemas.microsoft.com/office/drawing/2014/chart" uri="{C3380CC4-5D6E-409C-BE32-E72D297353CC}">
                <c16:uniqueId val="{00000004-B135-4939-885A-BF47E93098A2}"/>
              </c:ext>
            </c:extLst>
          </c:dPt>
          <c:dPt>
            <c:idx val="18"/>
            <c:invertIfNegative val="0"/>
            <c:bubble3D val="0"/>
            <c:extLst>
              <c:ext xmlns:c16="http://schemas.microsoft.com/office/drawing/2014/chart" uri="{C3380CC4-5D6E-409C-BE32-E72D297353CC}">
                <c16:uniqueId val="{00000005-B135-4939-885A-BF47E93098A2}"/>
              </c:ext>
            </c:extLst>
          </c:dPt>
          <c:dLbls>
            <c:spPr>
              <a:noFill/>
              <a:ln>
                <a:noFill/>
              </a:ln>
              <a:effectLst/>
            </c:spPr>
            <c:txPr>
              <a:bodyPr/>
              <a:lstStyle/>
              <a:p>
                <a:pPr>
                  <a:defRPr sz="2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Subjecting all expenditures to independent annual financial audits</c:v>
                </c:pt>
                <c:pt idx="1">
                  <c:v>Subjecting all expenditures to review by a citizens’ oversight board</c:v>
                </c:pt>
                <c:pt idx="2">
                  <c:v>Requiring funded programs to meet standards for effectiveness every year</c:v>
                </c:pt>
                <c:pt idx="3">
                  <c:v>Giving the public a chance to participate in decisions about how money from the measure will be spent</c:v>
                </c:pt>
              </c:strCache>
            </c:strRef>
          </c:cat>
          <c:val>
            <c:numRef>
              <c:f>Sheet1!$B$2:$B$5</c:f>
              <c:numCache>
                <c:formatCode>0%</c:formatCode>
                <c:ptCount val="4"/>
                <c:pt idx="0">
                  <c:v>0.71</c:v>
                </c:pt>
                <c:pt idx="1">
                  <c:v>0.69</c:v>
                </c:pt>
                <c:pt idx="2">
                  <c:v>0.66</c:v>
                </c:pt>
                <c:pt idx="3">
                  <c:v>0.65</c:v>
                </c:pt>
              </c:numCache>
            </c:numRef>
          </c:val>
          <c:extLst>
            <c:ext xmlns:c16="http://schemas.microsoft.com/office/drawing/2014/chart" uri="{C3380CC4-5D6E-409C-BE32-E72D297353CC}">
              <c16:uniqueId val="{00000006-B135-4939-885A-BF47E93098A2}"/>
            </c:ext>
          </c:extLst>
        </c:ser>
        <c:ser>
          <c:idx val="1"/>
          <c:order val="1"/>
          <c:tx>
            <c:strRef>
              <c:f>Sheet1!$C$1</c:f>
              <c:strCache>
                <c:ptCount val="1"/>
                <c:pt idx="0">
                  <c:v>Total Less Likely</c:v>
                </c:pt>
              </c:strCache>
            </c:strRef>
          </c:tx>
          <c:spPr>
            <a:solidFill>
              <a:schemeClr val="accent4"/>
            </a:solidFill>
            <a:ln>
              <a:noFill/>
            </a:ln>
            <a:scene3d>
              <a:camera prst="orthographicFront"/>
              <a:lightRig rig="threePt" dir="t"/>
            </a:scene3d>
          </c:spPr>
          <c:invertIfNegative val="0"/>
          <c:dLbls>
            <c:dLbl>
              <c:idx val="0"/>
              <c:numFmt formatCode="0%;0%" sourceLinked="0"/>
              <c:spPr/>
              <c:txPr>
                <a:bodyPr/>
                <a:lstStyle/>
                <a:p>
                  <a:pPr>
                    <a:defRPr sz="20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35-4939-885A-BF47E93098A2}"/>
                </c:ext>
              </c:extLst>
            </c:dLbl>
            <c:dLbl>
              <c:idx val="1"/>
              <c:numFmt formatCode="0%;0%" sourceLinked="0"/>
              <c:spPr/>
              <c:txPr>
                <a:bodyPr/>
                <a:lstStyle/>
                <a:p>
                  <a:pPr>
                    <a:defRPr sz="20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35-4939-885A-BF47E93098A2}"/>
                </c:ext>
              </c:extLst>
            </c:dLbl>
            <c:dLbl>
              <c:idx val="2"/>
              <c:numFmt formatCode="0%;0%" sourceLinked="0"/>
              <c:spPr/>
              <c:txPr>
                <a:bodyPr/>
                <a:lstStyle/>
                <a:p>
                  <a:pPr>
                    <a:defRPr sz="20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35-4939-885A-BF47E93098A2}"/>
                </c:ext>
              </c:extLst>
            </c:dLbl>
            <c:numFmt formatCode="0%;0%" sourceLinked="0"/>
            <c:spPr>
              <a:noFill/>
              <a:ln>
                <a:noFill/>
              </a:ln>
              <a:effectLst/>
            </c:spPr>
            <c:txPr>
              <a:bodyPr/>
              <a:lstStyle/>
              <a:p>
                <a:pPr>
                  <a:defRPr sz="2000">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Subjecting all expenditures to independent annual financial audits</c:v>
                </c:pt>
                <c:pt idx="1">
                  <c:v>Subjecting all expenditures to review by a citizens’ oversight board</c:v>
                </c:pt>
                <c:pt idx="2">
                  <c:v>Requiring funded programs to meet standards for effectiveness every year</c:v>
                </c:pt>
                <c:pt idx="3">
                  <c:v>Giving the public a chance to participate in decisions about how money from the measure will be spent</c:v>
                </c:pt>
              </c:strCache>
            </c:strRef>
          </c:cat>
          <c:val>
            <c:numRef>
              <c:f>Sheet1!$C$2:$C$5</c:f>
              <c:numCache>
                <c:formatCode>0%</c:formatCode>
                <c:ptCount val="4"/>
                <c:pt idx="0">
                  <c:v>-0.21</c:v>
                </c:pt>
                <c:pt idx="1">
                  <c:v>-0.23</c:v>
                </c:pt>
                <c:pt idx="2">
                  <c:v>-0.28000000000000003</c:v>
                </c:pt>
                <c:pt idx="3">
                  <c:v>-0.27</c:v>
                </c:pt>
              </c:numCache>
            </c:numRef>
          </c:val>
          <c:extLst>
            <c:ext xmlns:c16="http://schemas.microsoft.com/office/drawing/2014/chart" uri="{C3380CC4-5D6E-409C-BE32-E72D297353CC}">
              <c16:uniqueId val="{0000000A-B135-4939-885A-BF47E93098A2}"/>
            </c:ext>
          </c:extLst>
        </c:ser>
        <c:dLbls>
          <c:showLegendKey val="0"/>
          <c:showVal val="0"/>
          <c:showCatName val="0"/>
          <c:showSerName val="0"/>
          <c:showPercent val="0"/>
          <c:showBubbleSize val="0"/>
        </c:dLbls>
        <c:gapWidth val="55"/>
        <c:overlap val="100"/>
        <c:axId val="352220920"/>
        <c:axId val="352221312"/>
      </c:barChart>
      <c:catAx>
        <c:axId val="352220920"/>
        <c:scaling>
          <c:orientation val="maxMin"/>
        </c:scaling>
        <c:delete val="0"/>
        <c:axPos val="r"/>
        <c:numFmt formatCode="General" sourceLinked="1"/>
        <c:majorTickMark val="none"/>
        <c:minorTickMark val="none"/>
        <c:tickLblPos val="high"/>
        <c:spPr>
          <a:ln>
            <a:noFill/>
          </a:ln>
        </c:spPr>
        <c:txPr>
          <a:bodyPr/>
          <a:lstStyle/>
          <a:p>
            <a:pPr algn="r">
              <a:lnSpc>
                <a:spcPts val="1800"/>
              </a:lnSpc>
              <a:defRPr sz="1800"/>
            </a:pPr>
            <a:endParaRPr lang="en-US"/>
          </a:p>
        </c:txPr>
        <c:crossAx val="352221312"/>
        <c:crossesAt val="0"/>
        <c:auto val="1"/>
        <c:lblAlgn val="ctr"/>
        <c:lblOffset val="100"/>
        <c:noMultiLvlLbl val="0"/>
      </c:catAx>
      <c:valAx>
        <c:axId val="352221312"/>
        <c:scaling>
          <c:orientation val="maxMin"/>
        </c:scaling>
        <c:delete val="0"/>
        <c:axPos val="b"/>
        <c:numFmt formatCode="0%;0%" sourceLinked="0"/>
        <c:majorTickMark val="out"/>
        <c:minorTickMark val="none"/>
        <c:tickLblPos val="nextTo"/>
        <c:spPr>
          <a:ln>
            <a:solidFill>
              <a:schemeClr val="tx1"/>
            </a:solidFill>
          </a:ln>
        </c:spPr>
        <c:txPr>
          <a:bodyPr/>
          <a:lstStyle/>
          <a:p>
            <a:pPr>
              <a:defRPr sz="1000"/>
            </a:pPr>
            <a:endParaRPr lang="en-US"/>
          </a:p>
        </c:txPr>
        <c:crossAx val="352220920"/>
        <c:crosses val="max"/>
        <c:crossBetween val="between"/>
      </c:valAx>
    </c:plotArea>
    <c:legend>
      <c:legendPos val="t"/>
      <c:layout>
        <c:manualLayout>
          <c:xMode val="edge"/>
          <c:yMode val="edge"/>
          <c:x val="0.49690162942250948"/>
          <c:y val="0"/>
          <c:w val="0.40741310024057192"/>
          <c:h val="7.174366301816298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952529053814304E-2"/>
          <c:y val="9.577231833520175E-2"/>
          <c:w val="0.93234526555961783"/>
          <c:h val="0.84599174135687361"/>
        </c:manualLayout>
      </c:layout>
      <c:barChart>
        <c:barDir val="bar"/>
        <c:grouping val="stacked"/>
        <c:varyColors val="0"/>
        <c:ser>
          <c:idx val="0"/>
          <c:order val="0"/>
          <c:tx>
            <c:strRef>
              <c:f>Sheet1!$B$1</c:f>
              <c:strCache>
                <c:ptCount val="1"/>
                <c:pt idx="0">
                  <c:v>Total Believable</c:v>
                </c:pt>
              </c:strCache>
            </c:strRef>
          </c:tx>
          <c:spPr>
            <a:solidFill>
              <a:schemeClr val="accent1"/>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Local parents of teenagers</c:v>
                </c:pt>
                <c:pt idx="1">
                  <c:v>Local public school teachers</c:v>
                </c:pt>
                <c:pt idx="2">
                  <c:v>Local community-based organizations serving children and youth</c:v>
                </c:pt>
                <c:pt idx="3">
                  <c:v>Local teenagers</c:v>
                </c:pt>
                <c:pt idx="4">
                  <c:v>The West Contra Costa Unified School District</c:v>
                </c:pt>
                <c:pt idx="5">
                  <c:v>Local police</c:v>
                </c:pt>
                <c:pt idx="6">
                  <c:v>Owners of local businesses</c:v>
                </c:pt>
                <c:pt idx="7">
                  <c:v>Local ministers or other religious leaders</c:v>
                </c:pt>
                <c:pt idx="8">
                  <c:v>The Richmond Chamber of Commerce</c:v>
                </c:pt>
                <c:pt idx="9">
                  <c:v>The RYSE Youth Center</c:v>
                </c:pt>
                <c:pt idx="10">
                  <c:v>An expert on youth development from UC Berkeley</c:v>
                </c:pt>
                <c:pt idx="11">
                  <c:v>The League of Women Voters</c:v>
                </c:pt>
                <c:pt idx="12">
                  <c:v>Local labor unions</c:v>
                </c:pt>
              </c:strCache>
            </c:strRef>
          </c:cat>
          <c:val>
            <c:numRef>
              <c:f>Sheet1!$B$2:$B$14</c:f>
              <c:numCache>
                <c:formatCode>0%</c:formatCode>
                <c:ptCount val="13"/>
                <c:pt idx="0">
                  <c:v>0.82</c:v>
                </c:pt>
                <c:pt idx="1">
                  <c:v>0.81</c:v>
                </c:pt>
                <c:pt idx="2">
                  <c:v>0.81</c:v>
                </c:pt>
                <c:pt idx="3">
                  <c:v>0.69</c:v>
                </c:pt>
                <c:pt idx="4">
                  <c:v>0.67</c:v>
                </c:pt>
                <c:pt idx="5">
                  <c:v>0.63</c:v>
                </c:pt>
                <c:pt idx="6">
                  <c:v>0.62</c:v>
                </c:pt>
                <c:pt idx="7">
                  <c:v>0.63</c:v>
                </c:pt>
                <c:pt idx="8">
                  <c:v>0.6</c:v>
                </c:pt>
                <c:pt idx="9">
                  <c:v>0.48</c:v>
                </c:pt>
                <c:pt idx="10">
                  <c:v>0.61</c:v>
                </c:pt>
                <c:pt idx="11">
                  <c:v>0.57999999999999996</c:v>
                </c:pt>
                <c:pt idx="12">
                  <c:v>0.6</c:v>
                </c:pt>
              </c:numCache>
            </c:numRef>
          </c:val>
          <c:extLst>
            <c:ext xmlns:c16="http://schemas.microsoft.com/office/drawing/2014/chart" uri="{C3380CC4-5D6E-409C-BE32-E72D297353CC}">
              <c16:uniqueId val="{00000000-15C7-4E33-A9CC-57B5D6FAE214}"/>
            </c:ext>
          </c:extLst>
        </c:ser>
        <c:ser>
          <c:idx val="1"/>
          <c:order val="1"/>
          <c:tx>
            <c:strRef>
              <c:f>Sheet1!$C$1</c:f>
              <c:strCache>
                <c:ptCount val="1"/>
                <c:pt idx="0">
                  <c:v>Total Not Believable</c:v>
                </c:pt>
              </c:strCache>
            </c:strRef>
          </c:tx>
          <c:spPr>
            <a:solidFill>
              <a:schemeClr val="accent4"/>
            </a:solidFill>
            <a:ln>
              <a:noFill/>
            </a:ln>
            <a:effectLst/>
            <a:scene3d>
              <a:camera prst="orthographicFront"/>
              <a:lightRig rig="threePt" dir="t"/>
            </a:scene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5C7-4E33-A9CC-57B5D6FAE214}"/>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5C7-4E33-A9CC-57B5D6FAE214}"/>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5C7-4E33-A9CC-57B5D6FAE214}"/>
                </c:ext>
              </c:extLst>
            </c:dLbl>
            <c:dLbl>
              <c:idx val="9"/>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5C7-4E33-A9CC-57B5D6FAE21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Local parents of teenagers</c:v>
                </c:pt>
                <c:pt idx="1">
                  <c:v>Local public school teachers</c:v>
                </c:pt>
                <c:pt idx="2">
                  <c:v>Local community-based organizations serving children and youth</c:v>
                </c:pt>
                <c:pt idx="3">
                  <c:v>Local teenagers</c:v>
                </c:pt>
                <c:pt idx="4">
                  <c:v>The West Contra Costa Unified School District</c:v>
                </c:pt>
                <c:pt idx="5">
                  <c:v>Local police</c:v>
                </c:pt>
                <c:pt idx="6">
                  <c:v>Owners of local businesses</c:v>
                </c:pt>
                <c:pt idx="7">
                  <c:v>Local ministers or other religious leaders</c:v>
                </c:pt>
                <c:pt idx="8">
                  <c:v>The Richmond Chamber of Commerce</c:v>
                </c:pt>
                <c:pt idx="9">
                  <c:v>The RYSE Youth Center</c:v>
                </c:pt>
                <c:pt idx="10">
                  <c:v>An expert on youth development from UC Berkeley</c:v>
                </c:pt>
                <c:pt idx="11">
                  <c:v>The League of Women Voters</c:v>
                </c:pt>
                <c:pt idx="12">
                  <c:v>Local labor unions</c:v>
                </c:pt>
              </c:strCache>
            </c:strRef>
          </c:cat>
          <c:val>
            <c:numRef>
              <c:f>Sheet1!$C$2:$C$14</c:f>
              <c:numCache>
                <c:formatCode>0%</c:formatCode>
                <c:ptCount val="13"/>
                <c:pt idx="0">
                  <c:v>-0.04</c:v>
                </c:pt>
                <c:pt idx="1">
                  <c:v>-7.0000000000000007E-2</c:v>
                </c:pt>
                <c:pt idx="2">
                  <c:v>-7.0000000000000007E-2</c:v>
                </c:pt>
                <c:pt idx="3">
                  <c:v>-0.15</c:v>
                </c:pt>
                <c:pt idx="4">
                  <c:v>-0.21</c:v>
                </c:pt>
                <c:pt idx="5">
                  <c:v>-0.18</c:v>
                </c:pt>
                <c:pt idx="6">
                  <c:v>-0.18</c:v>
                </c:pt>
                <c:pt idx="7">
                  <c:v>-0.22</c:v>
                </c:pt>
                <c:pt idx="8">
                  <c:v>-0.19</c:v>
                </c:pt>
                <c:pt idx="9">
                  <c:v>-7.0000000000000007E-2</c:v>
                </c:pt>
                <c:pt idx="10">
                  <c:v>-0.21</c:v>
                </c:pt>
                <c:pt idx="11">
                  <c:v>-0.18</c:v>
                </c:pt>
                <c:pt idx="12">
                  <c:v>-0.23</c:v>
                </c:pt>
              </c:numCache>
            </c:numRef>
          </c:val>
          <c:extLst>
            <c:ext xmlns:c16="http://schemas.microsoft.com/office/drawing/2014/chart" uri="{C3380CC4-5D6E-409C-BE32-E72D297353CC}">
              <c16:uniqueId val="{00000005-15C7-4E33-A9CC-57B5D6FAE214}"/>
            </c:ext>
          </c:extLst>
        </c:ser>
        <c:dLbls>
          <c:showLegendKey val="0"/>
          <c:showVal val="0"/>
          <c:showCatName val="0"/>
          <c:showSerName val="0"/>
          <c:showPercent val="0"/>
          <c:showBubbleSize val="0"/>
        </c:dLbls>
        <c:gapWidth val="20"/>
        <c:overlap val="100"/>
        <c:axId val="434140032"/>
        <c:axId val="434140424"/>
      </c:barChart>
      <c:catAx>
        <c:axId val="434140032"/>
        <c:scaling>
          <c:orientation val="maxMin"/>
        </c:scaling>
        <c:delete val="0"/>
        <c:axPos val="r"/>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lgn="r">
              <a:lnSpc>
                <a:spcPts val="1400"/>
              </a:lnSpc>
              <a:defRPr sz="1600" b="0" i="0" u="none" strike="noStrike" kern="1200" baseline="0">
                <a:solidFill>
                  <a:schemeClr val="tx1"/>
                </a:solidFill>
                <a:latin typeface="+mn-lt"/>
                <a:ea typeface="+mn-ea"/>
                <a:cs typeface="+mn-cs"/>
              </a:defRPr>
            </a:pPr>
            <a:endParaRPr lang="en-US"/>
          </a:p>
        </c:txPr>
        <c:crossAx val="434140424"/>
        <c:crossesAt val="0"/>
        <c:auto val="1"/>
        <c:lblAlgn val="ctr"/>
        <c:lblOffset val="100"/>
        <c:noMultiLvlLbl val="0"/>
      </c:catAx>
      <c:valAx>
        <c:axId val="434140424"/>
        <c:scaling>
          <c:orientation val="maxMin"/>
          <c:min val="-0.4"/>
        </c:scaling>
        <c:delete val="0"/>
        <c:axPos val="b"/>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34140032"/>
        <c:crosses val="max"/>
        <c:crossBetween val="between"/>
      </c:valAx>
      <c:spPr>
        <a:noFill/>
        <a:ln>
          <a:noFill/>
        </a:ln>
        <a:effectLst/>
      </c:spPr>
    </c:plotArea>
    <c:legend>
      <c:legendPos val="t"/>
      <c:layout>
        <c:manualLayout>
          <c:xMode val="edge"/>
          <c:yMode val="edge"/>
          <c:x val="7.5042974703389734E-2"/>
          <c:y val="2.7755394027944901E-3"/>
          <c:w val="0.8192644169911355"/>
          <c:h val="5.96969651600380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97023765271479"/>
          <c:y val="0.10129069992508148"/>
          <c:w val="0.54365885313317697"/>
          <c:h val="0.84528616128237255"/>
        </c:manualLayout>
      </c:layout>
      <c:barChart>
        <c:barDir val="bar"/>
        <c:grouping val="percentStacked"/>
        <c:varyColors val="0"/>
        <c:ser>
          <c:idx val="0"/>
          <c:order val="0"/>
          <c:tx>
            <c:strRef>
              <c:f>Sheet1!$B$1</c:f>
              <c:strCache>
                <c:ptCount val="1"/>
                <c:pt idx="0">
                  <c:v>Ext. Impt.</c:v>
                </c:pt>
              </c:strCache>
            </c:strRef>
          </c:tx>
          <c:spPr>
            <a:solidFill>
              <a:schemeClr val="accent1"/>
            </a:solidFill>
            <a:ln w="9525">
              <a:noFill/>
            </a:ln>
            <a:effectLst/>
          </c:spPr>
          <c:invertIfNegative val="0"/>
          <c:dLbls>
            <c:spPr>
              <a:noFill/>
              <a:ln>
                <a:noFill/>
              </a:ln>
              <a:effectLst/>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c:v>
                </c:pt>
                <c:pt idx="1">
                  <c:v>Nurse</c:v>
                </c:pt>
                <c:pt idx="2">
                  <c:v>Early childhood educator</c:v>
                </c:pt>
                <c:pt idx="3">
                  <c:v>Engineer</c:v>
                </c:pt>
                <c:pt idx="4">
                  <c:v>Construction worker</c:v>
                </c:pt>
                <c:pt idx="5">
                  <c:v>Retail salesperson</c:v>
                </c:pt>
              </c:strCache>
            </c:strRef>
          </c:cat>
          <c:val>
            <c:numRef>
              <c:f>Sheet1!$B$2:$B$7</c:f>
              <c:numCache>
                <c:formatCode>0%</c:formatCode>
                <c:ptCount val="6"/>
                <c:pt idx="0">
                  <c:v>0.55000000000000004</c:v>
                </c:pt>
                <c:pt idx="1">
                  <c:v>0.53</c:v>
                </c:pt>
                <c:pt idx="2">
                  <c:v>0.44</c:v>
                </c:pt>
                <c:pt idx="3">
                  <c:v>0.28999999999999998</c:v>
                </c:pt>
                <c:pt idx="4">
                  <c:v>0.27</c:v>
                </c:pt>
                <c:pt idx="5">
                  <c:v>0.11</c:v>
                </c:pt>
              </c:numCache>
            </c:numRef>
          </c:val>
          <c:extLst>
            <c:ext xmlns:c16="http://schemas.microsoft.com/office/drawing/2014/chart" uri="{C3380CC4-5D6E-409C-BE32-E72D297353CC}">
              <c16:uniqueId val="{00000000-2F8E-4AF0-824D-585542FA91D3}"/>
            </c:ext>
          </c:extLst>
        </c:ser>
        <c:ser>
          <c:idx val="1"/>
          <c:order val="1"/>
          <c:tx>
            <c:strRef>
              <c:f>Sheet1!$C$1</c:f>
              <c:strCache>
                <c:ptCount val="1"/>
                <c:pt idx="0">
                  <c:v>Very Impt.</c:v>
                </c:pt>
              </c:strCache>
            </c:strRef>
          </c:tx>
          <c:spPr>
            <a:solidFill>
              <a:schemeClr val="accent2"/>
            </a:solidFill>
            <a:ln w="9525">
              <a:noFill/>
            </a:ln>
            <a:effectLst/>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Firefighter</c:v>
                </c:pt>
                <c:pt idx="1">
                  <c:v>Nurse</c:v>
                </c:pt>
                <c:pt idx="2">
                  <c:v>Early childhood educator</c:v>
                </c:pt>
                <c:pt idx="3">
                  <c:v>Engineer</c:v>
                </c:pt>
                <c:pt idx="4">
                  <c:v>Construction worker</c:v>
                </c:pt>
                <c:pt idx="5">
                  <c:v>Retail salesperson</c:v>
                </c:pt>
              </c:strCache>
            </c:strRef>
          </c:cat>
          <c:val>
            <c:numRef>
              <c:f>Sheet1!$C$2:$C$7</c:f>
              <c:numCache>
                <c:formatCode>0%</c:formatCode>
                <c:ptCount val="6"/>
                <c:pt idx="0">
                  <c:v>0.41</c:v>
                </c:pt>
                <c:pt idx="1">
                  <c:v>0.43</c:v>
                </c:pt>
                <c:pt idx="2">
                  <c:v>0.44</c:v>
                </c:pt>
                <c:pt idx="3">
                  <c:v>0.48</c:v>
                </c:pt>
                <c:pt idx="4">
                  <c:v>0.49</c:v>
                </c:pt>
                <c:pt idx="5">
                  <c:v>0.3</c:v>
                </c:pt>
              </c:numCache>
            </c:numRef>
          </c:val>
          <c:extLst>
            <c:ext xmlns:c16="http://schemas.microsoft.com/office/drawing/2014/chart" uri="{C3380CC4-5D6E-409C-BE32-E72D297353CC}">
              <c16:uniqueId val="{00000001-2F8E-4AF0-824D-585542FA91D3}"/>
            </c:ext>
          </c:extLst>
        </c:ser>
        <c:ser>
          <c:idx val="2"/>
          <c:order val="2"/>
          <c:tx>
            <c:strRef>
              <c:f>Sheet1!$D$1</c:f>
              <c:strCache>
                <c:ptCount val="1"/>
                <c:pt idx="0">
                  <c:v>Smwt. Impt.</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2F8E-4AF0-824D-585542FA91D3}"/>
                </c:ext>
              </c:extLst>
            </c:dLbl>
            <c:dLbl>
              <c:idx val="1"/>
              <c:delete val="1"/>
              <c:extLst>
                <c:ext xmlns:c15="http://schemas.microsoft.com/office/drawing/2012/chart" uri="{CE6537A1-D6FC-4f65-9D91-7224C49458BB}"/>
                <c:ext xmlns:c16="http://schemas.microsoft.com/office/drawing/2014/chart" uri="{C3380CC4-5D6E-409C-BE32-E72D297353CC}">
                  <c16:uniqueId val="{00000003-2F8E-4AF0-824D-585542FA91D3}"/>
                </c:ext>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c:v>
                </c:pt>
                <c:pt idx="1">
                  <c:v>Nurse</c:v>
                </c:pt>
                <c:pt idx="2">
                  <c:v>Early childhood educator</c:v>
                </c:pt>
                <c:pt idx="3">
                  <c:v>Engineer</c:v>
                </c:pt>
                <c:pt idx="4">
                  <c:v>Construction worker</c:v>
                </c:pt>
                <c:pt idx="5">
                  <c:v>Retail salesperson</c:v>
                </c:pt>
              </c:strCache>
            </c:strRef>
          </c:cat>
          <c:val>
            <c:numRef>
              <c:f>Sheet1!$D$2:$D$7</c:f>
              <c:numCache>
                <c:formatCode>0%</c:formatCode>
                <c:ptCount val="6"/>
                <c:pt idx="0">
                  <c:v>0.04</c:v>
                </c:pt>
                <c:pt idx="1">
                  <c:v>0.03</c:v>
                </c:pt>
                <c:pt idx="2">
                  <c:v>0.1</c:v>
                </c:pt>
                <c:pt idx="3">
                  <c:v>0.19</c:v>
                </c:pt>
                <c:pt idx="4">
                  <c:v>0.21</c:v>
                </c:pt>
                <c:pt idx="5">
                  <c:v>0.46</c:v>
                </c:pt>
              </c:numCache>
            </c:numRef>
          </c:val>
          <c:extLst>
            <c:ext xmlns:c16="http://schemas.microsoft.com/office/drawing/2014/chart" uri="{C3380CC4-5D6E-409C-BE32-E72D297353CC}">
              <c16:uniqueId val="{00000004-2F8E-4AF0-824D-585542FA91D3}"/>
            </c:ext>
          </c:extLst>
        </c:ser>
        <c:ser>
          <c:idx val="3"/>
          <c:order val="3"/>
          <c:tx>
            <c:strRef>
              <c:f>Sheet1!$E$1</c:f>
              <c:strCache>
                <c:ptCount val="1"/>
                <c:pt idx="0">
                  <c:v>Not Impt.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2F8E-4AF0-824D-585542FA91D3}"/>
                </c:ext>
              </c:extLst>
            </c:dLbl>
            <c:dLbl>
              <c:idx val="1"/>
              <c:delete val="1"/>
              <c:extLst>
                <c:ext xmlns:c15="http://schemas.microsoft.com/office/drawing/2012/chart" uri="{CE6537A1-D6FC-4f65-9D91-7224C49458BB}"/>
                <c:ext xmlns:c16="http://schemas.microsoft.com/office/drawing/2014/chart" uri="{C3380CC4-5D6E-409C-BE32-E72D297353CC}">
                  <c16:uniqueId val="{00000006-2F8E-4AF0-824D-585542FA91D3}"/>
                </c:ext>
              </c:extLst>
            </c:dLbl>
            <c:dLbl>
              <c:idx val="2"/>
              <c:delete val="1"/>
              <c:extLst>
                <c:ext xmlns:c15="http://schemas.microsoft.com/office/drawing/2012/chart" uri="{CE6537A1-D6FC-4f65-9D91-7224C49458BB}"/>
                <c:ext xmlns:c16="http://schemas.microsoft.com/office/drawing/2014/chart" uri="{C3380CC4-5D6E-409C-BE32-E72D297353CC}">
                  <c16:uniqueId val="{00000007-2F8E-4AF0-824D-585542FA91D3}"/>
                </c:ext>
              </c:extLst>
            </c:dLbl>
            <c:dLbl>
              <c:idx val="3"/>
              <c:delete val="1"/>
              <c:extLst>
                <c:ext xmlns:c15="http://schemas.microsoft.com/office/drawing/2012/chart" uri="{CE6537A1-D6FC-4f65-9D91-7224C49458BB}"/>
                <c:ext xmlns:c16="http://schemas.microsoft.com/office/drawing/2014/chart" uri="{C3380CC4-5D6E-409C-BE32-E72D297353CC}">
                  <c16:uniqueId val="{00000008-2F8E-4AF0-824D-585542FA91D3}"/>
                </c:ext>
              </c:extLst>
            </c:dLbl>
            <c:dLbl>
              <c:idx val="4"/>
              <c:delete val="1"/>
              <c:extLst>
                <c:ext xmlns:c15="http://schemas.microsoft.com/office/drawing/2012/chart" uri="{CE6537A1-D6FC-4f65-9D91-7224C49458BB}"/>
                <c:ext xmlns:c16="http://schemas.microsoft.com/office/drawing/2014/chart" uri="{C3380CC4-5D6E-409C-BE32-E72D297353CC}">
                  <c16:uniqueId val="{00000009-2F8E-4AF0-824D-585542FA91D3}"/>
                </c:ext>
              </c:extLst>
            </c:dLbl>
            <c:spPr>
              <a:noFill/>
              <a:ln>
                <a:noFill/>
              </a:ln>
              <a:effectLst/>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Firefighter</c:v>
                </c:pt>
                <c:pt idx="1">
                  <c:v>Nurse</c:v>
                </c:pt>
                <c:pt idx="2">
                  <c:v>Early childhood educator</c:v>
                </c:pt>
                <c:pt idx="3">
                  <c:v>Engineer</c:v>
                </c:pt>
                <c:pt idx="4">
                  <c:v>Construction worker</c:v>
                </c:pt>
                <c:pt idx="5">
                  <c:v>Retail salesperson</c:v>
                </c:pt>
              </c:strCache>
            </c:strRef>
          </c:cat>
          <c:val>
            <c:numRef>
              <c:f>Sheet1!$E$2:$E$7</c:f>
              <c:numCache>
                <c:formatCode>0%</c:formatCode>
                <c:ptCount val="6"/>
                <c:pt idx="0">
                  <c:v>0</c:v>
                </c:pt>
                <c:pt idx="1">
                  <c:v>0.01</c:v>
                </c:pt>
                <c:pt idx="2">
                  <c:v>0.02</c:v>
                </c:pt>
                <c:pt idx="3">
                  <c:v>0.03</c:v>
                </c:pt>
                <c:pt idx="4">
                  <c:v>0.03</c:v>
                </c:pt>
                <c:pt idx="5">
                  <c:v>0.12</c:v>
                </c:pt>
              </c:numCache>
            </c:numRef>
          </c:val>
          <c:extLst>
            <c:ext xmlns:c16="http://schemas.microsoft.com/office/drawing/2014/chart" uri="{C3380CC4-5D6E-409C-BE32-E72D297353CC}">
              <c16:uniqueId val="{0000000A-2F8E-4AF0-824D-585542FA91D3}"/>
            </c:ext>
          </c:extLst>
        </c:ser>
        <c:ser>
          <c:idx val="4"/>
          <c:order val="4"/>
          <c:tx>
            <c:strRef>
              <c:f>Sheet1!$F$1</c:f>
              <c:strCache>
                <c:ptCount val="1"/>
                <c:pt idx="0">
                  <c:v>DK/NA</c:v>
                </c:pt>
              </c:strCache>
            </c:strRef>
          </c:tx>
          <c:spPr>
            <a:solidFill>
              <a:schemeClr val="accent6"/>
            </a:solidFill>
            <a:ln>
              <a:noFill/>
            </a:ln>
            <a:effectLst/>
          </c:spPr>
          <c:invertIfNegative val="0"/>
          <c:dLbls>
            <c:delete val="1"/>
          </c:dLbls>
          <c:cat>
            <c:strRef>
              <c:f>Sheet1!$A$2:$A$7</c:f>
              <c:strCache>
                <c:ptCount val="6"/>
                <c:pt idx="0">
                  <c:v>Firefighter</c:v>
                </c:pt>
                <c:pt idx="1">
                  <c:v>Nurse</c:v>
                </c:pt>
                <c:pt idx="2">
                  <c:v>Early childhood educator</c:v>
                </c:pt>
                <c:pt idx="3">
                  <c:v>Engineer</c:v>
                </c:pt>
                <c:pt idx="4">
                  <c:v>Construction worker</c:v>
                </c:pt>
                <c:pt idx="5">
                  <c:v>Retail salesperson</c:v>
                </c:pt>
              </c:strCache>
            </c:strRef>
          </c:cat>
          <c:val>
            <c:numRef>
              <c:f>Sheet1!$F$2:$F$7</c:f>
              <c:numCache>
                <c:formatCode>0%</c:formatCode>
                <c:ptCount val="6"/>
                <c:pt idx="0">
                  <c:v>0</c:v>
                </c:pt>
                <c:pt idx="1">
                  <c:v>0</c:v>
                </c:pt>
                <c:pt idx="2">
                  <c:v>0.01</c:v>
                </c:pt>
                <c:pt idx="3">
                  <c:v>0.02</c:v>
                </c:pt>
                <c:pt idx="4">
                  <c:v>0.01</c:v>
                </c:pt>
                <c:pt idx="5">
                  <c:v>0.01</c:v>
                </c:pt>
              </c:numCache>
            </c:numRef>
          </c:val>
          <c:extLst>
            <c:ext xmlns:c16="http://schemas.microsoft.com/office/drawing/2014/chart" uri="{C3380CC4-5D6E-409C-BE32-E72D297353CC}">
              <c16:uniqueId val="{0000000B-2F8E-4AF0-824D-585542FA91D3}"/>
            </c:ext>
          </c:extLst>
        </c:ser>
        <c:dLbls>
          <c:showLegendKey val="0"/>
          <c:showVal val="1"/>
          <c:showCatName val="0"/>
          <c:showSerName val="0"/>
          <c:showPercent val="0"/>
          <c:showBubbleSize val="0"/>
        </c:dLbls>
        <c:gapWidth val="50"/>
        <c:overlap val="100"/>
        <c:axId val="230352760"/>
        <c:axId val="230353152"/>
      </c:barChart>
      <c:catAx>
        <c:axId val="230352760"/>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30353152"/>
        <c:crosses val="autoZero"/>
        <c:auto val="1"/>
        <c:lblAlgn val="ctr"/>
        <c:lblOffset val="100"/>
        <c:noMultiLvlLbl val="0"/>
      </c:catAx>
      <c:valAx>
        <c:axId val="230353152"/>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230352760"/>
        <c:crosses val="max"/>
        <c:crossBetween val="between"/>
        <c:majorUnit val="0.2"/>
      </c:valAx>
    </c:plotArea>
    <c:legend>
      <c:legendPos val="t"/>
      <c:layout>
        <c:manualLayout>
          <c:xMode val="edge"/>
          <c:yMode val="edge"/>
          <c:x val="0.29465833583840001"/>
          <c:y val="8.9171971540800386E-3"/>
          <c:w val="0.64471797258756691"/>
          <c:h val="6.812434364396931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67883713504534"/>
          <c:y val="4.463329216927369E-2"/>
          <c:w val="0.6580461126557075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CC47-4DDA-87F7-06620B1CC898}"/>
              </c:ext>
            </c:extLst>
          </c:dPt>
          <c:dPt>
            <c:idx val="2"/>
            <c:invertIfNegative val="0"/>
            <c:bubble3D val="0"/>
            <c:spPr>
              <a:solidFill>
                <a:schemeClr val="accent6">
                  <a:lumMod val="50000"/>
                </a:schemeClr>
              </a:solidFill>
              <a:ln>
                <a:noFill/>
              </a:ln>
              <a:effectLst/>
            </c:spPr>
            <c:extLst>
              <c:ext xmlns:c16="http://schemas.microsoft.com/office/drawing/2014/chart" uri="{C3380CC4-5D6E-409C-BE32-E72D297353CC}">
                <c16:uniqueId val="{00000003-CC47-4DDA-87F7-06620B1CC898}"/>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CC47-4DDA-87F7-06620B1CC89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Too little</c:v>
                </c:pt>
                <c:pt idx="1">
                  <c:v>Too much</c:v>
                </c:pt>
                <c:pt idx="2">
                  <c:v>About right</c:v>
                </c:pt>
                <c:pt idx="3">
                  <c:v>Don’t know/NA</c:v>
                </c:pt>
              </c:strCache>
            </c:strRef>
          </c:cat>
          <c:val>
            <c:numRef>
              <c:f>Sheet1!$B$2:$B$5</c:f>
              <c:numCache>
                <c:formatCode>0%</c:formatCode>
                <c:ptCount val="4"/>
                <c:pt idx="0">
                  <c:v>0.61</c:v>
                </c:pt>
                <c:pt idx="1">
                  <c:v>0.03</c:v>
                </c:pt>
                <c:pt idx="2">
                  <c:v>0.18</c:v>
                </c:pt>
                <c:pt idx="3">
                  <c:v>0.18</c:v>
                </c:pt>
              </c:numCache>
            </c:numRef>
          </c:val>
          <c:extLst>
            <c:ext xmlns:c16="http://schemas.microsoft.com/office/drawing/2014/chart" uri="{C3380CC4-5D6E-409C-BE32-E72D297353CC}">
              <c16:uniqueId val="{00000006-CC47-4DDA-87F7-06620B1CC898}"/>
            </c:ext>
          </c:extLst>
        </c:ser>
        <c:dLbls>
          <c:showLegendKey val="0"/>
          <c:showVal val="0"/>
          <c:showCatName val="0"/>
          <c:showSerName val="0"/>
          <c:showPercent val="0"/>
          <c:showBubbleSize val="0"/>
        </c:dLbls>
        <c:gapWidth val="21"/>
        <c:axId val="230353936"/>
        <c:axId val="230354328"/>
      </c:barChart>
      <c:catAx>
        <c:axId val="23035393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30354328"/>
        <c:crosses val="autoZero"/>
        <c:auto val="1"/>
        <c:lblAlgn val="ctr"/>
        <c:lblOffset val="100"/>
        <c:noMultiLvlLbl val="0"/>
      </c:catAx>
      <c:valAx>
        <c:axId val="230354328"/>
        <c:scaling>
          <c:orientation val="minMax"/>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30353936"/>
        <c:crosses val="max"/>
        <c:crossBetween val="between"/>
        <c:majorUnit val="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11123238625648"/>
          <c:y val="7.4954237052560616E-2"/>
          <c:w val="0.54189960629921263"/>
          <c:h val="0.8631730751222069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Water shortages due to more frequent droughts</c:v>
                </c:pt>
                <c:pt idx="1">
                  <c:v> Current drought conditions in California</c:v>
                </c:pt>
                <c:pt idx="2">
                  <c:v> Government waste and inefficiency</c:v>
                </c:pt>
                <c:pt idx="3">
                  <c:v> The cost of health care</c:v>
                </c:pt>
                <c:pt idx="4">
                  <c:v> The quality of public schools</c:v>
                </c:pt>
                <c:pt idx="5">
                  <c:v> Jobs and the economy</c:v>
                </c:pt>
                <c:pt idx="6">
                  <c:v> ^The state budget deficit</c:v>
                </c:pt>
                <c:pt idx="7">
                  <c:v> Global warming</c:v>
                </c:pt>
              </c:strCache>
            </c:strRef>
          </c:cat>
          <c:val>
            <c:numRef>
              <c:f>Sheet1!$B$2:$B$9</c:f>
              <c:numCache>
                <c:formatCode>0%</c:formatCode>
                <c:ptCount val="8"/>
                <c:pt idx="0">
                  <c:v>0.42</c:v>
                </c:pt>
                <c:pt idx="1">
                  <c:v>0.37</c:v>
                </c:pt>
                <c:pt idx="2">
                  <c:v>0.3</c:v>
                </c:pt>
                <c:pt idx="3">
                  <c:v>0.28999999999999998</c:v>
                </c:pt>
                <c:pt idx="4">
                  <c:v>0.23</c:v>
                </c:pt>
                <c:pt idx="5">
                  <c:v>0.21</c:v>
                </c:pt>
                <c:pt idx="6">
                  <c:v>0.24</c:v>
                </c:pt>
                <c:pt idx="7">
                  <c:v>0.23</c:v>
                </c:pt>
              </c:numCache>
            </c:numRef>
          </c:val>
          <c:extLst>
            <c:ext xmlns:c16="http://schemas.microsoft.com/office/drawing/2014/chart" uri="{C3380CC4-5D6E-409C-BE32-E72D297353CC}">
              <c16:uniqueId val="{00000000-2476-479F-8733-E34C6E84B13E}"/>
            </c:ext>
          </c:extLst>
        </c:ser>
        <c:ser>
          <c:idx val="1"/>
          <c:order val="1"/>
          <c:tx>
            <c:strRef>
              <c:f>Sheet1!$C$1</c:f>
              <c:strCache>
                <c:ptCount val="1"/>
                <c:pt idx="0">
                  <c:v>Very Ser. Prob.</c:v>
                </c:pt>
              </c:strCache>
            </c:strRef>
          </c:tx>
          <c:spPr>
            <a:solidFill>
              <a:schemeClr val="accent5"/>
            </a:solidFill>
            <a:ln w="9525">
              <a:no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Water shortages due to more frequent droughts</c:v>
                </c:pt>
                <c:pt idx="1">
                  <c:v> Current drought conditions in California</c:v>
                </c:pt>
                <c:pt idx="2">
                  <c:v> Government waste and inefficiency</c:v>
                </c:pt>
                <c:pt idx="3">
                  <c:v> The cost of health care</c:v>
                </c:pt>
                <c:pt idx="4">
                  <c:v> The quality of public schools</c:v>
                </c:pt>
                <c:pt idx="5">
                  <c:v> Jobs and the economy</c:v>
                </c:pt>
                <c:pt idx="6">
                  <c:v> ^The state budget deficit</c:v>
                </c:pt>
                <c:pt idx="7">
                  <c:v> Global warming</c:v>
                </c:pt>
              </c:strCache>
            </c:strRef>
          </c:cat>
          <c:val>
            <c:numRef>
              <c:f>Sheet1!$C$2:$C$9</c:f>
              <c:numCache>
                <c:formatCode>0%</c:formatCode>
                <c:ptCount val="8"/>
                <c:pt idx="0">
                  <c:v>0.41</c:v>
                </c:pt>
                <c:pt idx="1">
                  <c:v>0.45</c:v>
                </c:pt>
                <c:pt idx="2">
                  <c:v>0.37</c:v>
                </c:pt>
                <c:pt idx="3">
                  <c:v>0.37</c:v>
                </c:pt>
                <c:pt idx="4">
                  <c:v>0.36</c:v>
                </c:pt>
                <c:pt idx="5">
                  <c:v>0.39</c:v>
                </c:pt>
                <c:pt idx="6">
                  <c:v>0.35</c:v>
                </c:pt>
                <c:pt idx="7">
                  <c:v>0.31</c:v>
                </c:pt>
              </c:numCache>
            </c:numRef>
          </c:val>
          <c:extLst>
            <c:ext xmlns:c16="http://schemas.microsoft.com/office/drawing/2014/chart" uri="{C3380CC4-5D6E-409C-BE32-E72D297353CC}">
              <c16:uniqueId val="{00000001-2476-479F-8733-E34C6E84B13E}"/>
            </c:ext>
          </c:extLst>
        </c:ser>
        <c:ser>
          <c:idx val="2"/>
          <c:order val="2"/>
          <c:tx>
            <c:strRef>
              <c:f>Sheet1!$D$1</c:f>
              <c:strCache>
                <c:ptCount val="1"/>
                <c:pt idx="0">
                  <c:v>Smwt. Ser. Prob.</c:v>
                </c:pt>
              </c:strCache>
            </c:strRef>
          </c:tx>
          <c:spPr>
            <a:solidFill>
              <a:schemeClr val="accent2"/>
            </a:solidFill>
            <a:ln>
              <a:no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Water shortages due to more frequent droughts</c:v>
                </c:pt>
                <c:pt idx="1">
                  <c:v> Current drought conditions in California</c:v>
                </c:pt>
                <c:pt idx="2">
                  <c:v> Government waste and inefficiency</c:v>
                </c:pt>
                <c:pt idx="3">
                  <c:v> The cost of health care</c:v>
                </c:pt>
                <c:pt idx="4">
                  <c:v> The quality of public schools</c:v>
                </c:pt>
                <c:pt idx="5">
                  <c:v> Jobs and the economy</c:v>
                </c:pt>
                <c:pt idx="6">
                  <c:v> ^The state budget deficit</c:v>
                </c:pt>
                <c:pt idx="7">
                  <c:v> Global warming</c:v>
                </c:pt>
              </c:strCache>
            </c:strRef>
          </c:cat>
          <c:val>
            <c:numRef>
              <c:f>Sheet1!$D$2:$D$9</c:f>
              <c:numCache>
                <c:formatCode>0%</c:formatCode>
                <c:ptCount val="8"/>
                <c:pt idx="0">
                  <c:v>0.13</c:v>
                </c:pt>
                <c:pt idx="1">
                  <c:v>0.14000000000000001</c:v>
                </c:pt>
                <c:pt idx="2">
                  <c:v>0.23</c:v>
                </c:pt>
                <c:pt idx="3">
                  <c:v>0.26</c:v>
                </c:pt>
                <c:pt idx="4">
                  <c:v>0.26</c:v>
                </c:pt>
                <c:pt idx="5">
                  <c:v>0.3</c:v>
                </c:pt>
                <c:pt idx="6">
                  <c:v>0.27</c:v>
                </c:pt>
                <c:pt idx="7">
                  <c:v>0.21</c:v>
                </c:pt>
              </c:numCache>
            </c:numRef>
          </c:val>
          <c:extLst>
            <c:ext xmlns:c16="http://schemas.microsoft.com/office/drawing/2014/chart" uri="{C3380CC4-5D6E-409C-BE32-E72D297353CC}">
              <c16:uniqueId val="{00000002-2476-479F-8733-E34C6E84B13E}"/>
            </c:ext>
          </c:extLst>
        </c:ser>
        <c:ser>
          <c:idx val="3"/>
          <c:order val="3"/>
          <c:tx>
            <c:strRef>
              <c:f>Sheet1!$E$1</c:f>
              <c:strCache>
                <c:ptCount val="1"/>
                <c:pt idx="0">
                  <c:v>Not Too Ser. Prob.</c:v>
                </c:pt>
              </c:strCache>
            </c:strRef>
          </c:tx>
          <c:spPr>
            <a:solidFill>
              <a:schemeClr val="accent1"/>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476-479F-8733-E34C6E84B13E}"/>
                </c:ext>
              </c:extLst>
            </c:dLbl>
            <c:dLbl>
              <c:idx val="1"/>
              <c:delete val="1"/>
              <c:extLst>
                <c:ext xmlns:c15="http://schemas.microsoft.com/office/drawing/2012/chart" uri="{CE6537A1-D6FC-4f65-9D91-7224C49458BB}"/>
                <c:ext xmlns:c16="http://schemas.microsoft.com/office/drawing/2014/chart" uri="{C3380CC4-5D6E-409C-BE32-E72D297353CC}">
                  <c16:uniqueId val="{00000004-2476-479F-8733-E34C6E84B13E}"/>
                </c:ext>
              </c:extLst>
            </c:dLbl>
            <c:dLbl>
              <c:idx val="2"/>
              <c:spPr/>
              <c:txPr>
                <a:bodyPr/>
                <a:lstStyle/>
                <a:p>
                  <a:pPr>
                    <a:defRPr sz="16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476-479F-8733-E34C6E84B13E}"/>
                </c:ext>
              </c:extLst>
            </c:dLbl>
            <c:dLbl>
              <c:idx val="3"/>
              <c:spPr/>
              <c:txPr>
                <a:bodyPr/>
                <a:lstStyle/>
                <a:p>
                  <a:pPr>
                    <a:defRPr sz="16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476-479F-8733-E34C6E84B13E}"/>
                </c:ext>
              </c:extLst>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Water shortages due to more frequent droughts</c:v>
                </c:pt>
                <c:pt idx="1">
                  <c:v> Current drought conditions in California</c:v>
                </c:pt>
                <c:pt idx="2">
                  <c:v> Government waste and inefficiency</c:v>
                </c:pt>
                <c:pt idx="3">
                  <c:v> The cost of health care</c:v>
                </c:pt>
                <c:pt idx="4">
                  <c:v> The quality of public schools</c:v>
                </c:pt>
                <c:pt idx="5">
                  <c:v> Jobs and the economy</c:v>
                </c:pt>
                <c:pt idx="6">
                  <c:v> ^The state budget deficit</c:v>
                </c:pt>
                <c:pt idx="7">
                  <c:v> Global warming</c:v>
                </c:pt>
              </c:strCache>
            </c:strRef>
          </c:cat>
          <c:val>
            <c:numRef>
              <c:f>Sheet1!$E$2:$E$9</c:f>
              <c:numCache>
                <c:formatCode>0%</c:formatCode>
                <c:ptCount val="8"/>
                <c:pt idx="0">
                  <c:v>0.04</c:v>
                </c:pt>
                <c:pt idx="1">
                  <c:v>0.03</c:v>
                </c:pt>
                <c:pt idx="2">
                  <c:v>0.08</c:v>
                </c:pt>
                <c:pt idx="3">
                  <c:v>7.0000000000000007E-2</c:v>
                </c:pt>
                <c:pt idx="4">
                  <c:v>0.08</c:v>
                </c:pt>
                <c:pt idx="5">
                  <c:v>0.09</c:v>
                </c:pt>
                <c:pt idx="6">
                  <c:v>0.11</c:v>
                </c:pt>
                <c:pt idx="7">
                  <c:v>0.22</c:v>
                </c:pt>
              </c:numCache>
            </c:numRef>
          </c:val>
          <c:extLst>
            <c:ext xmlns:c16="http://schemas.microsoft.com/office/drawing/2014/chart" uri="{C3380CC4-5D6E-409C-BE32-E72D297353CC}">
              <c16:uniqueId val="{00000007-2476-479F-8733-E34C6E84B13E}"/>
            </c:ext>
          </c:extLst>
        </c:ser>
        <c:ser>
          <c:idx val="4"/>
          <c:order val="4"/>
          <c:tx>
            <c:strRef>
              <c:f>Sheet1!$F$1</c:f>
              <c:strCache>
                <c:ptCount val="1"/>
                <c:pt idx="0">
                  <c:v>DK/NA</c:v>
                </c:pt>
              </c:strCache>
            </c:strRef>
          </c:tx>
          <c:spPr>
            <a:solidFill>
              <a:schemeClr val="accent6"/>
            </a:solidFill>
            <a:ln>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76-479F-8733-E34C6E84B13E}"/>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Sheet1!$A$2:$A$9</c:f>
              <c:strCache>
                <c:ptCount val="8"/>
                <c:pt idx="0">
                  <c:v> Water shortages due to more frequent droughts</c:v>
                </c:pt>
                <c:pt idx="1">
                  <c:v> Current drought conditions in California</c:v>
                </c:pt>
                <c:pt idx="2">
                  <c:v> Government waste and inefficiency</c:v>
                </c:pt>
                <c:pt idx="3">
                  <c:v> The cost of health care</c:v>
                </c:pt>
                <c:pt idx="4">
                  <c:v> The quality of public schools</c:v>
                </c:pt>
                <c:pt idx="5">
                  <c:v> Jobs and the economy</c:v>
                </c:pt>
                <c:pt idx="6">
                  <c:v> ^The state budget deficit</c:v>
                </c:pt>
                <c:pt idx="7">
                  <c:v> Global warming</c:v>
                </c:pt>
              </c:strCache>
            </c:strRef>
          </c:cat>
          <c:val>
            <c:numRef>
              <c:f>Sheet1!$F$2:$F$9</c:f>
              <c:numCache>
                <c:formatCode>0%</c:formatCode>
                <c:ptCount val="8"/>
                <c:pt idx="0">
                  <c:v>0</c:v>
                </c:pt>
                <c:pt idx="1">
                  <c:v>0.01</c:v>
                </c:pt>
                <c:pt idx="2">
                  <c:v>0.02</c:v>
                </c:pt>
                <c:pt idx="3">
                  <c:v>0.01</c:v>
                </c:pt>
                <c:pt idx="4">
                  <c:v>0.06</c:v>
                </c:pt>
                <c:pt idx="5">
                  <c:v>0.01</c:v>
                </c:pt>
                <c:pt idx="6">
                  <c:v>0.03</c:v>
                </c:pt>
                <c:pt idx="7">
                  <c:v>0.02</c:v>
                </c:pt>
              </c:numCache>
            </c:numRef>
          </c:val>
          <c:extLst>
            <c:ext xmlns:c16="http://schemas.microsoft.com/office/drawing/2014/chart" uri="{C3380CC4-5D6E-409C-BE32-E72D297353CC}">
              <c16:uniqueId val="{00000009-2476-479F-8733-E34C6E84B13E}"/>
            </c:ext>
          </c:extLst>
        </c:ser>
        <c:dLbls>
          <c:showLegendKey val="0"/>
          <c:showVal val="1"/>
          <c:showCatName val="0"/>
          <c:showSerName val="0"/>
          <c:showPercent val="0"/>
          <c:showBubbleSize val="0"/>
        </c:dLbls>
        <c:gapWidth val="60"/>
        <c:overlap val="100"/>
        <c:axId val="421094160"/>
        <c:axId val="421094552"/>
      </c:barChart>
      <c:catAx>
        <c:axId val="421094160"/>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421094552"/>
        <c:crosses val="autoZero"/>
        <c:auto val="1"/>
        <c:lblAlgn val="ctr"/>
        <c:lblOffset val="100"/>
        <c:noMultiLvlLbl val="0"/>
      </c:catAx>
      <c:valAx>
        <c:axId val="421094552"/>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421094160"/>
        <c:crosses val="max"/>
        <c:crossBetween val="between"/>
        <c:majorUnit val="0.2"/>
      </c:valAx>
    </c:plotArea>
    <c:legend>
      <c:legendPos val="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11123238625648"/>
          <c:y val="7.4954237052560616E-2"/>
          <c:w val="0.54189960629921263"/>
          <c:h val="0.8631730751222069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Water pollution</c:v>
                </c:pt>
                <c:pt idx="1">
                  <c:v> Climate change</c:v>
                </c:pt>
                <c:pt idx="2">
                  <c:v> Air pollution</c:v>
                </c:pt>
                <c:pt idx="3">
                  <c:v> Increasing extreme weather events, like storms, floods, fires, and droughts</c:v>
                </c:pt>
                <c:pt idx="4">
                  <c:v> The amount you pay in taxes</c:v>
                </c:pt>
                <c:pt idx="5">
                  <c:v> The state’s dependence on oil</c:v>
                </c:pt>
                <c:pt idx="6">
                  <c:v> The cost of electricity</c:v>
                </c:pt>
                <c:pt idx="7">
                  <c:v> The price of gasoline</c:v>
                </c:pt>
              </c:strCache>
            </c:strRef>
          </c:cat>
          <c:val>
            <c:numRef>
              <c:f>Sheet1!$B$2:$B$9</c:f>
              <c:numCache>
                <c:formatCode>0%</c:formatCode>
                <c:ptCount val="8"/>
                <c:pt idx="0">
                  <c:v>0.2</c:v>
                </c:pt>
                <c:pt idx="1">
                  <c:v>0.21</c:v>
                </c:pt>
                <c:pt idx="2">
                  <c:v>0.17</c:v>
                </c:pt>
                <c:pt idx="3">
                  <c:v>0.15</c:v>
                </c:pt>
                <c:pt idx="4">
                  <c:v>0.17</c:v>
                </c:pt>
                <c:pt idx="5">
                  <c:v>0.15</c:v>
                </c:pt>
                <c:pt idx="6">
                  <c:v>0.13</c:v>
                </c:pt>
                <c:pt idx="7">
                  <c:v>0.08</c:v>
                </c:pt>
              </c:numCache>
            </c:numRef>
          </c:val>
          <c:extLst>
            <c:ext xmlns:c16="http://schemas.microsoft.com/office/drawing/2014/chart" uri="{C3380CC4-5D6E-409C-BE32-E72D297353CC}">
              <c16:uniqueId val="{00000000-95AB-4277-AD79-AE7165E3756F}"/>
            </c:ext>
          </c:extLst>
        </c:ser>
        <c:ser>
          <c:idx val="1"/>
          <c:order val="1"/>
          <c:tx>
            <c:strRef>
              <c:f>Sheet1!$C$1</c:f>
              <c:strCache>
                <c:ptCount val="1"/>
                <c:pt idx="0">
                  <c:v>Very Ser. Prob.</c:v>
                </c:pt>
              </c:strCache>
            </c:strRef>
          </c:tx>
          <c:spPr>
            <a:solidFill>
              <a:schemeClr val="accent5"/>
            </a:solidFill>
            <a:ln w="9525">
              <a:no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Water pollution</c:v>
                </c:pt>
                <c:pt idx="1">
                  <c:v> Climate change</c:v>
                </c:pt>
                <c:pt idx="2">
                  <c:v> Air pollution</c:v>
                </c:pt>
                <c:pt idx="3">
                  <c:v> Increasing extreme weather events, like storms, floods, fires, and droughts</c:v>
                </c:pt>
                <c:pt idx="4">
                  <c:v> The amount you pay in taxes</c:v>
                </c:pt>
                <c:pt idx="5">
                  <c:v> The state’s dependence on oil</c:v>
                </c:pt>
                <c:pt idx="6">
                  <c:v> The cost of electricity</c:v>
                </c:pt>
                <c:pt idx="7">
                  <c:v> The price of gasoline</c:v>
                </c:pt>
              </c:strCache>
            </c:strRef>
          </c:cat>
          <c:val>
            <c:numRef>
              <c:f>Sheet1!$C$2:$C$9</c:f>
              <c:numCache>
                <c:formatCode>0%</c:formatCode>
                <c:ptCount val="8"/>
                <c:pt idx="0">
                  <c:v>0.32</c:v>
                </c:pt>
                <c:pt idx="1">
                  <c:v>0.3</c:v>
                </c:pt>
                <c:pt idx="2">
                  <c:v>0.32</c:v>
                </c:pt>
                <c:pt idx="3">
                  <c:v>0.3</c:v>
                </c:pt>
                <c:pt idx="4">
                  <c:v>0.26</c:v>
                </c:pt>
                <c:pt idx="5">
                  <c:v>0.26</c:v>
                </c:pt>
                <c:pt idx="6">
                  <c:v>0.22</c:v>
                </c:pt>
                <c:pt idx="7">
                  <c:v>0.14000000000000001</c:v>
                </c:pt>
              </c:numCache>
            </c:numRef>
          </c:val>
          <c:extLst>
            <c:ext xmlns:c16="http://schemas.microsoft.com/office/drawing/2014/chart" uri="{C3380CC4-5D6E-409C-BE32-E72D297353CC}">
              <c16:uniqueId val="{00000001-95AB-4277-AD79-AE7165E3756F}"/>
            </c:ext>
          </c:extLst>
        </c:ser>
        <c:ser>
          <c:idx val="2"/>
          <c:order val="2"/>
          <c:tx>
            <c:strRef>
              <c:f>Sheet1!$D$1</c:f>
              <c:strCache>
                <c:ptCount val="1"/>
                <c:pt idx="0">
                  <c:v>Smwt. Ser. Prob.</c:v>
                </c:pt>
              </c:strCache>
            </c:strRef>
          </c:tx>
          <c:spPr>
            <a:solidFill>
              <a:schemeClr val="accent2"/>
            </a:solidFill>
            <a:ln>
              <a:no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Water pollution</c:v>
                </c:pt>
                <c:pt idx="1">
                  <c:v> Climate change</c:v>
                </c:pt>
                <c:pt idx="2">
                  <c:v> Air pollution</c:v>
                </c:pt>
                <c:pt idx="3">
                  <c:v> Increasing extreme weather events, like storms, floods, fires, and droughts</c:v>
                </c:pt>
                <c:pt idx="4">
                  <c:v> The amount you pay in taxes</c:v>
                </c:pt>
                <c:pt idx="5">
                  <c:v> The state’s dependence on oil</c:v>
                </c:pt>
                <c:pt idx="6">
                  <c:v> The cost of electricity</c:v>
                </c:pt>
                <c:pt idx="7">
                  <c:v> The price of gasoline</c:v>
                </c:pt>
              </c:strCache>
            </c:strRef>
          </c:cat>
          <c:val>
            <c:numRef>
              <c:f>Sheet1!$D$2:$D$9</c:f>
              <c:numCache>
                <c:formatCode>0%</c:formatCode>
                <c:ptCount val="8"/>
                <c:pt idx="0">
                  <c:v>0.34</c:v>
                </c:pt>
                <c:pt idx="1">
                  <c:v>0.24</c:v>
                </c:pt>
                <c:pt idx="2">
                  <c:v>0.35</c:v>
                </c:pt>
                <c:pt idx="3">
                  <c:v>0.33</c:v>
                </c:pt>
                <c:pt idx="4">
                  <c:v>0.3</c:v>
                </c:pt>
                <c:pt idx="5">
                  <c:v>0.35</c:v>
                </c:pt>
                <c:pt idx="6">
                  <c:v>0.4</c:v>
                </c:pt>
                <c:pt idx="7">
                  <c:v>0.28999999999999998</c:v>
                </c:pt>
              </c:numCache>
            </c:numRef>
          </c:val>
          <c:extLst>
            <c:ext xmlns:c16="http://schemas.microsoft.com/office/drawing/2014/chart" uri="{C3380CC4-5D6E-409C-BE32-E72D297353CC}">
              <c16:uniqueId val="{00000002-95AB-4277-AD79-AE7165E3756F}"/>
            </c:ext>
          </c:extLst>
        </c:ser>
        <c:ser>
          <c:idx val="3"/>
          <c:order val="3"/>
          <c:tx>
            <c:strRef>
              <c:f>Sheet1!$E$1</c:f>
              <c:strCache>
                <c:ptCount val="1"/>
                <c:pt idx="0">
                  <c:v>Not Too Ser. Prob.</c:v>
                </c:pt>
              </c:strCache>
            </c:strRef>
          </c:tx>
          <c:spPr>
            <a:solidFill>
              <a:schemeClr val="accent1"/>
            </a:solidFill>
            <a:ln>
              <a:noFill/>
            </a:ln>
          </c:spPr>
          <c:invertIfNegative val="0"/>
          <c:dLbls>
            <c:dLbl>
              <c:idx val="2"/>
              <c:spPr/>
              <c:txPr>
                <a:bodyPr/>
                <a:lstStyle/>
                <a:p>
                  <a:pPr>
                    <a:defRPr sz="16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5AB-4277-AD79-AE7165E3756F}"/>
                </c:ext>
              </c:extLst>
            </c:dLbl>
            <c:dLbl>
              <c:idx val="3"/>
              <c:spPr/>
              <c:txPr>
                <a:bodyPr/>
                <a:lstStyle/>
                <a:p>
                  <a:pPr>
                    <a:defRPr sz="16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5AB-4277-AD79-AE7165E3756F}"/>
                </c:ext>
              </c:extLst>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 Water pollution</c:v>
                </c:pt>
                <c:pt idx="1">
                  <c:v> Climate change</c:v>
                </c:pt>
                <c:pt idx="2">
                  <c:v> Air pollution</c:v>
                </c:pt>
                <c:pt idx="3">
                  <c:v> Increasing extreme weather events, like storms, floods, fires, and droughts</c:v>
                </c:pt>
                <c:pt idx="4">
                  <c:v> The amount you pay in taxes</c:v>
                </c:pt>
                <c:pt idx="5">
                  <c:v> The state’s dependence on oil</c:v>
                </c:pt>
                <c:pt idx="6">
                  <c:v> The cost of electricity</c:v>
                </c:pt>
                <c:pt idx="7">
                  <c:v> The price of gasoline</c:v>
                </c:pt>
              </c:strCache>
            </c:strRef>
          </c:cat>
          <c:val>
            <c:numRef>
              <c:f>Sheet1!$E$2:$E$9</c:f>
              <c:numCache>
                <c:formatCode>0%</c:formatCode>
                <c:ptCount val="8"/>
                <c:pt idx="0">
                  <c:v>0.11</c:v>
                </c:pt>
                <c:pt idx="1">
                  <c:v>0.23</c:v>
                </c:pt>
                <c:pt idx="2">
                  <c:v>0.15</c:v>
                </c:pt>
                <c:pt idx="3">
                  <c:v>0.2</c:v>
                </c:pt>
                <c:pt idx="4">
                  <c:v>0.25</c:v>
                </c:pt>
                <c:pt idx="5">
                  <c:v>0.17</c:v>
                </c:pt>
                <c:pt idx="6">
                  <c:v>0.24</c:v>
                </c:pt>
                <c:pt idx="7">
                  <c:v>0.49</c:v>
                </c:pt>
              </c:numCache>
            </c:numRef>
          </c:val>
          <c:extLst>
            <c:ext xmlns:c16="http://schemas.microsoft.com/office/drawing/2014/chart" uri="{C3380CC4-5D6E-409C-BE32-E72D297353CC}">
              <c16:uniqueId val="{00000005-95AB-4277-AD79-AE7165E3756F}"/>
            </c:ext>
          </c:extLst>
        </c:ser>
        <c:ser>
          <c:idx val="4"/>
          <c:order val="4"/>
          <c:tx>
            <c:strRef>
              <c:f>Sheet1!$F$1</c:f>
              <c:strCache>
                <c:ptCount val="1"/>
                <c:pt idx="0">
                  <c:v>DK/NA</c:v>
                </c:pt>
              </c:strCache>
            </c:strRef>
          </c:tx>
          <c:spPr>
            <a:solidFill>
              <a:schemeClr val="accent6"/>
            </a:solidFill>
            <a:ln>
              <a:noFill/>
            </a:ln>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AB-4277-AD79-AE7165E3756F}"/>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Sheet1!$A$2:$A$9</c:f>
              <c:strCache>
                <c:ptCount val="8"/>
                <c:pt idx="0">
                  <c:v> Water pollution</c:v>
                </c:pt>
                <c:pt idx="1">
                  <c:v> Climate change</c:v>
                </c:pt>
                <c:pt idx="2">
                  <c:v> Air pollution</c:v>
                </c:pt>
                <c:pt idx="3">
                  <c:v> Increasing extreme weather events, like storms, floods, fires, and droughts</c:v>
                </c:pt>
                <c:pt idx="4">
                  <c:v> The amount you pay in taxes</c:v>
                </c:pt>
                <c:pt idx="5">
                  <c:v> The state’s dependence on oil</c:v>
                </c:pt>
                <c:pt idx="6">
                  <c:v> The cost of electricity</c:v>
                </c:pt>
                <c:pt idx="7">
                  <c:v> The price of gasoline</c:v>
                </c:pt>
              </c:strCache>
            </c:strRef>
          </c:cat>
          <c:val>
            <c:numRef>
              <c:f>Sheet1!$F$2:$F$9</c:f>
              <c:numCache>
                <c:formatCode>0%</c:formatCode>
                <c:ptCount val="8"/>
                <c:pt idx="0">
                  <c:v>0.03</c:v>
                </c:pt>
                <c:pt idx="1">
                  <c:v>0.02</c:v>
                </c:pt>
                <c:pt idx="2">
                  <c:v>0.01</c:v>
                </c:pt>
                <c:pt idx="3">
                  <c:v>0.02</c:v>
                </c:pt>
                <c:pt idx="4">
                  <c:v>0.03</c:v>
                </c:pt>
                <c:pt idx="5">
                  <c:v>0.06</c:v>
                </c:pt>
                <c:pt idx="6">
                  <c:v>0.02</c:v>
                </c:pt>
                <c:pt idx="7">
                  <c:v>0.01</c:v>
                </c:pt>
              </c:numCache>
            </c:numRef>
          </c:val>
          <c:extLst>
            <c:ext xmlns:c16="http://schemas.microsoft.com/office/drawing/2014/chart" uri="{C3380CC4-5D6E-409C-BE32-E72D297353CC}">
              <c16:uniqueId val="{00000007-95AB-4277-AD79-AE7165E3756F}"/>
            </c:ext>
          </c:extLst>
        </c:ser>
        <c:dLbls>
          <c:showLegendKey val="0"/>
          <c:showVal val="1"/>
          <c:showCatName val="0"/>
          <c:showSerName val="0"/>
          <c:showPercent val="0"/>
          <c:showBubbleSize val="0"/>
        </c:dLbls>
        <c:gapWidth val="60"/>
        <c:overlap val="100"/>
        <c:axId val="421095336"/>
        <c:axId val="240373240"/>
      </c:barChart>
      <c:catAx>
        <c:axId val="421095336"/>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240373240"/>
        <c:crosses val="autoZero"/>
        <c:auto val="1"/>
        <c:lblAlgn val="ctr"/>
        <c:lblOffset val="100"/>
        <c:noMultiLvlLbl val="0"/>
      </c:catAx>
      <c:valAx>
        <c:axId val="240373240"/>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421095336"/>
        <c:crosses val="max"/>
        <c:crossBetween val="between"/>
        <c:majorUnit val="0.2"/>
      </c:valAx>
    </c:plotArea>
    <c:legend>
      <c:legendPos val="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63441177689752"/>
          <c:y val="0"/>
          <c:w val="0.67273215773577488"/>
          <c:h val="0.9426751592356688"/>
        </c:manualLayout>
      </c:layout>
      <c:barChart>
        <c:barDir val="bar"/>
        <c:grouping val="clustered"/>
        <c:varyColors val="0"/>
        <c:ser>
          <c:idx val="0"/>
          <c:order val="0"/>
          <c:tx>
            <c:strRef>
              <c:f>Sheet1!$B$1</c:f>
              <c:strCache>
                <c:ptCount val="1"/>
              </c:strCache>
            </c:strRef>
          </c:tx>
          <c:spPr>
            <a:solidFill>
              <a:schemeClr val="accent1"/>
            </a:solidFill>
            <a:ln w="9525">
              <a:noFill/>
              <a:prstDash val="solid"/>
            </a:ln>
            <a:effectLst/>
          </c:spPr>
          <c:invertIfNegative val="0"/>
          <c:dPt>
            <c:idx val="0"/>
            <c:invertIfNegative val="0"/>
            <c:bubble3D val="0"/>
            <c:extLst>
              <c:ext xmlns:c16="http://schemas.microsoft.com/office/drawing/2014/chart" uri="{C3380CC4-5D6E-409C-BE32-E72D297353CC}">
                <c16:uniqueId val="{00000000-1A5E-4414-99D9-6C0E9C9134DB}"/>
              </c:ext>
            </c:extLst>
          </c:dPt>
          <c:dPt>
            <c:idx val="1"/>
            <c:invertIfNegative val="0"/>
            <c:bubble3D val="0"/>
            <c:extLst>
              <c:ext xmlns:c16="http://schemas.microsoft.com/office/drawing/2014/chart" uri="{C3380CC4-5D6E-409C-BE32-E72D297353CC}">
                <c16:uniqueId val="{00000001-1A5E-4414-99D9-6C0E9C9134DB}"/>
              </c:ext>
            </c:extLst>
          </c:dPt>
          <c:dPt>
            <c:idx val="2"/>
            <c:invertIfNegative val="0"/>
            <c:bubble3D val="0"/>
            <c:extLst>
              <c:ext xmlns:c16="http://schemas.microsoft.com/office/drawing/2014/chart" uri="{C3380CC4-5D6E-409C-BE32-E72D297353CC}">
                <c16:uniqueId val="{00000002-1A5E-4414-99D9-6C0E9C9134DB}"/>
              </c:ext>
            </c:extLst>
          </c:dPt>
          <c:dPt>
            <c:idx val="3"/>
            <c:invertIfNegative val="0"/>
            <c:bubble3D val="0"/>
            <c:extLst>
              <c:ext xmlns:c16="http://schemas.microsoft.com/office/drawing/2014/chart" uri="{C3380CC4-5D6E-409C-BE32-E72D297353CC}">
                <c16:uniqueId val="{00000003-1A5E-4414-99D9-6C0E9C9134DB}"/>
              </c:ext>
            </c:extLst>
          </c:dPt>
          <c:dPt>
            <c:idx val="4"/>
            <c:invertIfNegative val="0"/>
            <c:bubble3D val="0"/>
            <c:extLst>
              <c:ext xmlns:c16="http://schemas.microsoft.com/office/drawing/2014/chart" uri="{C3380CC4-5D6E-409C-BE32-E72D297353CC}">
                <c16:uniqueId val="{00000004-1A5E-4414-99D9-6C0E9C9134DB}"/>
              </c:ext>
            </c:extLst>
          </c:dPt>
          <c:dPt>
            <c:idx val="5"/>
            <c:invertIfNegative val="0"/>
            <c:bubble3D val="0"/>
            <c:extLst>
              <c:ext xmlns:c16="http://schemas.microsoft.com/office/drawing/2014/chart" uri="{C3380CC4-5D6E-409C-BE32-E72D297353CC}">
                <c16:uniqueId val="{00000005-1A5E-4414-99D9-6C0E9C9134DB}"/>
              </c:ext>
            </c:extLst>
          </c:dPt>
          <c:dPt>
            <c:idx val="6"/>
            <c:invertIfNegative val="0"/>
            <c:bubble3D val="0"/>
            <c:extLst>
              <c:ext xmlns:c16="http://schemas.microsoft.com/office/drawing/2014/chart" uri="{C3380CC4-5D6E-409C-BE32-E72D297353CC}">
                <c16:uniqueId val="{00000006-1A5E-4414-99D9-6C0E9C9134DB}"/>
              </c:ext>
            </c:extLst>
          </c:dPt>
          <c:dPt>
            <c:idx val="7"/>
            <c:invertIfNegative val="0"/>
            <c:bubble3D val="0"/>
            <c:extLst>
              <c:ext xmlns:c16="http://schemas.microsoft.com/office/drawing/2014/chart" uri="{C3380CC4-5D6E-409C-BE32-E72D297353CC}">
                <c16:uniqueId val="{00000007-1A5E-4414-99D9-6C0E9C9134DB}"/>
              </c:ext>
            </c:extLst>
          </c:dPt>
          <c:dPt>
            <c:idx val="8"/>
            <c:invertIfNegative val="0"/>
            <c:bubble3D val="0"/>
            <c:extLst>
              <c:ext xmlns:c16="http://schemas.microsoft.com/office/drawing/2014/chart" uri="{C3380CC4-5D6E-409C-BE32-E72D297353CC}">
                <c16:uniqueId val="{00000008-1A5E-4414-99D9-6C0E9C9134DB}"/>
              </c:ext>
            </c:extLst>
          </c:dPt>
          <c:dPt>
            <c:idx val="10"/>
            <c:invertIfNegative val="0"/>
            <c:bubble3D val="0"/>
            <c:extLst>
              <c:ext xmlns:c16="http://schemas.microsoft.com/office/drawing/2014/chart" uri="{C3380CC4-5D6E-409C-BE32-E72D297353CC}">
                <c16:uniqueId val="{00000009-1A5E-4414-99D9-6C0E9C9134DB}"/>
              </c:ext>
            </c:extLst>
          </c:dPt>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Up to age one</c:v>
                </c:pt>
                <c:pt idx="1">
                  <c:v>One to two</c:v>
                </c:pt>
                <c:pt idx="2">
                  <c:v>Three to four</c:v>
                </c:pt>
                <c:pt idx="3">
                  <c:v>Five to ten</c:v>
                </c:pt>
                <c:pt idx="4">
                  <c:v>Eleven to fourteen</c:v>
                </c:pt>
                <c:pt idx="5">
                  <c:v>Other</c:v>
                </c:pt>
                <c:pt idx="6">
                  <c:v>All equally</c:v>
                </c:pt>
                <c:pt idx="7">
                  <c:v>DK/NA</c:v>
                </c:pt>
              </c:strCache>
            </c:strRef>
          </c:cat>
          <c:val>
            <c:numRef>
              <c:f>Sheet1!$B$2:$B$9</c:f>
              <c:numCache>
                <c:formatCode>0%</c:formatCode>
                <c:ptCount val="8"/>
                <c:pt idx="0">
                  <c:v>0.12</c:v>
                </c:pt>
                <c:pt idx="1">
                  <c:v>0.21</c:v>
                </c:pt>
                <c:pt idx="2">
                  <c:v>0.28999999999999998</c:v>
                </c:pt>
                <c:pt idx="3">
                  <c:v>0.23</c:v>
                </c:pt>
                <c:pt idx="4">
                  <c:v>0.02</c:v>
                </c:pt>
                <c:pt idx="5">
                  <c:v>0.01</c:v>
                </c:pt>
                <c:pt idx="6">
                  <c:v>0.1</c:v>
                </c:pt>
                <c:pt idx="7">
                  <c:v>0.02</c:v>
                </c:pt>
              </c:numCache>
            </c:numRef>
          </c:val>
          <c:extLst>
            <c:ext xmlns:c16="http://schemas.microsoft.com/office/drawing/2014/chart" uri="{C3380CC4-5D6E-409C-BE32-E72D297353CC}">
              <c16:uniqueId val="{0000000A-1A5E-4414-99D9-6C0E9C9134DB}"/>
            </c:ext>
          </c:extLst>
        </c:ser>
        <c:dLbls>
          <c:showLegendKey val="0"/>
          <c:showVal val="0"/>
          <c:showCatName val="0"/>
          <c:showSerName val="0"/>
          <c:showPercent val="0"/>
          <c:showBubbleSize val="0"/>
        </c:dLbls>
        <c:gapWidth val="20"/>
        <c:axId val="227957464"/>
        <c:axId val="227958248"/>
      </c:barChart>
      <c:catAx>
        <c:axId val="227957464"/>
        <c:scaling>
          <c:orientation val="maxMin"/>
        </c:scaling>
        <c:delete val="0"/>
        <c:axPos val="l"/>
        <c:numFmt formatCode="General" sourceLinked="1"/>
        <c:majorTickMark val="none"/>
        <c:minorTickMark val="none"/>
        <c:tickLblPos val="nextTo"/>
        <c:spPr>
          <a:ln w="9525">
            <a:noFill/>
            <a:prstDash val="solid"/>
          </a:ln>
        </c:spPr>
        <c:txPr>
          <a:bodyPr rot="0" vert="horz"/>
          <a:lstStyle/>
          <a:p>
            <a:pPr>
              <a:defRPr/>
            </a:pPr>
            <a:endParaRPr lang="en-US"/>
          </a:p>
        </c:txPr>
        <c:crossAx val="227958248"/>
        <c:crosses val="autoZero"/>
        <c:auto val="1"/>
        <c:lblAlgn val="ctr"/>
        <c:lblOffset val="100"/>
        <c:tickLblSkip val="1"/>
        <c:tickMarkSkip val="1"/>
        <c:noMultiLvlLbl val="0"/>
      </c:catAx>
      <c:valAx>
        <c:axId val="227958248"/>
        <c:scaling>
          <c:orientation val="minMax"/>
          <c:min val="0"/>
        </c:scaling>
        <c:delete val="0"/>
        <c:axPos val="b"/>
        <c:numFmt formatCode="0%" sourceLinked="1"/>
        <c:majorTickMark val="out"/>
        <c:minorTickMark val="none"/>
        <c:tickLblPos val="nextTo"/>
        <c:spPr>
          <a:ln w="9525">
            <a:solidFill>
              <a:schemeClr val="tx1"/>
            </a:solidFill>
            <a:prstDash val="solid"/>
          </a:ln>
        </c:spPr>
        <c:txPr>
          <a:bodyPr rot="0" vert="horz"/>
          <a:lstStyle/>
          <a:p>
            <a:pPr>
              <a:defRPr sz="1050"/>
            </a:pPr>
            <a:endParaRPr lang="en-US"/>
          </a:p>
        </c:txPr>
        <c:crossAx val="227957464"/>
        <c:crosses val="max"/>
        <c:crossBetween val="between"/>
        <c:majorUnit val="0.1"/>
      </c:valAx>
      <c:spPr>
        <a:noFill/>
        <a:ln w="25400">
          <a:noFill/>
        </a:ln>
      </c:spPr>
    </c:plotArea>
    <c:plotVisOnly val="1"/>
    <c:dispBlanksAs val="gap"/>
    <c:showDLblsOverMax val="0"/>
  </c:chart>
  <c:spPr>
    <a:noFill/>
    <a:ln>
      <a:noFill/>
    </a:ln>
  </c:spPr>
  <c:txPr>
    <a:bodyPr/>
    <a:lstStyle/>
    <a:p>
      <a:pPr>
        <a:defRPr sz="1800" b="0" i="0" u="none" strike="noStrike" baseline="0">
          <a:solidFill>
            <a:schemeClr val="tx1"/>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0899325661907"/>
          <c:y val="7.7171395743145368E-2"/>
          <c:w val="0.48022844617174915"/>
          <c:h val="0.87405867761706468"/>
        </c:manualLayout>
      </c:layout>
      <c:barChart>
        <c:barDir val="bar"/>
        <c:grouping val="stacked"/>
        <c:varyColors val="0"/>
        <c:ser>
          <c:idx val="0"/>
          <c:order val="0"/>
          <c:tx>
            <c:strRef>
              <c:f>Sheet1!$B$1</c:f>
              <c:strCache>
                <c:ptCount val="1"/>
                <c:pt idx="0">
                  <c:v>Total Lkly.</c:v>
                </c:pt>
              </c:strCache>
            </c:strRef>
          </c:tx>
          <c:spPr>
            <a:ln>
              <a:noFill/>
            </a:ln>
            <a:effectLst/>
          </c:spPr>
          <c:invertIfNegative val="0"/>
          <c:dLbls>
            <c:spPr>
              <a:noFill/>
              <a:ln>
                <a:noFill/>
              </a:ln>
              <a:effectLst/>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Children would have a smoother transition into kindergarten</c:v>
                </c:pt>
                <c:pt idx="1">
                  <c:v>Children will benefit from a disciplined, structured environment that teaches them social skills</c:v>
                </c:pt>
                <c:pt idx="2">
                  <c:v>A majority of children would enter kindergarten ready to learn</c:v>
                </c:pt>
                <c:pt idx="3">
                  <c:v>Over time, more students would graduate from high school and go on to college</c:v>
                </c:pt>
                <c:pt idx="4">
                  <c:v>Over time, our country would have a larger pool of highly skilled local workers</c:v>
                </c:pt>
                <c:pt idx="5">
                  <c:v>The cycle of poverty which denies economic opportunity will get broken for some children</c:v>
                </c:pt>
                <c:pt idx="6">
                  <c:v>Gaps in achievement for Latino and African American students would be reduced</c:v>
                </c:pt>
                <c:pt idx="7">
                  <c:v>Local crime and incarceration rates would be reduced over the long-term</c:v>
                </c:pt>
              </c:strCache>
            </c:strRef>
          </c:cat>
          <c:val>
            <c:numRef>
              <c:f>Sheet1!$B$2:$B$9</c:f>
              <c:numCache>
                <c:formatCode>0%</c:formatCode>
                <c:ptCount val="8"/>
                <c:pt idx="0">
                  <c:v>0.91</c:v>
                </c:pt>
                <c:pt idx="1">
                  <c:v>0.91</c:v>
                </c:pt>
                <c:pt idx="2">
                  <c:v>0.89</c:v>
                </c:pt>
                <c:pt idx="3">
                  <c:v>0.86</c:v>
                </c:pt>
                <c:pt idx="4">
                  <c:v>0.82</c:v>
                </c:pt>
                <c:pt idx="5">
                  <c:v>0.79</c:v>
                </c:pt>
                <c:pt idx="6">
                  <c:v>0.77</c:v>
                </c:pt>
                <c:pt idx="7">
                  <c:v>0.76</c:v>
                </c:pt>
              </c:numCache>
            </c:numRef>
          </c:val>
          <c:extLst>
            <c:ext xmlns:c16="http://schemas.microsoft.com/office/drawing/2014/chart" uri="{C3380CC4-5D6E-409C-BE32-E72D297353CC}">
              <c16:uniqueId val="{00000000-0F1B-485E-A9F9-82D5C2684044}"/>
            </c:ext>
          </c:extLst>
        </c:ser>
        <c:dLbls>
          <c:showLegendKey val="0"/>
          <c:showVal val="1"/>
          <c:showCatName val="0"/>
          <c:showSerName val="0"/>
          <c:showPercent val="0"/>
          <c:showBubbleSize val="0"/>
        </c:dLbls>
        <c:gapWidth val="50"/>
        <c:overlap val="100"/>
        <c:axId val="228435904"/>
        <c:axId val="228607672"/>
      </c:barChart>
      <c:catAx>
        <c:axId val="228435904"/>
        <c:scaling>
          <c:orientation val="maxMin"/>
        </c:scaling>
        <c:delete val="0"/>
        <c:axPos val="l"/>
        <c:numFmt formatCode="General" sourceLinked="1"/>
        <c:majorTickMark val="none"/>
        <c:minorTickMark val="none"/>
        <c:tickLblPos val="nextTo"/>
        <c:spPr>
          <a:ln>
            <a:noFill/>
          </a:ln>
        </c:spPr>
        <c:txPr>
          <a:bodyPr/>
          <a:lstStyle/>
          <a:p>
            <a:pPr algn="r">
              <a:lnSpc>
                <a:spcPts val="1400"/>
              </a:lnSpc>
              <a:defRPr sz="1600"/>
            </a:pPr>
            <a:endParaRPr lang="en-US"/>
          </a:p>
        </c:txPr>
        <c:crossAx val="228607672"/>
        <c:crosses val="autoZero"/>
        <c:auto val="1"/>
        <c:lblAlgn val="ctr"/>
        <c:lblOffset val="100"/>
        <c:noMultiLvlLbl val="0"/>
      </c:catAx>
      <c:valAx>
        <c:axId val="228607672"/>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228435904"/>
        <c:crosses val="max"/>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11981174661662"/>
          <c:y val="4.463329216927369E-2"/>
          <c:w val="0.65860521126949978"/>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76A-41EC-85B6-F05913997191}"/>
              </c:ext>
            </c:extLst>
          </c:dPt>
          <c:dPt>
            <c:idx val="2"/>
            <c:invertIfNegative val="0"/>
            <c:bubble3D val="0"/>
            <c:spPr>
              <a:solidFill>
                <a:schemeClr val="accent6">
                  <a:lumMod val="50000"/>
                </a:schemeClr>
              </a:solidFill>
              <a:ln>
                <a:noFill/>
              </a:ln>
              <a:effectLst/>
            </c:spPr>
            <c:extLst>
              <c:ext xmlns:c16="http://schemas.microsoft.com/office/drawing/2014/chart" uri="{C3380CC4-5D6E-409C-BE32-E72D297353CC}">
                <c16:uniqueId val="{00000003-076A-41EC-85B6-F05913997191}"/>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076A-41EC-85B6-F05913997191}"/>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076A-41EC-85B6-F05913997191}"/>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076A-41EC-85B6-F0591399719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Agree</c:v>
                </c:pt>
                <c:pt idx="1">
                  <c:v>Somewhat Agree</c:v>
                </c:pt>
                <c:pt idx="3">
                  <c:v>Somewhat Disagree</c:v>
                </c:pt>
                <c:pt idx="4">
                  <c:v>Strongly Disagree</c:v>
                </c:pt>
                <c:pt idx="6">
                  <c:v>DK/NA</c:v>
                </c:pt>
              </c:strCache>
            </c:strRef>
          </c:cat>
          <c:val>
            <c:numRef>
              <c:f>Sheet1!$B$2:$B$8</c:f>
              <c:numCache>
                <c:formatCode>0%</c:formatCode>
                <c:ptCount val="7"/>
                <c:pt idx="0">
                  <c:v>0.5</c:v>
                </c:pt>
                <c:pt idx="1">
                  <c:v>0.31</c:v>
                </c:pt>
                <c:pt idx="3">
                  <c:v>0.09</c:v>
                </c:pt>
                <c:pt idx="4">
                  <c:v>0.08</c:v>
                </c:pt>
                <c:pt idx="6">
                  <c:v>0.01</c:v>
                </c:pt>
              </c:numCache>
            </c:numRef>
          </c:val>
          <c:extLst>
            <c:ext xmlns:c16="http://schemas.microsoft.com/office/drawing/2014/chart" uri="{C3380CC4-5D6E-409C-BE32-E72D297353CC}">
              <c16:uniqueId val="{0000000A-076A-41EC-85B6-F05913997191}"/>
            </c:ext>
          </c:extLst>
        </c:ser>
        <c:dLbls>
          <c:showLegendKey val="0"/>
          <c:showVal val="0"/>
          <c:showCatName val="0"/>
          <c:showSerName val="0"/>
          <c:showPercent val="0"/>
          <c:showBubbleSize val="0"/>
        </c:dLbls>
        <c:gapWidth val="21"/>
        <c:axId val="228608456"/>
        <c:axId val="228608848"/>
      </c:barChart>
      <c:catAx>
        <c:axId val="2286084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8608848"/>
        <c:crosses val="autoZero"/>
        <c:auto val="1"/>
        <c:lblAlgn val="ctr"/>
        <c:lblOffset val="100"/>
        <c:noMultiLvlLbl val="0"/>
      </c:catAx>
      <c:valAx>
        <c:axId val="228608848"/>
        <c:scaling>
          <c:orientation val="minMax"/>
          <c:max val="0.75000000000000011"/>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28608456"/>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74321416344697"/>
          <c:y val="3.5999256415557214E-2"/>
          <c:w val="0.62006577982100064"/>
          <c:h val="0.90204131839719048"/>
        </c:manualLayout>
      </c:layout>
      <c:barChart>
        <c:barDir val="bar"/>
        <c:grouping val="clustered"/>
        <c:varyColors val="0"/>
        <c:ser>
          <c:idx val="0"/>
          <c:order val="0"/>
          <c:tx>
            <c:strRef>
              <c:f>Sheet1!$B$1</c:f>
              <c:strCache>
                <c:ptCount val="1"/>
                <c:pt idx="0">
                  <c:v>Column2</c:v>
                </c:pt>
              </c:strCache>
            </c:strRef>
          </c:tx>
          <c:spPr>
            <a:ln>
              <a:noFill/>
            </a:ln>
            <a:effectLst/>
            <a:scene3d>
              <a:camera prst="orthographicFront"/>
              <a:lightRig rig="threePt" dir="t"/>
            </a:scene3d>
            <a:sp3d/>
          </c:spPr>
          <c:invertIfNegative val="0"/>
          <c:dPt>
            <c:idx val="0"/>
            <c:invertIfNegative val="0"/>
            <c:bubble3D val="0"/>
            <c:spPr>
              <a:solidFill>
                <a:schemeClr val="accent1"/>
              </a:solidFill>
              <a:ln>
                <a:noFill/>
              </a:ln>
              <a:effectLst/>
              <a:scene3d>
                <a:camera prst="orthographicFront"/>
                <a:lightRig rig="threePt" dir="t"/>
              </a:scene3d>
              <a:sp3d/>
            </c:spPr>
            <c:extLst>
              <c:ext xmlns:c16="http://schemas.microsoft.com/office/drawing/2014/chart" uri="{C3380CC4-5D6E-409C-BE32-E72D297353CC}">
                <c16:uniqueId val="{00000001-D94B-48B0-8020-B06BFCED4740}"/>
              </c:ext>
            </c:extLst>
          </c:dPt>
          <c:dPt>
            <c:idx val="1"/>
            <c:invertIfNegative val="0"/>
            <c:bubble3D val="0"/>
            <c:spPr>
              <a:solidFill>
                <a:schemeClr val="accent2"/>
              </a:solidFill>
              <a:ln>
                <a:noFill/>
              </a:ln>
              <a:effectLst/>
              <a:scene3d>
                <a:camera prst="orthographicFront"/>
                <a:lightRig rig="threePt" dir="t"/>
              </a:scene3d>
              <a:sp3d/>
            </c:spPr>
            <c:extLst>
              <c:ext xmlns:c16="http://schemas.microsoft.com/office/drawing/2014/chart" uri="{C3380CC4-5D6E-409C-BE32-E72D297353CC}">
                <c16:uniqueId val="{00000003-D94B-48B0-8020-B06BFCED4740}"/>
              </c:ext>
            </c:extLst>
          </c:dPt>
          <c:dPt>
            <c:idx val="2"/>
            <c:invertIfNegative val="0"/>
            <c:bubble3D val="0"/>
            <c:spPr>
              <a:solidFill>
                <a:schemeClr val="accent1">
                  <a:lumMod val="20000"/>
                  <a:lumOff val="80000"/>
                </a:schemeClr>
              </a:solidFill>
              <a:ln>
                <a:noFill/>
              </a:ln>
              <a:effectLst/>
              <a:scene3d>
                <a:camera prst="orthographicFront"/>
                <a:lightRig rig="threePt" dir="t"/>
              </a:scene3d>
              <a:sp3d/>
            </c:spPr>
            <c:extLst>
              <c:ext xmlns:c16="http://schemas.microsoft.com/office/drawing/2014/chart" uri="{C3380CC4-5D6E-409C-BE32-E72D297353CC}">
                <c16:uniqueId val="{00000005-D94B-48B0-8020-B06BFCED4740}"/>
              </c:ext>
            </c:extLst>
          </c:dPt>
          <c:dPt>
            <c:idx val="3"/>
            <c:invertIfNegative val="0"/>
            <c:bubble3D val="0"/>
            <c:spPr>
              <a:solidFill>
                <a:schemeClr val="accent1">
                  <a:lumMod val="60000"/>
                  <a:lumOff val="40000"/>
                </a:schemeClr>
              </a:solidFill>
              <a:ln>
                <a:noFill/>
              </a:ln>
              <a:effectLst/>
              <a:scene3d>
                <a:camera prst="orthographicFront"/>
                <a:lightRig rig="threePt" dir="t"/>
              </a:scene3d>
              <a:sp3d/>
            </c:spPr>
            <c:extLst>
              <c:ext xmlns:c16="http://schemas.microsoft.com/office/drawing/2014/chart" uri="{C3380CC4-5D6E-409C-BE32-E72D297353CC}">
                <c16:uniqueId val="{00000007-D94B-48B0-8020-B06BFCED4740}"/>
              </c:ext>
            </c:extLst>
          </c:dPt>
          <c:dPt>
            <c:idx val="4"/>
            <c:invertIfNegative val="0"/>
            <c:bubble3D val="0"/>
            <c:spPr>
              <a:solidFill>
                <a:schemeClr val="accent4">
                  <a:lumMod val="20000"/>
                  <a:lumOff val="80000"/>
                </a:schemeClr>
              </a:solidFill>
              <a:ln>
                <a:noFill/>
              </a:ln>
              <a:effectLst/>
              <a:scene3d>
                <a:camera prst="orthographicFront"/>
                <a:lightRig rig="threePt" dir="t"/>
              </a:scene3d>
              <a:sp3d/>
            </c:spPr>
            <c:extLst>
              <c:ext xmlns:c16="http://schemas.microsoft.com/office/drawing/2014/chart" uri="{C3380CC4-5D6E-409C-BE32-E72D297353CC}">
                <c16:uniqueId val="{00000009-D94B-48B0-8020-B06BFCED4740}"/>
              </c:ext>
            </c:extLst>
          </c:dPt>
          <c:dPt>
            <c:idx val="5"/>
            <c:invertIfNegative val="0"/>
            <c:bubble3D val="0"/>
            <c:spPr>
              <a:solidFill>
                <a:schemeClr val="accent5"/>
              </a:solidFill>
              <a:ln>
                <a:noFill/>
              </a:ln>
              <a:effectLst/>
              <a:scene3d>
                <a:camera prst="orthographicFront"/>
                <a:lightRig rig="threePt" dir="t"/>
              </a:scene3d>
              <a:sp3d/>
            </c:spPr>
            <c:extLst>
              <c:ext xmlns:c16="http://schemas.microsoft.com/office/drawing/2014/chart" uri="{C3380CC4-5D6E-409C-BE32-E72D297353CC}">
                <c16:uniqueId val="{0000000B-D94B-48B0-8020-B06BFCED4740}"/>
              </c:ext>
            </c:extLst>
          </c:dPt>
          <c:dPt>
            <c:idx val="6"/>
            <c:invertIfNegative val="0"/>
            <c:bubble3D val="0"/>
            <c:spPr>
              <a:solidFill>
                <a:schemeClr val="accent4"/>
              </a:solidFill>
              <a:ln>
                <a:noFill/>
              </a:ln>
              <a:effectLst/>
              <a:scene3d>
                <a:camera prst="orthographicFront"/>
                <a:lightRig rig="threePt" dir="t"/>
              </a:scene3d>
              <a:sp3d/>
            </c:spPr>
            <c:extLst>
              <c:ext xmlns:c16="http://schemas.microsoft.com/office/drawing/2014/chart" uri="{C3380CC4-5D6E-409C-BE32-E72D297353CC}">
                <c16:uniqueId val="{0000000D-D94B-48B0-8020-B06BFCED4740}"/>
              </c:ext>
            </c:extLst>
          </c:dPt>
          <c:dPt>
            <c:idx val="7"/>
            <c:invertIfNegative val="0"/>
            <c:bubble3D val="0"/>
            <c:spPr>
              <a:solidFill>
                <a:schemeClr val="bg1">
                  <a:lumMod val="65000"/>
                </a:schemeClr>
              </a:solidFill>
              <a:ln>
                <a:noFill/>
              </a:ln>
              <a:effectLst/>
              <a:scene3d>
                <a:camera prst="orthographicFront"/>
                <a:lightRig rig="threePt" dir="t"/>
              </a:scene3d>
              <a:sp3d/>
            </c:spPr>
            <c:extLst>
              <c:ext xmlns:c16="http://schemas.microsoft.com/office/drawing/2014/chart" uri="{C3380CC4-5D6E-409C-BE32-E72D297353CC}">
                <c16:uniqueId val="{0000000F-D94B-48B0-8020-B06BFCED4740}"/>
              </c:ext>
            </c:extLst>
          </c:dPt>
          <c:dPt>
            <c:idx val="8"/>
            <c:invertIfNegative val="0"/>
            <c:bubble3D val="0"/>
            <c:spPr>
              <a:solidFill>
                <a:schemeClr val="accent6"/>
              </a:solidFill>
              <a:ln>
                <a:noFill/>
              </a:ln>
              <a:effectLst/>
              <a:scene3d>
                <a:camera prst="orthographicFront"/>
                <a:lightRig rig="threePt" dir="t"/>
              </a:scene3d>
              <a:sp3d/>
            </c:spPr>
            <c:extLst>
              <c:ext xmlns:c16="http://schemas.microsoft.com/office/drawing/2014/chart" uri="{C3380CC4-5D6E-409C-BE32-E72D297353CC}">
                <c16:uniqueId val="{00000011-D94B-48B0-8020-B06BFCED4740}"/>
              </c:ext>
            </c:extLst>
          </c:dPt>
          <c:dPt>
            <c:idx val="9"/>
            <c:invertIfNegative val="0"/>
            <c:bubble3D val="0"/>
            <c:spPr>
              <a:solidFill>
                <a:srgbClr val="006600"/>
              </a:solidFill>
              <a:ln>
                <a:noFill/>
              </a:ln>
              <a:effectLst/>
              <a:scene3d>
                <a:camera prst="orthographicFront"/>
                <a:lightRig rig="threePt" dir="t"/>
              </a:scene3d>
              <a:sp3d/>
            </c:spPr>
            <c:extLst>
              <c:ext xmlns:c16="http://schemas.microsoft.com/office/drawing/2014/chart" uri="{C3380CC4-5D6E-409C-BE32-E72D297353CC}">
                <c16:uniqueId val="{00000013-D94B-48B0-8020-B06BFCED4740}"/>
              </c:ext>
            </c:extLst>
          </c:dPt>
          <c:dPt>
            <c:idx val="12"/>
            <c:invertIfNegative val="0"/>
            <c:bubble3D val="0"/>
            <c:spPr>
              <a:solidFill>
                <a:srgbClr val="663300"/>
              </a:solidFill>
              <a:ln>
                <a:noFill/>
              </a:ln>
              <a:effectLst/>
              <a:scene3d>
                <a:camera prst="orthographicFront"/>
                <a:lightRig rig="threePt" dir="t"/>
              </a:scene3d>
              <a:sp3d/>
            </c:spPr>
            <c:extLst>
              <c:ext xmlns:c16="http://schemas.microsoft.com/office/drawing/2014/chart" uri="{C3380CC4-5D6E-409C-BE32-E72D297353CC}">
                <c16:uniqueId val="{00000015-D94B-48B0-8020-B06BFCED4740}"/>
              </c:ext>
            </c:extLst>
          </c:dPt>
          <c:dPt>
            <c:idx val="15"/>
            <c:invertIfNegative val="0"/>
            <c:bubble3D val="0"/>
            <c:spPr>
              <a:solidFill>
                <a:srgbClr val="7030A0"/>
              </a:solidFill>
              <a:ln>
                <a:noFill/>
              </a:ln>
              <a:effectLst/>
              <a:scene3d>
                <a:camera prst="orthographicFront"/>
                <a:lightRig rig="threePt" dir="t"/>
              </a:scene3d>
              <a:sp3d/>
            </c:spPr>
            <c:extLst>
              <c:ext xmlns:c16="http://schemas.microsoft.com/office/drawing/2014/chart" uri="{C3380CC4-5D6E-409C-BE32-E72D297353CC}">
                <c16:uniqueId val="{00000017-D94B-48B0-8020-B06BFCED4740}"/>
              </c:ext>
            </c:extLst>
          </c:dPt>
          <c:dPt>
            <c:idx val="18"/>
            <c:invertIfNegative val="0"/>
            <c:bubble3D val="0"/>
            <c:spPr>
              <a:solidFill>
                <a:schemeClr val="accent6"/>
              </a:solidFill>
              <a:ln>
                <a:noFill/>
              </a:ln>
              <a:effectLst/>
              <a:scene3d>
                <a:camera prst="orthographicFront"/>
                <a:lightRig rig="threePt" dir="t"/>
              </a:scene3d>
              <a:sp3d/>
            </c:spPr>
            <c:extLst>
              <c:ext xmlns:c16="http://schemas.microsoft.com/office/drawing/2014/chart" uri="{C3380CC4-5D6E-409C-BE32-E72D297353CC}">
                <c16:uniqueId val="{00000019-D94B-48B0-8020-B06BFCED4740}"/>
              </c:ext>
            </c:extLst>
          </c:dPt>
          <c:dLbls>
            <c:spPr>
              <a:noFill/>
              <a:ln>
                <a:noFill/>
              </a:ln>
              <a:effectLst/>
            </c:spPr>
            <c:txPr>
              <a:bodyPr/>
              <a:lstStyle/>
              <a:p>
                <a:pPr>
                  <a:defRPr sz="180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Extremely prepared</c:v>
                </c:pt>
                <c:pt idx="1">
                  <c:v>Very prepared</c:v>
                </c:pt>
                <c:pt idx="3">
                  <c:v>Somewhat prepared</c:v>
                </c:pt>
                <c:pt idx="5">
                  <c:v>Not very prepared, or</c:v>
                </c:pt>
                <c:pt idx="6">
                  <c:v>Not at all prepared</c:v>
                </c:pt>
                <c:pt idx="8">
                  <c:v>Don't know/NA</c:v>
                </c:pt>
              </c:strCache>
            </c:strRef>
          </c:cat>
          <c:val>
            <c:numRef>
              <c:f>Sheet1!$B$2:$B$10</c:f>
              <c:numCache>
                <c:formatCode>0%</c:formatCode>
                <c:ptCount val="9"/>
                <c:pt idx="0">
                  <c:v>0.08</c:v>
                </c:pt>
                <c:pt idx="1">
                  <c:v>0.17</c:v>
                </c:pt>
                <c:pt idx="3">
                  <c:v>0.51</c:v>
                </c:pt>
                <c:pt idx="5">
                  <c:v>7.0000000000000007E-2</c:v>
                </c:pt>
                <c:pt idx="6">
                  <c:v>0.02</c:v>
                </c:pt>
                <c:pt idx="8">
                  <c:v>0.16</c:v>
                </c:pt>
              </c:numCache>
            </c:numRef>
          </c:val>
          <c:extLst>
            <c:ext xmlns:c16="http://schemas.microsoft.com/office/drawing/2014/chart" uri="{C3380CC4-5D6E-409C-BE32-E72D297353CC}">
              <c16:uniqueId val="{0000001A-D94B-48B0-8020-B06BFCED4740}"/>
            </c:ext>
          </c:extLst>
        </c:ser>
        <c:dLbls>
          <c:showLegendKey val="0"/>
          <c:showVal val="0"/>
          <c:showCatName val="0"/>
          <c:showSerName val="0"/>
          <c:showPercent val="0"/>
          <c:showBubbleSize val="0"/>
        </c:dLbls>
        <c:gapWidth val="17"/>
        <c:axId val="277355240"/>
        <c:axId val="277354456"/>
      </c:barChart>
      <c:catAx>
        <c:axId val="277355240"/>
        <c:scaling>
          <c:orientation val="maxMin"/>
        </c:scaling>
        <c:delete val="0"/>
        <c:axPos val="l"/>
        <c:numFmt formatCode="General" sourceLinked="0"/>
        <c:majorTickMark val="none"/>
        <c:minorTickMark val="none"/>
        <c:tickLblPos val="nextTo"/>
        <c:spPr>
          <a:ln>
            <a:noFill/>
          </a:ln>
        </c:spPr>
        <c:txPr>
          <a:bodyPr/>
          <a:lstStyle/>
          <a:p>
            <a:pPr>
              <a:defRPr sz="1800"/>
            </a:pPr>
            <a:endParaRPr lang="en-US"/>
          </a:p>
        </c:txPr>
        <c:crossAx val="277354456"/>
        <c:crosses val="autoZero"/>
        <c:auto val="1"/>
        <c:lblAlgn val="ctr"/>
        <c:lblOffset val="100"/>
        <c:noMultiLvlLbl val="0"/>
      </c:catAx>
      <c:valAx>
        <c:axId val="277354456"/>
        <c:scaling>
          <c:orientation val="minMax"/>
          <c:max val="0.60000000000000009"/>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277355240"/>
        <c:crosses val="max"/>
        <c:crossBetween val="between"/>
        <c:majorUnit val="0.2"/>
        <c:minorUnit val="2.0000000000000007E-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86438620830815"/>
          <c:y val="7.5829569815389616E-2"/>
          <c:w val="0.71344763413067724"/>
          <c:h val="0.87076547672314231"/>
        </c:manualLayout>
      </c:layout>
      <c:barChart>
        <c:barDir val="bar"/>
        <c:grouping val="percentStacked"/>
        <c:varyColors val="0"/>
        <c:ser>
          <c:idx val="0"/>
          <c:order val="0"/>
          <c:tx>
            <c:strRef>
              <c:f>Sheet1!$B$1</c:f>
              <c:strCache>
                <c:ptCount val="1"/>
                <c:pt idx="0">
                  <c:v>Great Need</c:v>
                </c:pt>
              </c:strCache>
            </c:strRef>
          </c:tx>
          <c:spPr>
            <a:ln>
              <a:noFill/>
            </a:ln>
            <a:effectLst/>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Sheet1!$B$2:$B$10</c:f>
              <c:numCache>
                <c:formatCode>0%</c:formatCode>
                <c:ptCount val="9"/>
                <c:pt idx="0">
                  <c:v>0.56999999999999995</c:v>
                </c:pt>
                <c:pt idx="1">
                  <c:v>0.55000000000000004</c:v>
                </c:pt>
                <c:pt idx="2">
                  <c:v>0.49</c:v>
                </c:pt>
                <c:pt idx="3">
                  <c:v>0.46</c:v>
                </c:pt>
                <c:pt idx="4">
                  <c:v>0.34</c:v>
                </c:pt>
                <c:pt idx="5">
                  <c:v>0.32</c:v>
                </c:pt>
                <c:pt idx="6">
                  <c:v>0.28000000000000003</c:v>
                </c:pt>
                <c:pt idx="7">
                  <c:v>0.28000000000000003</c:v>
                </c:pt>
                <c:pt idx="8">
                  <c:v>0.26</c:v>
                </c:pt>
              </c:numCache>
            </c:numRef>
          </c:val>
          <c:extLst>
            <c:ext xmlns:c16="http://schemas.microsoft.com/office/drawing/2014/chart" uri="{C3380CC4-5D6E-409C-BE32-E72D297353CC}">
              <c16:uniqueId val="{00000000-4EED-4F09-B4FC-8F1BCFB8128B}"/>
            </c:ext>
          </c:extLst>
        </c:ser>
        <c:ser>
          <c:idx val="1"/>
          <c:order val="1"/>
          <c:tx>
            <c:strRef>
              <c:f>Sheet1!$C$1</c:f>
              <c:strCache>
                <c:ptCount val="1"/>
                <c:pt idx="0">
                  <c:v>Some Need</c:v>
                </c:pt>
              </c:strCache>
            </c:strRef>
          </c:tx>
          <c:spPr>
            <a:ln>
              <a:noFill/>
            </a:ln>
            <a:effectLst/>
          </c:spPr>
          <c:invertIfNegative val="0"/>
          <c:dLbls>
            <c:spPr>
              <a:noFill/>
              <a:ln>
                <a:noFill/>
              </a:ln>
              <a:effectLst/>
            </c:spPr>
            <c:txPr>
              <a:bodyPr wrap="square" lIns="38100" tIns="19050" rIns="38100" bIns="19050" anchor="ctr">
                <a:spAutoFit/>
              </a:bodyPr>
              <a:lstStyle/>
              <a:p>
                <a:pPr>
                  <a:defRPr sz="16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Sheet1!$C$2:$C$10</c:f>
              <c:numCache>
                <c:formatCode>0%</c:formatCode>
                <c:ptCount val="9"/>
                <c:pt idx="0">
                  <c:v>0.31</c:v>
                </c:pt>
                <c:pt idx="1">
                  <c:v>0.27</c:v>
                </c:pt>
                <c:pt idx="2">
                  <c:v>0.28999999999999998</c:v>
                </c:pt>
                <c:pt idx="3">
                  <c:v>0.25</c:v>
                </c:pt>
                <c:pt idx="4">
                  <c:v>0.38</c:v>
                </c:pt>
                <c:pt idx="5">
                  <c:v>0.35</c:v>
                </c:pt>
                <c:pt idx="6">
                  <c:v>0.35</c:v>
                </c:pt>
                <c:pt idx="7">
                  <c:v>0.28000000000000003</c:v>
                </c:pt>
                <c:pt idx="8">
                  <c:v>0.26</c:v>
                </c:pt>
              </c:numCache>
            </c:numRef>
          </c:val>
          <c:extLst>
            <c:ext xmlns:c16="http://schemas.microsoft.com/office/drawing/2014/chart" uri="{C3380CC4-5D6E-409C-BE32-E72D297353CC}">
              <c16:uniqueId val="{00000001-4EED-4F09-B4FC-8F1BCFB8128B}"/>
            </c:ext>
          </c:extLst>
        </c:ser>
        <c:ser>
          <c:idx val="2"/>
          <c:order val="2"/>
          <c:tx>
            <c:strRef>
              <c:f>Sheet1!$D$1</c:f>
              <c:strCache>
                <c:ptCount val="1"/>
                <c:pt idx="0">
                  <c:v>A Little Need</c:v>
                </c:pt>
              </c:strCache>
            </c:strRef>
          </c:tx>
          <c:spPr>
            <a:solidFill>
              <a:schemeClr val="accent5"/>
            </a:solidFill>
            <a:ln>
              <a:noFill/>
            </a:ln>
            <a:effectLst/>
          </c:spPr>
          <c:invertIfNegative val="0"/>
          <c:dLbls>
            <c:dLbl>
              <c:idx val="0"/>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EED-4F09-B4FC-8F1BCFB8128B}"/>
                </c:ext>
              </c:extLst>
            </c:dLbl>
            <c:spPr>
              <a:noFill/>
              <a:ln>
                <a:noFill/>
              </a:ln>
              <a:effectLst/>
            </c:spPr>
            <c:txPr>
              <a:bodyPr wrap="square" lIns="38100" tIns="19050" rIns="38100" bIns="19050" anchor="ctr">
                <a:spAutoFit/>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Sheet1!$D$2:$D$10</c:f>
              <c:numCache>
                <c:formatCode>0%</c:formatCode>
                <c:ptCount val="9"/>
                <c:pt idx="0">
                  <c:v>0.05</c:v>
                </c:pt>
                <c:pt idx="1">
                  <c:v>0.1</c:v>
                </c:pt>
                <c:pt idx="2">
                  <c:v>0.09</c:v>
                </c:pt>
                <c:pt idx="3">
                  <c:v>0.08</c:v>
                </c:pt>
                <c:pt idx="4">
                  <c:v>0.11</c:v>
                </c:pt>
                <c:pt idx="5">
                  <c:v>0.12</c:v>
                </c:pt>
                <c:pt idx="6">
                  <c:v>0.15</c:v>
                </c:pt>
                <c:pt idx="7">
                  <c:v>0.2</c:v>
                </c:pt>
                <c:pt idx="8">
                  <c:v>0.15</c:v>
                </c:pt>
              </c:numCache>
            </c:numRef>
          </c:val>
          <c:extLst>
            <c:ext xmlns:c16="http://schemas.microsoft.com/office/drawing/2014/chart" uri="{C3380CC4-5D6E-409C-BE32-E72D297353CC}">
              <c16:uniqueId val="{00000003-4EED-4F09-B4FC-8F1BCFB8128B}"/>
            </c:ext>
          </c:extLst>
        </c:ser>
        <c:ser>
          <c:idx val="3"/>
          <c:order val="3"/>
          <c:tx>
            <c:strRef>
              <c:f>Sheet1!$E$1</c:f>
              <c:strCache>
                <c:ptCount val="1"/>
                <c:pt idx="0">
                  <c:v>No Real Need</c:v>
                </c:pt>
              </c:strCache>
            </c:strRef>
          </c:tx>
          <c:spPr>
            <a:ln>
              <a:noFill/>
            </a:ln>
            <a:effectLst/>
          </c:spPr>
          <c:invertIfNegative val="0"/>
          <c:dLbls>
            <c:dLbl>
              <c:idx val="0"/>
              <c:spPr>
                <a:noFill/>
                <a:ln>
                  <a:noFill/>
                </a:ln>
                <a:effectLst/>
              </c:spPr>
              <c:txPr>
                <a:bodyPr wrap="square" lIns="38100" tIns="19050" rIns="38100" bIns="19050" anchor="ctr">
                  <a:spAutoFit/>
                </a:bodyPr>
                <a:lstStyle/>
                <a:p>
                  <a:pPr>
                    <a:defRPr sz="105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EED-4F09-B4FC-8F1BCFB8128B}"/>
                </c:ext>
              </c:extLst>
            </c:dLbl>
            <c:dLbl>
              <c:idx val="1"/>
              <c:spPr>
                <a:noFill/>
                <a:ln>
                  <a:noFill/>
                </a:ln>
                <a:effectLst/>
              </c:spPr>
              <c:txPr>
                <a:bodyPr wrap="square" lIns="38100" tIns="19050" rIns="38100" bIns="19050" anchor="ctr">
                  <a:spAutoFit/>
                </a:bodyPr>
                <a:lstStyle/>
                <a:p>
                  <a:pPr>
                    <a:defRPr sz="10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EED-4F09-B4FC-8F1BCFB8128B}"/>
                </c:ext>
              </c:extLst>
            </c:dLbl>
            <c:dLbl>
              <c:idx val="2"/>
              <c:spPr>
                <a:noFill/>
                <a:ln>
                  <a:noFill/>
                </a:ln>
                <a:effectLst/>
              </c:spPr>
              <c:txPr>
                <a:bodyPr wrap="square" lIns="38100" tIns="19050" rIns="38100" bIns="19050" anchor="ctr">
                  <a:spAutoFit/>
                </a:bodyPr>
                <a:lstStyle/>
                <a:p>
                  <a:pPr>
                    <a:defRPr sz="14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EED-4F09-B4FC-8F1BCFB8128B}"/>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Sheet1!$E$2:$E$10</c:f>
              <c:numCache>
                <c:formatCode>0%</c:formatCode>
                <c:ptCount val="9"/>
                <c:pt idx="0">
                  <c:v>0.06</c:v>
                </c:pt>
                <c:pt idx="1">
                  <c:v>0.05</c:v>
                </c:pt>
                <c:pt idx="2">
                  <c:v>0.1</c:v>
                </c:pt>
                <c:pt idx="3">
                  <c:v>0.12</c:v>
                </c:pt>
                <c:pt idx="4">
                  <c:v>0.13</c:v>
                </c:pt>
                <c:pt idx="5">
                  <c:v>0.11</c:v>
                </c:pt>
                <c:pt idx="6">
                  <c:v>0.19</c:v>
                </c:pt>
                <c:pt idx="7">
                  <c:v>0.16</c:v>
                </c:pt>
                <c:pt idx="8">
                  <c:v>0.28000000000000003</c:v>
                </c:pt>
              </c:numCache>
            </c:numRef>
          </c:val>
          <c:extLst>
            <c:ext xmlns:c16="http://schemas.microsoft.com/office/drawing/2014/chart" uri="{C3380CC4-5D6E-409C-BE32-E72D297353CC}">
              <c16:uniqueId val="{00000007-4EED-4F09-B4FC-8F1BCFB8128B}"/>
            </c:ext>
          </c:extLst>
        </c:ser>
        <c:ser>
          <c:idx val="4"/>
          <c:order val="4"/>
          <c:tx>
            <c:strRef>
              <c:f>Sheet1!$F$1</c:f>
              <c:strCache>
                <c:ptCount val="1"/>
                <c:pt idx="0">
                  <c:v>DK/NA</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4EED-4F09-B4FC-8F1BCFB8128B}"/>
                </c:ext>
              </c:extLst>
            </c:dLbl>
            <c:dLbl>
              <c:idx val="1"/>
              <c:delete val="1"/>
              <c:extLst>
                <c:ext xmlns:c15="http://schemas.microsoft.com/office/drawing/2012/chart" uri="{CE6537A1-D6FC-4f65-9D91-7224C49458BB}"/>
                <c:ext xmlns:c16="http://schemas.microsoft.com/office/drawing/2014/chart" uri="{C3380CC4-5D6E-409C-BE32-E72D297353CC}">
                  <c16:uniqueId val="{00000009-4EED-4F09-B4FC-8F1BCFB8128B}"/>
                </c:ext>
              </c:extLst>
            </c:dLbl>
            <c:dLbl>
              <c:idx val="2"/>
              <c:delete val="1"/>
              <c:extLst>
                <c:ext xmlns:c15="http://schemas.microsoft.com/office/drawing/2012/chart" uri="{CE6537A1-D6FC-4f65-9D91-7224C49458BB}"/>
                <c:ext xmlns:c16="http://schemas.microsoft.com/office/drawing/2014/chart" uri="{C3380CC4-5D6E-409C-BE32-E72D297353CC}">
                  <c16:uniqueId val="{0000000A-4EED-4F09-B4FC-8F1BCFB8128B}"/>
                </c:ext>
              </c:extLst>
            </c:dLbl>
            <c:dLbl>
              <c:idx val="4"/>
              <c:spPr>
                <a:noFill/>
                <a:ln>
                  <a:noFill/>
                </a:ln>
                <a:effectLst/>
              </c:spPr>
              <c:txPr>
                <a:bodyPr wrap="square" lIns="38100" tIns="19050" rIns="38100" bIns="19050" anchor="ctr">
                  <a:spAutoFit/>
                </a:bodyPr>
                <a:lstStyle/>
                <a:p>
                  <a:pPr>
                    <a:defRPr sz="105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4EED-4F09-B4FC-8F1BCFB8128B}"/>
                </c:ext>
              </c:extLst>
            </c:dLbl>
            <c:dLbl>
              <c:idx val="6"/>
              <c:delete val="1"/>
              <c:extLst>
                <c:ext xmlns:c15="http://schemas.microsoft.com/office/drawing/2012/chart" uri="{CE6537A1-D6FC-4f65-9D91-7224C49458BB}"/>
                <c:ext xmlns:c16="http://schemas.microsoft.com/office/drawing/2014/chart" uri="{C3380CC4-5D6E-409C-BE32-E72D297353CC}">
                  <c16:uniqueId val="{0000000C-4EED-4F09-B4FC-8F1BCFB8128B}"/>
                </c:ext>
              </c:extLst>
            </c:dLbl>
            <c:dLbl>
              <c:idx val="8"/>
              <c:spPr>
                <a:noFill/>
                <a:ln>
                  <a:noFill/>
                </a:ln>
                <a:effectLst/>
              </c:spPr>
              <c:txPr>
                <a:bodyPr wrap="square" lIns="38100" tIns="19050" rIns="38100" bIns="19050" anchor="ctr">
                  <a:spAutoFit/>
                </a:bodyPr>
                <a:lstStyle/>
                <a:p>
                  <a:pPr>
                    <a:defRPr sz="1050">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4EED-4F09-B4FC-8F1BCFB8128B}"/>
                </c:ext>
              </c:extLst>
            </c:dLbl>
            <c:spPr>
              <a:noFill/>
              <a:ln>
                <a:noFill/>
              </a:ln>
              <a:effectLst/>
            </c:spPr>
            <c:txPr>
              <a:bodyPr wrap="square" lIns="38100" tIns="19050" rIns="38100" bIns="19050" anchor="ctr">
                <a:spAutoFit/>
              </a:bodyPr>
              <a:lstStyle/>
              <a:p>
                <a:pPr>
                  <a:defRPr sz="14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Sheet1!$F$2:$F$10</c:f>
              <c:numCache>
                <c:formatCode>0%</c:formatCode>
                <c:ptCount val="9"/>
                <c:pt idx="0">
                  <c:v>0.01</c:v>
                </c:pt>
                <c:pt idx="1">
                  <c:v>0.03</c:v>
                </c:pt>
                <c:pt idx="2">
                  <c:v>0.04</c:v>
                </c:pt>
                <c:pt idx="3">
                  <c:v>7.0000000000000007E-2</c:v>
                </c:pt>
                <c:pt idx="4">
                  <c:v>0.05</c:v>
                </c:pt>
                <c:pt idx="5">
                  <c:v>0.1</c:v>
                </c:pt>
                <c:pt idx="6">
                  <c:v>0.03</c:v>
                </c:pt>
                <c:pt idx="7">
                  <c:v>0.08</c:v>
                </c:pt>
                <c:pt idx="8">
                  <c:v>0.06</c:v>
                </c:pt>
              </c:numCache>
            </c:numRef>
          </c:val>
          <c:extLst>
            <c:ext xmlns:c16="http://schemas.microsoft.com/office/drawing/2014/chart" uri="{C3380CC4-5D6E-409C-BE32-E72D297353CC}">
              <c16:uniqueId val="{0000000E-4EED-4F09-B4FC-8F1BCFB8128B}"/>
            </c:ext>
          </c:extLst>
        </c:ser>
        <c:dLbls>
          <c:showLegendKey val="0"/>
          <c:showVal val="0"/>
          <c:showCatName val="0"/>
          <c:showSerName val="0"/>
          <c:showPercent val="0"/>
          <c:showBubbleSize val="0"/>
        </c:dLbls>
        <c:gapWidth val="32"/>
        <c:overlap val="100"/>
        <c:axId val="207081664"/>
        <c:axId val="206197432"/>
      </c:barChart>
      <c:catAx>
        <c:axId val="20708166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600">
                <a:solidFill>
                  <a:schemeClr val="tx1"/>
                </a:solidFill>
              </a:defRPr>
            </a:pPr>
            <a:endParaRPr lang="en-US"/>
          </a:p>
        </c:txPr>
        <c:crossAx val="206197432"/>
        <c:crosses val="autoZero"/>
        <c:auto val="1"/>
        <c:lblAlgn val="ctr"/>
        <c:lblOffset val="100"/>
        <c:noMultiLvlLbl val="0"/>
      </c:catAx>
      <c:valAx>
        <c:axId val="206197432"/>
        <c:scaling>
          <c:orientation val="minMax"/>
          <c:max val="1"/>
        </c:scaling>
        <c:delete val="0"/>
        <c:axPos val="b"/>
        <c:numFmt formatCode="0%" sourceLinked="1"/>
        <c:majorTickMark val="out"/>
        <c:minorTickMark val="none"/>
        <c:tickLblPos val="nextTo"/>
        <c:spPr>
          <a:ln w="9525">
            <a:solidFill>
              <a:schemeClr val="tx1"/>
            </a:solidFill>
          </a:ln>
        </c:spPr>
        <c:txPr>
          <a:bodyPr/>
          <a:lstStyle/>
          <a:p>
            <a:pPr>
              <a:defRPr sz="1000">
                <a:solidFill>
                  <a:schemeClr val="tx1"/>
                </a:solidFill>
              </a:defRPr>
            </a:pPr>
            <a:endParaRPr lang="en-US"/>
          </a:p>
        </c:txPr>
        <c:crossAx val="207081664"/>
        <c:crosses val="max"/>
        <c:crossBetween val="between"/>
        <c:majorUnit val="0.2"/>
      </c:valAx>
    </c:plotArea>
    <c:legend>
      <c:legendPos val="t"/>
      <c:layout>
        <c:manualLayout>
          <c:xMode val="edge"/>
          <c:yMode val="edge"/>
          <c:x val="0.20242393529476271"/>
          <c:y val="2.3113962349923557E-2"/>
          <c:w val="0.68832329057459363"/>
          <c:h val="5.5015064847273892E-2"/>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85438289553545"/>
          <c:y val="9.1042094025729783E-2"/>
          <c:w val="0.48682137339966181"/>
          <c:h val="0.86317307512220698"/>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Sheet1!$B$2:$B$5</c:f>
              <c:numCache>
                <c:formatCode>0%</c:formatCode>
                <c:ptCount val="4"/>
                <c:pt idx="0">
                  <c:v>0.25</c:v>
                </c:pt>
                <c:pt idx="1">
                  <c:v>0.17</c:v>
                </c:pt>
                <c:pt idx="2">
                  <c:v>0.14000000000000001</c:v>
                </c:pt>
                <c:pt idx="3">
                  <c:v>0.14000000000000001</c:v>
                </c:pt>
              </c:numCache>
            </c:numRef>
          </c:val>
          <c:extLst>
            <c:ext xmlns:c16="http://schemas.microsoft.com/office/drawing/2014/chart" uri="{C3380CC4-5D6E-409C-BE32-E72D297353CC}">
              <c16:uniqueId val="{00000000-0585-47B5-AD71-26D13C7A07D0}"/>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Sheet1!$C$2:$C$5</c:f>
              <c:numCache>
                <c:formatCode>0%</c:formatCode>
                <c:ptCount val="4"/>
                <c:pt idx="0">
                  <c:v>0.34</c:v>
                </c:pt>
                <c:pt idx="1">
                  <c:v>0.47</c:v>
                </c:pt>
                <c:pt idx="2">
                  <c:v>0.46</c:v>
                </c:pt>
                <c:pt idx="3">
                  <c:v>0.13</c:v>
                </c:pt>
              </c:numCache>
            </c:numRef>
          </c:val>
          <c:extLst>
            <c:ext xmlns:c16="http://schemas.microsoft.com/office/drawing/2014/chart" uri="{C3380CC4-5D6E-409C-BE32-E72D297353CC}">
              <c16:uniqueId val="{00000001-0585-47B5-AD71-26D13C7A07D0}"/>
            </c:ext>
          </c:extLst>
        </c:ser>
        <c:ser>
          <c:idx val="2"/>
          <c:order val="2"/>
          <c:tx>
            <c:strRef>
              <c:f>Sheet1!$D$1</c:f>
              <c:strCache>
                <c:ptCount val="1"/>
                <c:pt idx="0">
                  <c:v>Smwt. Unfav.</c:v>
                </c:pt>
              </c:strCache>
            </c:strRef>
          </c:tx>
          <c:spPr>
            <a:solidFill>
              <a:schemeClr val="accent5"/>
            </a:solidFill>
            <a:ln>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0585-47B5-AD71-26D13C7A07D0}"/>
                </c:ext>
              </c:extLst>
            </c:dLbl>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Sheet1!$D$2:$D$5</c:f>
              <c:numCache>
                <c:formatCode>0%</c:formatCode>
                <c:ptCount val="4"/>
                <c:pt idx="0">
                  <c:v>0.14000000000000001</c:v>
                </c:pt>
                <c:pt idx="1">
                  <c:v>0.15</c:v>
                </c:pt>
                <c:pt idx="2">
                  <c:v>0.13</c:v>
                </c:pt>
                <c:pt idx="3">
                  <c:v>0.02</c:v>
                </c:pt>
              </c:numCache>
            </c:numRef>
          </c:val>
          <c:extLst>
            <c:ext xmlns:c16="http://schemas.microsoft.com/office/drawing/2014/chart" uri="{C3380CC4-5D6E-409C-BE32-E72D297353CC}">
              <c16:uniqueId val="{00000003-0585-47B5-AD71-26D13C7A07D0}"/>
            </c:ext>
          </c:extLst>
        </c:ser>
        <c:ser>
          <c:idx val="3"/>
          <c:order val="3"/>
          <c:tx>
            <c:strRef>
              <c:f>Sheet1!$E$1</c:f>
              <c:strCache>
                <c:ptCount val="1"/>
                <c:pt idx="0">
                  <c:v>Very Unfav.</c:v>
                </c:pt>
              </c:strCache>
            </c:strRef>
          </c:tx>
          <c:spPr>
            <a:solidFill>
              <a:schemeClr val="accent4"/>
            </a:solidFill>
            <a:ln>
              <a:noFill/>
            </a:ln>
          </c:spPr>
          <c:invertIfNegative val="0"/>
          <c:dLbls>
            <c:dLbl>
              <c:idx val="2"/>
              <c:spPr/>
              <c:txPr>
                <a:bodyPr/>
                <a:lstStyle/>
                <a:p>
                  <a:pPr>
                    <a:defRPr sz="1400">
                      <a:solidFill>
                        <a:schemeClr val="accent3"/>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585-47B5-AD71-26D13C7A07D0}"/>
                </c:ext>
              </c:extLst>
            </c:dLbl>
            <c:dLbl>
              <c:idx val="3"/>
              <c:delete val="1"/>
              <c:extLst>
                <c:ext xmlns:c15="http://schemas.microsoft.com/office/drawing/2012/chart" uri="{CE6537A1-D6FC-4f65-9D91-7224C49458BB}"/>
                <c:ext xmlns:c16="http://schemas.microsoft.com/office/drawing/2014/chart" uri="{C3380CC4-5D6E-409C-BE32-E72D297353CC}">
                  <c16:uniqueId val="{00000005-0585-47B5-AD71-26D13C7A07D0}"/>
                </c:ext>
              </c:extLst>
            </c:dLbl>
            <c:spPr>
              <a:noFill/>
              <a:ln>
                <a:noFill/>
              </a:ln>
              <a:effectLst/>
            </c:spPr>
            <c:txPr>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Sheet1!$E$2:$E$5</c:f>
              <c:numCache>
                <c:formatCode>0%</c:formatCode>
                <c:ptCount val="4"/>
                <c:pt idx="0">
                  <c:v>0.12</c:v>
                </c:pt>
                <c:pt idx="1">
                  <c:v>0.09</c:v>
                </c:pt>
                <c:pt idx="2">
                  <c:v>7.0000000000000007E-2</c:v>
                </c:pt>
                <c:pt idx="3">
                  <c:v>0.02</c:v>
                </c:pt>
              </c:numCache>
            </c:numRef>
          </c:val>
          <c:extLst>
            <c:ext xmlns:c16="http://schemas.microsoft.com/office/drawing/2014/chart" uri="{C3380CC4-5D6E-409C-BE32-E72D297353CC}">
              <c16:uniqueId val="{00000006-0585-47B5-AD71-26D13C7A07D0}"/>
            </c:ext>
          </c:extLst>
        </c:ser>
        <c:ser>
          <c:idx val="4"/>
          <c:order val="4"/>
          <c:tx>
            <c:strRef>
              <c:f>Sheet1!$F$1</c:f>
              <c:strCache>
                <c:ptCount val="1"/>
                <c:pt idx="0">
                  <c:v>NHO/Can't Rate/DK</c:v>
                </c:pt>
              </c:strCache>
            </c:strRef>
          </c:tx>
          <c:spPr>
            <a:solidFill>
              <a:schemeClr val="accent6"/>
            </a:solidFill>
            <a:ln>
              <a:no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Your local public school district</c:v>
                </c:pt>
                <c:pt idx="1">
                  <c:v>Your local city government</c:v>
                </c:pt>
                <c:pt idx="2">
                  <c:v>Solano County government</c:v>
                </c:pt>
                <c:pt idx="3">
                  <c:v>First Five Solano </c:v>
                </c:pt>
              </c:strCache>
            </c:strRef>
          </c:cat>
          <c:val>
            <c:numRef>
              <c:f>Sheet1!$F$2:$F$5</c:f>
              <c:numCache>
                <c:formatCode>0%</c:formatCode>
                <c:ptCount val="4"/>
                <c:pt idx="0">
                  <c:v>0.15</c:v>
                </c:pt>
                <c:pt idx="1">
                  <c:v>0.12</c:v>
                </c:pt>
                <c:pt idx="2">
                  <c:v>0.2</c:v>
                </c:pt>
                <c:pt idx="3">
                  <c:v>0.69</c:v>
                </c:pt>
              </c:numCache>
            </c:numRef>
          </c:val>
          <c:extLst>
            <c:ext xmlns:c16="http://schemas.microsoft.com/office/drawing/2014/chart" uri="{C3380CC4-5D6E-409C-BE32-E72D297353CC}">
              <c16:uniqueId val="{00000007-0585-47B5-AD71-26D13C7A07D0}"/>
            </c:ext>
          </c:extLst>
        </c:ser>
        <c:dLbls>
          <c:showLegendKey val="0"/>
          <c:showVal val="1"/>
          <c:showCatName val="0"/>
          <c:showSerName val="0"/>
          <c:showPercent val="0"/>
          <c:showBubbleSize val="0"/>
        </c:dLbls>
        <c:gapWidth val="53"/>
        <c:overlap val="100"/>
        <c:axId val="186086848"/>
        <c:axId val="186088416"/>
      </c:barChart>
      <c:catAx>
        <c:axId val="186086848"/>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186088416"/>
        <c:crosses val="autoZero"/>
        <c:auto val="1"/>
        <c:lblAlgn val="ctr"/>
        <c:lblOffset val="100"/>
        <c:noMultiLvlLbl val="0"/>
      </c:catAx>
      <c:valAx>
        <c:axId val="186088416"/>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186086848"/>
        <c:crosses val="max"/>
        <c:crossBetween val="between"/>
        <c:majorUnit val="0.2"/>
      </c:valAx>
    </c:plotArea>
    <c:legend>
      <c:legendPos val="t"/>
      <c:layout>
        <c:manualLayout>
          <c:xMode val="edge"/>
          <c:yMode val="edge"/>
          <c:x val="0.24538508383516616"/>
          <c:y val="1.2693833970149001E-2"/>
          <c:w val="0.71904088123785415"/>
          <c:h val="6.117128604780227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6E23D-F9DF-4AD4-842D-C8168F562A73}" type="datetimeFigureOut">
              <a:rPr lang="en-US" smtClean="0"/>
              <a:t>5/6/2016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E3236-4E52-46BC-BE0D-5AB7674550D6}" type="slidenum">
              <a:rPr lang="en-US" smtClean="0"/>
              <a:t>‹#›</a:t>
            </a:fld>
            <a:endParaRPr lang="en-US"/>
          </a:p>
        </p:txBody>
      </p:sp>
    </p:spTree>
    <p:extLst>
      <p:ext uri="{BB962C8B-B14F-4D97-AF65-F5344CB8AC3E}">
        <p14:creationId xmlns:p14="http://schemas.microsoft.com/office/powerpoint/2010/main" val="23389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10</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2940050" y="534988"/>
            <a:ext cx="3560763" cy="2671762"/>
          </a:xfrm>
          <a:ln/>
        </p:spPr>
      </p:sp>
      <p:sp>
        <p:nvSpPr>
          <p:cNvPr id="28676" name="Rectangle 3"/>
          <p:cNvSpPr>
            <a:spLocks noGrp="1" noChangeArrowheads="1"/>
          </p:cNvSpPr>
          <p:nvPr>
            <p:ph type="body" idx="1"/>
          </p:nvPr>
        </p:nvSpPr>
        <p:spPr>
          <a:xfrm>
            <a:off x="947403" y="3387143"/>
            <a:ext cx="7546521" cy="3204583"/>
          </a:xfrm>
          <a:noFill/>
        </p:spPr>
        <p:txBody>
          <a:bodyPr/>
          <a:lstStyle/>
          <a:p>
            <a:pPr eaLnBrk="1" hangingPunct="1"/>
            <a:endParaRPr lang="en-US" dirty="0"/>
          </a:p>
        </p:txBody>
      </p:sp>
    </p:spTree>
    <p:extLst>
      <p:ext uri="{BB962C8B-B14F-4D97-AF65-F5344CB8AC3E}">
        <p14:creationId xmlns:p14="http://schemas.microsoft.com/office/powerpoint/2010/main" val="279299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12</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1155700" y="727075"/>
            <a:ext cx="4848225" cy="3636963"/>
          </a:xfrm>
          <a:ln/>
        </p:spPr>
      </p:sp>
      <p:sp>
        <p:nvSpPr>
          <p:cNvPr id="28676" name="Rectangle 3"/>
          <p:cNvSpPr>
            <a:spLocks noGrp="1" noChangeArrowheads="1"/>
          </p:cNvSpPr>
          <p:nvPr>
            <p:ph type="body" idx="1"/>
          </p:nvPr>
        </p:nvSpPr>
        <p:spPr>
          <a:xfrm>
            <a:off x="718217" y="4611372"/>
            <a:ext cx="5720889" cy="4362826"/>
          </a:xfrm>
          <a:noFill/>
        </p:spPr>
        <p:txBody>
          <a:bodyPr/>
          <a:lstStyle/>
          <a:p>
            <a:pPr eaLnBrk="1" hangingPunct="1"/>
            <a:endParaRPr lang="en-US" dirty="0"/>
          </a:p>
        </p:txBody>
      </p:sp>
    </p:spTree>
    <p:extLst>
      <p:ext uri="{BB962C8B-B14F-4D97-AF65-F5344CB8AC3E}">
        <p14:creationId xmlns:p14="http://schemas.microsoft.com/office/powerpoint/2010/main" val="185430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16</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2882900" y="520700"/>
            <a:ext cx="3468688" cy="2600325"/>
          </a:xfrm>
          <a:ln/>
        </p:spPr>
      </p:sp>
      <p:sp>
        <p:nvSpPr>
          <p:cNvPr id="28676" name="Rectangle 3"/>
          <p:cNvSpPr>
            <a:spLocks noGrp="1" noChangeArrowheads="1"/>
          </p:cNvSpPr>
          <p:nvPr>
            <p:ph type="body" idx="1"/>
          </p:nvPr>
        </p:nvSpPr>
        <p:spPr>
          <a:xfrm>
            <a:off x="926487" y="3295405"/>
            <a:ext cx="7379929" cy="3117786"/>
          </a:xfrm>
          <a:noFill/>
        </p:spPr>
        <p:txBody>
          <a:bodyPr/>
          <a:lstStyle/>
          <a:p>
            <a:pPr eaLnBrk="1" hangingPunct="1"/>
            <a:endParaRPr lang="en-US" dirty="0"/>
          </a:p>
        </p:txBody>
      </p:sp>
    </p:spTree>
    <p:extLst>
      <p:ext uri="{BB962C8B-B14F-4D97-AF65-F5344CB8AC3E}">
        <p14:creationId xmlns:p14="http://schemas.microsoft.com/office/powerpoint/2010/main" val="384903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E3236-4E52-46BC-BE0D-5AB7674550D6}" type="slidenum">
              <a:rPr lang="en-US" smtClean="0"/>
              <a:t>23</a:t>
            </a:fld>
            <a:endParaRPr lang="en-US"/>
          </a:p>
        </p:txBody>
      </p:sp>
    </p:spTree>
    <p:extLst>
      <p:ext uri="{BB962C8B-B14F-4D97-AF65-F5344CB8AC3E}">
        <p14:creationId xmlns:p14="http://schemas.microsoft.com/office/powerpoint/2010/main" val="169338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33</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2914650" y="531813"/>
            <a:ext cx="3536950" cy="2654300"/>
          </a:xfrm>
          <a:ln/>
        </p:spPr>
      </p:sp>
      <p:sp>
        <p:nvSpPr>
          <p:cNvPr id="28676" name="Rectangle 3"/>
          <p:cNvSpPr>
            <a:spLocks noGrp="1" noChangeArrowheads="1"/>
          </p:cNvSpPr>
          <p:nvPr>
            <p:ph type="body" idx="1"/>
          </p:nvPr>
        </p:nvSpPr>
        <p:spPr>
          <a:xfrm>
            <a:off x="939551" y="3363305"/>
            <a:ext cx="7483979" cy="3182026"/>
          </a:xfrm>
          <a:noFill/>
        </p:spPr>
        <p:txBody>
          <a:bodyPr/>
          <a:lstStyle/>
          <a:p>
            <a:pPr eaLnBrk="1" hangingPunct="1"/>
            <a:endParaRPr lang="en-US" dirty="0"/>
          </a:p>
        </p:txBody>
      </p:sp>
    </p:spTree>
    <p:extLst>
      <p:ext uri="{BB962C8B-B14F-4D97-AF65-F5344CB8AC3E}">
        <p14:creationId xmlns:p14="http://schemas.microsoft.com/office/powerpoint/2010/main" val="116001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35</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2914650" y="531813"/>
            <a:ext cx="3536950" cy="2654300"/>
          </a:xfrm>
          <a:ln/>
        </p:spPr>
      </p:sp>
      <p:sp>
        <p:nvSpPr>
          <p:cNvPr id="28676" name="Rectangle 3"/>
          <p:cNvSpPr>
            <a:spLocks noGrp="1" noChangeArrowheads="1"/>
          </p:cNvSpPr>
          <p:nvPr>
            <p:ph type="body" idx="1"/>
          </p:nvPr>
        </p:nvSpPr>
        <p:spPr>
          <a:xfrm>
            <a:off x="939551" y="3363305"/>
            <a:ext cx="7483979" cy="3182026"/>
          </a:xfrm>
          <a:noFill/>
        </p:spPr>
        <p:txBody>
          <a:bodyPr/>
          <a:lstStyle/>
          <a:p>
            <a:pPr eaLnBrk="1" hangingPunct="1"/>
            <a:endParaRPr lang="en-US" dirty="0"/>
          </a:p>
        </p:txBody>
      </p:sp>
    </p:spTree>
    <p:extLst>
      <p:ext uri="{BB962C8B-B14F-4D97-AF65-F5344CB8AC3E}">
        <p14:creationId xmlns:p14="http://schemas.microsoft.com/office/powerpoint/2010/main" val="294650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40</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1155700" y="727075"/>
            <a:ext cx="4848225" cy="3636963"/>
          </a:xfrm>
          <a:ln/>
        </p:spPr>
      </p:sp>
      <p:sp>
        <p:nvSpPr>
          <p:cNvPr id="28676" name="Rectangle 3"/>
          <p:cNvSpPr>
            <a:spLocks noGrp="1" noChangeArrowheads="1"/>
          </p:cNvSpPr>
          <p:nvPr>
            <p:ph type="body" idx="1"/>
          </p:nvPr>
        </p:nvSpPr>
        <p:spPr>
          <a:xfrm>
            <a:off x="718217" y="4611372"/>
            <a:ext cx="5720889" cy="4362826"/>
          </a:xfrm>
          <a:noFill/>
        </p:spPr>
        <p:txBody>
          <a:bodyPr/>
          <a:lstStyle/>
          <a:p>
            <a:pPr eaLnBrk="1" hangingPunct="1"/>
            <a:endParaRPr lang="en-US" dirty="0"/>
          </a:p>
        </p:txBody>
      </p:sp>
    </p:spTree>
    <p:extLst>
      <p:ext uri="{BB962C8B-B14F-4D97-AF65-F5344CB8AC3E}">
        <p14:creationId xmlns:p14="http://schemas.microsoft.com/office/powerpoint/2010/main" val="5415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41</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1258888" y="736600"/>
            <a:ext cx="4884737" cy="3665538"/>
          </a:xfrm>
          <a:ln/>
        </p:spPr>
      </p:sp>
      <p:sp>
        <p:nvSpPr>
          <p:cNvPr id="28676" name="Rectangle 3"/>
          <p:cNvSpPr>
            <a:spLocks noGrp="1" noChangeArrowheads="1"/>
          </p:cNvSpPr>
          <p:nvPr>
            <p:ph type="body" idx="1"/>
          </p:nvPr>
        </p:nvSpPr>
        <p:spPr>
          <a:xfrm>
            <a:off x="742330" y="4649806"/>
            <a:ext cx="5913000" cy="4399183"/>
          </a:xfrm>
          <a:noFill/>
        </p:spPr>
        <p:txBody>
          <a:bodyPr/>
          <a:lstStyle/>
          <a:p>
            <a:pPr eaLnBrk="1" hangingPunct="1"/>
            <a:endParaRPr lang="en-US" dirty="0"/>
          </a:p>
        </p:txBody>
      </p:sp>
    </p:spTree>
    <p:extLst>
      <p:ext uri="{BB962C8B-B14F-4D97-AF65-F5344CB8AC3E}">
        <p14:creationId xmlns:p14="http://schemas.microsoft.com/office/powerpoint/2010/main" val="251962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fld id="{CD01108E-3AF2-4CFB-8F48-A21DBF6F1447}" type="slidenum">
              <a:rPr lang="en-US" altLang="en-US" sz="1200" b="0"/>
              <a:pPr/>
              <a:t>43</a:t>
            </a:fld>
            <a:endParaRPr lang="en-US" altLang="en-US" sz="1200" b="0"/>
          </a:p>
        </p:txBody>
      </p:sp>
      <p:sp>
        <p:nvSpPr>
          <p:cNvPr id="56323" name="Rectangle 7"/>
          <p:cNvSpPr txBox="1">
            <a:spLocks noGrp="1" noChangeArrowheads="1"/>
          </p:cNvSpPr>
          <p:nvPr/>
        </p:nvSpPr>
        <p:spPr bwMode="auto">
          <a:xfrm>
            <a:off x="3928826" y="8865717"/>
            <a:ext cx="3006171" cy="46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eaLnBrk="1" hangingPunct="1"/>
            <a:fld id="{B171671B-4CF9-4BAD-A8A9-32C89C0230F5}" type="slidenum">
              <a:rPr lang="en-US" altLang="en-US" sz="1200" b="0">
                <a:solidFill>
                  <a:srgbClr val="000000"/>
                </a:solidFill>
                <a:cs typeface="Arial" panose="020B0604020202020204" pitchFamily="34" charset="0"/>
              </a:rPr>
              <a:pPr algn="r" eaLnBrk="1" hangingPunct="1"/>
              <a:t>43</a:t>
            </a:fld>
            <a:endParaRPr lang="en-US" altLang="en-US" sz="1200" b="0">
              <a:solidFill>
                <a:srgbClr val="000000"/>
              </a:solidFill>
              <a:cs typeface="Arial" panose="020B0604020202020204" pitchFamily="34"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048340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bin"/><Relationship Id="rId7"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oleObject" Target="../embeddings/oleObject2.bin"/><Relationship Id="rId9"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scene3d>
            <a:camera prst="orthographicFront"/>
            <a:lightRig rig="threePt" dir="t"/>
          </a:scene3d>
          <a:sp3d>
            <a:bevelT/>
          </a:sp3d>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3" name="Text Box 6"/>
          <p:cNvSpPr txBox="1">
            <a:spLocks noChangeArrowheads="1"/>
          </p:cNvSpPr>
          <p:nvPr userDrawn="1"/>
        </p:nvSpPr>
        <p:spPr bwMode="auto">
          <a:xfrm>
            <a:off x="2010001" y="5087473"/>
            <a:ext cx="4987925" cy="366713"/>
          </a:xfrm>
          <a:prstGeom prst="rect">
            <a:avLst/>
          </a:prstGeom>
          <a:noFill/>
          <a:ln>
            <a:noFill/>
          </a:ln>
          <a:effectLst/>
          <a:extLst/>
        </p:spPr>
        <p:txBody>
          <a:bodyPr>
            <a:spAutoFit/>
          </a:bodyPr>
          <a:lstStyle>
            <a:lvl1pPr defTabSz="820738" eaLnBrk="0" hangingPunct="0">
              <a:defRPr sz="2200" b="1">
                <a:solidFill>
                  <a:schemeClr val="tx1"/>
                </a:solidFill>
                <a:latin typeface="Arial" charset="0"/>
              </a:defRPr>
            </a:lvl1pPr>
            <a:lvl2pPr marL="742950" indent="-285750" defTabSz="820738" eaLnBrk="0" hangingPunct="0">
              <a:defRPr sz="2200" b="1">
                <a:solidFill>
                  <a:schemeClr val="tx1"/>
                </a:solidFill>
                <a:latin typeface="Arial" charset="0"/>
              </a:defRPr>
            </a:lvl2pPr>
            <a:lvl3pPr marL="1143000" indent="-228600" defTabSz="820738" eaLnBrk="0" hangingPunct="0">
              <a:defRPr sz="2200" b="1">
                <a:solidFill>
                  <a:schemeClr val="tx1"/>
                </a:solidFill>
                <a:latin typeface="Arial" charset="0"/>
              </a:defRPr>
            </a:lvl3pPr>
            <a:lvl4pPr marL="1600200" indent="-228600" defTabSz="820738" eaLnBrk="0" hangingPunct="0">
              <a:defRPr sz="2200" b="1">
                <a:solidFill>
                  <a:schemeClr val="tx1"/>
                </a:solidFill>
                <a:latin typeface="Arial" charset="0"/>
              </a:defRPr>
            </a:lvl4pPr>
            <a:lvl5pPr marL="2057400" indent="-228600" defTabSz="820738" eaLnBrk="0" hangingPunct="0">
              <a:defRPr sz="2200" b="1">
                <a:solidFill>
                  <a:schemeClr val="tx1"/>
                </a:solidFill>
                <a:latin typeface="Arial" charset="0"/>
              </a:defRPr>
            </a:lvl5pPr>
            <a:lvl6pPr marL="2514600" indent="-228600" algn="ctr" defTabSz="820738" eaLnBrk="0" fontAlgn="base" hangingPunct="0">
              <a:spcBef>
                <a:spcPct val="0"/>
              </a:spcBef>
              <a:spcAft>
                <a:spcPct val="0"/>
              </a:spcAft>
              <a:defRPr sz="2200" b="1">
                <a:solidFill>
                  <a:schemeClr val="tx1"/>
                </a:solidFill>
                <a:latin typeface="Arial" charset="0"/>
              </a:defRPr>
            </a:lvl6pPr>
            <a:lvl7pPr marL="2971800" indent="-228600" algn="ctr" defTabSz="820738" eaLnBrk="0" fontAlgn="base" hangingPunct="0">
              <a:spcBef>
                <a:spcPct val="0"/>
              </a:spcBef>
              <a:spcAft>
                <a:spcPct val="0"/>
              </a:spcAft>
              <a:defRPr sz="2200" b="1">
                <a:solidFill>
                  <a:schemeClr val="tx1"/>
                </a:solidFill>
                <a:latin typeface="Arial" charset="0"/>
              </a:defRPr>
            </a:lvl7pPr>
            <a:lvl8pPr marL="3429000" indent="-228600" algn="ctr" defTabSz="820738" eaLnBrk="0" fontAlgn="base" hangingPunct="0">
              <a:spcBef>
                <a:spcPct val="0"/>
              </a:spcBef>
              <a:spcAft>
                <a:spcPct val="0"/>
              </a:spcAft>
              <a:defRPr sz="2200" b="1">
                <a:solidFill>
                  <a:schemeClr val="tx1"/>
                </a:solidFill>
                <a:latin typeface="Arial" charset="0"/>
              </a:defRPr>
            </a:lvl8pPr>
            <a:lvl9pPr marL="3886200" indent="-228600" algn="ctr" defTabSz="820738" eaLnBrk="0" fontAlgn="base" hangingPunct="0">
              <a:spcBef>
                <a:spcPct val="0"/>
              </a:spcBef>
              <a:spcAft>
                <a:spcPct val="0"/>
              </a:spcAft>
              <a:defRPr sz="2200" b="1">
                <a:solidFill>
                  <a:schemeClr val="tx1"/>
                </a:solidFill>
                <a:latin typeface="Arial" charset="0"/>
              </a:defRPr>
            </a:lvl9pPr>
          </a:lstStyle>
          <a:p>
            <a:pPr algn="ctr" eaLnBrk="1" hangingPunct="1">
              <a:spcBef>
                <a:spcPct val="50000"/>
              </a:spcBef>
              <a:defRPr/>
            </a:pPr>
            <a:r>
              <a:rPr lang="en-US" sz="1800" b="0" i="1" dirty="0">
                <a:solidFill>
                  <a:schemeClr val="accent3"/>
                </a:solidFill>
              </a:rPr>
              <a:t>May 9, 2016</a:t>
            </a:r>
          </a:p>
        </p:txBody>
      </p:sp>
      <p:sp>
        <p:nvSpPr>
          <p:cNvPr id="4" name="Text Box 8"/>
          <p:cNvSpPr txBox="1">
            <a:spLocks noChangeArrowheads="1"/>
          </p:cNvSpPr>
          <p:nvPr userDrawn="1"/>
        </p:nvSpPr>
        <p:spPr bwMode="auto">
          <a:xfrm>
            <a:off x="1186439" y="2018677"/>
            <a:ext cx="6661826" cy="2677656"/>
          </a:xfrm>
          <a:prstGeom prst="rect">
            <a:avLst/>
          </a:prstGeom>
          <a:noFill/>
          <a:ln>
            <a:noFill/>
          </a:ln>
          <a:effectLst/>
          <a:extLst/>
        </p:spPr>
        <p:txBody>
          <a:bodyPr wrap="square">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marL="0" marR="0" indent="0" algn="ctr" defTabSz="820738" rtl="0" eaLnBrk="1" fontAlgn="auto" latinLnBrk="0" hangingPunct="1">
              <a:lnSpc>
                <a:spcPct val="100000"/>
              </a:lnSpc>
              <a:spcBef>
                <a:spcPct val="50000"/>
              </a:spcBef>
              <a:spcAft>
                <a:spcPts val="0"/>
              </a:spcAft>
              <a:buClrTx/>
              <a:buSzTx/>
              <a:buFontTx/>
              <a:buNone/>
              <a:tabLst/>
              <a:defRPr/>
            </a:pPr>
            <a:r>
              <a:rPr lang="en-US" sz="4000" b="1" kern="1200" cap="none" spc="0" dirty="0">
                <a:ln w="12700" cmpd="sng">
                  <a:solidFill>
                    <a:schemeClr val="accent4"/>
                  </a:solidFill>
                  <a:prstDash val="solid"/>
                </a:ln>
                <a:solidFill>
                  <a:schemeClr val="accent3"/>
                </a:solidFill>
                <a:effectLst/>
                <a:latin typeface="+mj-lt"/>
                <a:ea typeface="+mn-ea"/>
                <a:cs typeface="+mn-cs"/>
              </a:rPr>
              <a:t>The 2016 California Elections and Funding for Children and Youth</a:t>
            </a:r>
          </a:p>
          <a:p>
            <a:pPr algn="ctr" eaLnBrk="1" hangingPunct="1">
              <a:spcBef>
                <a:spcPct val="50000"/>
              </a:spcBef>
              <a:defRPr/>
            </a:pPr>
            <a:endParaRPr lang="en-US" sz="3200" b="1" i="1" cap="none" spc="0" dirty="0">
              <a:ln w="12700" cmpd="sng">
                <a:solidFill>
                  <a:schemeClr val="accent4"/>
                </a:solidFill>
                <a:prstDash val="solid"/>
              </a:ln>
              <a:solidFill>
                <a:schemeClr val="accent3"/>
              </a:solidFill>
              <a:effectLst/>
              <a:latin typeface="+mj-lt"/>
            </a:endParaRPr>
          </a:p>
        </p:txBody>
      </p:sp>
      <p:graphicFrame>
        <p:nvGraphicFramePr>
          <p:cNvPr id="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484"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485"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pic>
        <p:nvPicPr>
          <p:cNvPr id="19" name="Picture 4" descr="C:\Users\Liz\AppData\Local\Microsoft\Windows\Temporary Internet Files\Content.IE5\97341UOE\MP900400730[1].jp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2010001" y="271101"/>
            <a:ext cx="2008061" cy="1507863"/>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 name="Picture 8" descr="C:\Users\Liz\AppData\Local\Microsoft\Windows\Temporary Internet Files\Content.IE5\97341UOE\MP900422535[1].jpg"/>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4296254" y="230702"/>
            <a:ext cx="2193428" cy="1508760"/>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1" name="Picture 14" descr="C:\Users\Liz\AppData\Local\Microsoft\Windows\Temporary Internet Files\Content.IE5\H7U19MHM\MP900430918[1].jpg"/>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767875" y="266383"/>
            <a:ext cx="2193429" cy="1508760"/>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408" name="Picture 8" descr="http://www.margaretbrodkin.com/mbwp/wp-content/uploads/2013/06/FUNDINGtheNEXTGEN-logo-fin-web400-281x300.jpg"/>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244602" y="191200"/>
            <a:ext cx="1487207" cy="1587765"/>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01437" y="5659787"/>
            <a:ext cx="5741126" cy="920421"/>
          </a:xfrm>
          <a:prstGeom prst="rect">
            <a:avLst/>
          </a:prstGeom>
        </p:spPr>
      </p:pic>
      <p:sp>
        <p:nvSpPr>
          <p:cNvPr id="7" name="TextBox 6"/>
          <p:cNvSpPr txBox="1"/>
          <p:nvPr userDrawn="1"/>
        </p:nvSpPr>
        <p:spPr>
          <a:xfrm>
            <a:off x="1125243" y="4214358"/>
            <a:ext cx="6893513" cy="584775"/>
          </a:xfrm>
          <a:prstGeom prst="rect">
            <a:avLst/>
          </a:prstGeom>
          <a:noFill/>
        </p:spPr>
        <p:txBody>
          <a:bodyPr wrap="square" rtlCol="0">
            <a:spAutoFit/>
          </a:bodyPr>
          <a:lstStyle/>
          <a:p>
            <a:pPr algn="ctr"/>
            <a:r>
              <a:rPr lang="en-US" sz="3200" b="0" i="1" dirty="0">
                <a:solidFill>
                  <a:schemeClr val="accent3"/>
                </a:solidFill>
              </a:rPr>
              <a:t>Dave</a:t>
            </a:r>
            <a:r>
              <a:rPr lang="en-US" sz="3200" b="0" i="1" baseline="0" dirty="0">
                <a:solidFill>
                  <a:schemeClr val="accent3"/>
                </a:solidFill>
              </a:rPr>
              <a:t> Metz</a:t>
            </a:r>
            <a:endParaRPr lang="en-US" sz="3200" b="0" i="1" dirty="0">
              <a:solidFill>
                <a:schemeClr val="accent3"/>
              </a:solidFill>
            </a:endParaRPr>
          </a:p>
        </p:txBody>
      </p:sp>
    </p:spTree>
    <p:extLst>
      <p:ext uri="{BB962C8B-B14F-4D97-AF65-F5344CB8AC3E}">
        <p14:creationId xmlns:p14="http://schemas.microsoft.com/office/powerpoint/2010/main" val="923829384"/>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208626" y="1447800"/>
            <a:ext cx="8726749" cy="4962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03030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974" y="216696"/>
            <a:ext cx="8807823" cy="1143000"/>
          </a:xfrm>
          <a:prstGeom prst="rect">
            <a:avLst/>
          </a:prstGeom>
        </p:spPr>
        <p:txBody>
          <a:bodyPr anchor="t" anchorCtr="1"/>
          <a:lstStyle>
            <a:lvl1pPr>
              <a:defRPr sz="2900" b="1">
                <a:solidFill>
                  <a:schemeClr val="tx1"/>
                </a:solidFill>
              </a:defRPr>
            </a:lvl1pPr>
          </a:lstStyle>
          <a:p>
            <a:r>
              <a:rPr lang="en-US" dirty="0"/>
              <a:t>Click to edit Master title style</a:t>
            </a:r>
          </a:p>
        </p:txBody>
      </p:sp>
      <p:sp>
        <p:nvSpPr>
          <p:cNvPr id="4" name="Text Placeholder 14"/>
          <p:cNvSpPr>
            <a:spLocks noGrp="1"/>
          </p:cNvSpPr>
          <p:nvPr>
            <p:ph type="body" sz="quarter" idx="10"/>
          </p:nvPr>
        </p:nvSpPr>
        <p:spPr>
          <a:xfrm>
            <a:off x="0" y="6487455"/>
            <a:ext cx="8850313" cy="240370"/>
          </a:xfrm>
          <a:prstGeom prst="rect">
            <a:avLst/>
          </a:prstGeom>
        </p:spPr>
        <p:txBody>
          <a:bodyPr/>
          <a:lstStyle>
            <a:lvl1pPr marL="0" indent="0">
              <a:buNone/>
              <a:defRPr sz="1050" b="1" i="1">
                <a:solidFill>
                  <a:schemeClr val="accent3"/>
                </a:solidFill>
              </a:defRPr>
            </a:lvl1pPr>
          </a:lstStyle>
          <a:p>
            <a:pPr lvl="0"/>
            <a:endParaRPr lang="en-US" dirty="0"/>
          </a:p>
        </p:txBody>
      </p:sp>
    </p:spTree>
    <p:extLst>
      <p:ext uri="{BB962C8B-B14F-4D97-AF65-F5344CB8AC3E}">
        <p14:creationId xmlns:p14="http://schemas.microsoft.com/office/powerpoint/2010/main" val="99106297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452762"/>
            <a:ext cx="8969776" cy="2193278"/>
          </a:xfrm>
          <a:prstGeom prst="rect">
            <a:avLst/>
          </a:prstGeom>
        </p:spPr>
        <p:txBody>
          <a:bodyPr/>
          <a:lstStyle>
            <a:lvl1pPr>
              <a:defRPr sz="3600" b="1">
                <a:solidFill>
                  <a:schemeClr val="tx1"/>
                </a:solidFill>
              </a:defRPr>
            </a:lvl1pPr>
          </a:lstStyle>
          <a:p>
            <a:r>
              <a:rPr lang="en-US" dirty="0"/>
              <a:t>Click to edit Master title style</a:t>
            </a:r>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solidFill>
                  <a:schemeClr val="accent3"/>
                </a:solidFill>
              </a:defRPr>
            </a:lvl1pPr>
          </a:lstStyle>
          <a:p>
            <a:pPr lvl="0"/>
            <a:endParaRPr lang="en-US" dirty="0"/>
          </a:p>
        </p:txBody>
      </p:sp>
    </p:spTree>
    <p:extLst>
      <p:ext uri="{BB962C8B-B14F-4D97-AF65-F5344CB8AC3E}">
        <p14:creationId xmlns:p14="http://schemas.microsoft.com/office/powerpoint/2010/main" val="18560678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3204594" y="2269672"/>
            <a:ext cx="5829678" cy="3204839"/>
          </a:xfrm>
          <a:prstGeom prst="rect">
            <a:avLst/>
          </a:prstGeom>
        </p:spPr>
        <p:txBody>
          <a:bodyPr anchor="ctr"/>
          <a:lstStyle>
            <a:lvl1pPr>
              <a:defRPr sz="4000" b="1" cap="none" spc="0">
                <a:ln w="12700">
                  <a:solidFill>
                    <a:schemeClr val="accent1">
                      <a:lumMod val="60000"/>
                      <a:lumOff val="40000"/>
                    </a:schemeClr>
                  </a:solidFill>
                  <a:prstDash val="solid"/>
                </a:ln>
                <a:solidFill>
                  <a:schemeClr val="tx1"/>
                </a:solidFill>
                <a:effectLst>
                  <a:outerShdw blurRad="41275" dist="20320" dir="1800000" algn="tl" rotWithShape="0">
                    <a:srgbClr val="000000">
                      <a:alpha val="40000"/>
                    </a:srgbClr>
                  </a:outerShdw>
                </a:effectLst>
              </a:defRPr>
            </a:lvl1pPr>
          </a:lstStyle>
          <a:p>
            <a:r>
              <a:rPr lang="en-US" dirty="0"/>
              <a:t>Click to edit Master title style</a:t>
            </a:r>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solidFill>
                  <a:schemeClr val="accent3"/>
                </a:solidFill>
              </a:defRPr>
            </a:lvl1pPr>
          </a:lstStyle>
          <a:p>
            <a:pPr lvl="0"/>
            <a:endParaRPr lang="en-US" dirty="0"/>
          </a:p>
        </p:txBody>
      </p:sp>
    </p:spTree>
    <p:extLst>
      <p:ext uri="{BB962C8B-B14F-4D97-AF65-F5344CB8AC3E}">
        <p14:creationId xmlns:p14="http://schemas.microsoft.com/office/powerpoint/2010/main" val="2909156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solidFill>
          <a:schemeClr val="accent1"/>
        </a:solidFill>
        <a:effectLst/>
      </p:bgPr>
    </p:bg>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scene3d>
            <a:camera prst="orthographicFront"/>
            <a:lightRig rig="threePt" dir="t"/>
          </a:scene3d>
          <a:sp3d>
            <a:bevelT/>
          </a:sp3d>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0" name="Text Box 5"/>
          <p:cNvSpPr txBox="1">
            <a:spLocks noChangeArrowheads="1"/>
          </p:cNvSpPr>
          <p:nvPr userDrawn="1"/>
        </p:nvSpPr>
        <p:spPr bwMode="auto">
          <a:xfrm>
            <a:off x="252413" y="2041525"/>
            <a:ext cx="8639175" cy="549275"/>
          </a:xfrm>
          <a:prstGeom prst="rect">
            <a:avLst/>
          </a:prstGeom>
          <a:noFill/>
          <a:ln>
            <a:noFill/>
          </a:ln>
          <a:effectLs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000" b="1" dirty="0">
                <a:solidFill>
                  <a:schemeClr val="accent3"/>
                </a:solidFill>
                <a:latin typeface="+mj-lt"/>
                <a:cs typeface="Times New Roman" pitchFamily="18" charset="0"/>
              </a:rPr>
              <a:t>For more information, contact:</a:t>
            </a:r>
          </a:p>
        </p:txBody>
      </p:sp>
      <p:sp>
        <p:nvSpPr>
          <p:cNvPr id="11" name="Text Box 21"/>
          <p:cNvSpPr txBox="1">
            <a:spLocks noChangeArrowheads="1"/>
          </p:cNvSpPr>
          <p:nvPr userDrawn="1"/>
        </p:nvSpPr>
        <p:spPr bwMode="auto">
          <a:xfrm>
            <a:off x="2590800" y="3692525"/>
            <a:ext cx="3962400" cy="1465263"/>
          </a:xfrm>
          <a:prstGeom prst="rect">
            <a:avLst/>
          </a:prstGeom>
          <a:noFill/>
          <a:ln>
            <a:noFill/>
          </a:ln>
          <a:effectLst/>
          <a:extLst/>
        </p:spPr>
        <p:txBody>
          <a:bodyPr>
            <a:spAutoFit/>
          </a:bodyPr>
          <a:lstStyle>
            <a:lvl1pPr eaLnBrk="0" hangingPunct="0">
              <a:defRPr sz="2200" b="1">
                <a:solidFill>
                  <a:schemeClr val="tx1"/>
                </a:solidFill>
                <a:latin typeface="Arial" charset="0"/>
              </a:defRPr>
            </a:lvl1pPr>
            <a:lvl2pPr marL="742950" indent="-285750" eaLnBrk="0" hangingPunct="0">
              <a:defRPr sz="2200" b="1">
                <a:solidFill>
                  <a:schemeClr val="tx1"/>
                </a:solidFill>
                <a:latin typeface="Arial" charset="0"/>
              </a:defRPr>
            </a:lvl2pPr>
            <a:lvl3pPr marL="1143000" indent="-228600" eaLnBrk="0" hangingPunct="0">
              <a:defRPr sz="2200" b="1">
                <a:solidFill>
                  <a:schemeClr val="tx1"/>
                </a:solidFill>
                <a:latin typeface="Arial" charset="0"/>
              </a:defRPr>
            </a:lvl3pPr>
            <a:lvl4pPr marL="1600200" indent="-228600" eaLnBrk="0" hangingPunct="0">
              <a:defRPr sz="2200" b="1">
                <a:solidFill>
                  <a:schemeClr val="tx1"/>
                </a:solidFill>
                <a:latin typeface="Arial" charset="0"/>
              </a:defRPr>
            </a:lvl4pPr>
            <a:lvl5pPr marL="2057400" indent="-228600" eaLnBrk="0" hangingPunct="0">
              <a:defRPr sz="2200" b="1">
                <a:solidFill>
                  <a:schemeClr val="tx1"/>
                </a:solidFill>
                <a:latin typeface="Arial" charset="0"/>
              </a:defRPr>
            </a:lvl5pPr>
            <a:lvl6pPr marL="2514600" indent="-228600" algn="ctr" eaLnBrk="0" fontAlgn="base" hangingPunct="0">
              <a:spcBef>
                <a:spcPct val="0"/>
              </a:spcBef>
              <a:spcAft>
                <a:spcPct val="0"/>
              </a:spcAft>
              <a:defRPr sz="2200" b="1">
                <a:solidFill>
                  <a:schemeClr val="tx1"/>
                </a:solidFill>
                <a:latin typeface="Arial" charset="0"/>
              </a:defRPr>
            </a:lvl6pPr>
            <a:lvl7pPr marL="2971800" indent="-228600" algn="ctr" eaLnBrk="0" fontAlgn="base" hangingPunct="0">
              <a:spcBef>
                <a:spcPct val="0"/>
              </a:spcBef>
              <a:spcAft>
                <a:spcPct val="0"/>
              </a:spcAft>
              <a:defRPr sz="2200" b="1">
                <a:solidFill>
                  <a:schemeClr val="tx1"/>
                </a:solidFill>
                <a:latin typeface="Arial" charset="0"/>
              </a:defRPr>
            </a:lvl7pPr>
            <a:lvl8pPr marL="3429000" indent="-228600" algn="ctr" eaLnBrk="0" fontAlgn="base" hangingPunct="0">
              <a:spcBef>
                <a:spcPct val="0"/>
              </a:spcBef>
              <a:spcAft>
                <a:spcPct val="0"/>
              </a:spcAft>
              <a:defRPr sz="2200" b="1">
                <a:solidFill>
                  <a:schemeClr val="tx1"/>
                </a:solidFill>
                <a:latin typeface="Arial" charset="0"/>
              </a:defRPr>
            </a:lvl8pPr>
            <a:lvl9pPr marL="3886200" indent="-228600" algn="ctr" eaLnBrk="0" fontAlgn="base" hangingPunct="0">
              <a:spcBef>
                <a:spcPct val="0"/>
              </a:spcBef>
              <a:spcAft>
                <a:spcPct val="0"/>
              </a:spcAft>
              <a:defRPr sz="2200" b="1">
                <a:solidFill>
                  <a:schemeClr val="tx1"/>
                </a:solidFill>
                <a:latin typeface="Arial" charset="0"/>
              </a:defRPr>
            </a:lvl9pPr>
          </a:lstStyle>
          <a:p>
            <a:pPr algn="ctr" eaLnBrk="1" hangingPunct="1">
              <a:defRPr/>
            </a:pPr>
            <a:r>
              <a:rPr lang="en-US" sz="1800" i="1" dirty="0">
                <a:solidFill>
                  <a:schemeClr val="accent3"/>
                </a:solidFill>
              </a:rPr>
              <a:t>1999 Harrison St., Suite 2020</a:t>
            </a:r>
            <a:br>
              <a:rPr lang="en-US" sz="1800" i="1" dirty="0">
                <a:solidFill>
                  <a:schemeClr val="accent3"/>
                </a:solidFill>
              </a:rPr>
            </a:br>
            <a:r>
              <a:rPr lang="en-US" sz="1800" i="1" dirty="0">
                <a:solidFill>
                  <a:schemeClr val="accent3"/>
                </a:solidFill>
              </a:rPr>
              <a:t>Oakland, CA 94612</a:t>
            </a:r>
            <a:br>
              <a:rPr lang="en-US" sz="1800" i="1" dirty="0">
                <a:solidFill>
                  <a:schemeClr val="accent3"/>
                </a:solidFill>
              </a:rPr>
            </a:br>
            <a:r>
              <a:rPr lang="en-US" sz="1800" i="1" dirty="0">
                <a:solidFill>
                  <a:schemeClr val="accent3"/>
                </a:solidFill>
              </a:rPr>
              <a:t>Phone (510) 451-9521</a:t>
            </a:r>
          </a:p>
          <a:p>
            <a:pPr algn="ctr" eaLnBrk="1" hangingPunct="1">
              <a:defRPr/>
            </a:pPr>
            <a:r>
              <a:rPr lang="en-US" sz="1800" i="1" dirty="0">
                <a:solidFill>
                  <a:schemeClr val="accent3"/>
                </a:solidFill>
              </a:rPr>
              <a:t>Fax (510) 451-0384 </a:t>
            </a:r>
          </a:p>
          <a:p>
            <a:pPr algn="ctr" eaLnBrk="1" hangingPunct="1">
              <a:defRPr/>
            </a:pPr>
            <a:r>
              <a:rPr lang="en-US" sz="1800" i="1" dirty="0">
                <a:solidFill>
                  <a:schemeClr val="accent3"/>
                </a:solidFill>
              </a:rPr>
              <a:t>Dave@FM3research.com</a:t>
            </a:r>
          </a:p>
        </p:txBody>
      </p:sp>
      <p:sp>
        <p:nvSpPr>
          <p:cNvPr id="12" name="WordArt 22"/>
          <p:cNvSpPr>
            <a:spLocks noChangeArrowheads="1" noChangeShapeType="1" noTextEdit="1"/>
          </p:cNvSpPr>
          <p:nvPr userDrawn="1"/>
        </p:nvSpPr>
        <p:spPr bwMode="auto">
          <a:xfrm>
            <a:off x="2438400" y="2779713"/>
            <a:ext cx="4394200" cy="711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accent3"/>
                </a:solidFill>
                <a:latin typeface="Arial Black"/>
              </a:rPr>
              <a:t> DAVID METZ </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973353" y="278214"/>
            <a:ext cx="2019682" cy="1301527"/>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68052" y="273310"/>
            <a:ext cx="1951344" cy="1311335"/>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8" name="Picture 6" descr="C:\Users\Liz\AppData\Local\Microsoft\Windows\Temporary Internet Files\Content.IE5\7M6WQ9FY\MP900442266[1].jp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756815" y="282697"/>
            <a:ext cx="1879119" cy="129256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9" name="Picture 3" descr="C:\Dropbox\Liz Becka Daina\CLIPART AND PICTURES\Students &amp; Children\MP900439314.JP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50914" y="267309"/>
            <a:ext cx="1979719" cy="1325705"/>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01437" y="5482232"/>
            <a:ext cx="5741126" cy="920421"/>
          </a:xfrm>
          <a:prstGeom prst="rect">
            <a:avLst/>
          </a:prstGeom>
        </p:spPr>
      </p:pic>
    </p:spTree>
    <p:extLst>
      <p:ext uri="{BB962C8B-B14F-4D97-AF65-F5344CB8AC3E}">
        <p14:creationId xmlns:p14="http://schemas.microsoft.com/office/powerpoint/2010/main" val="9864825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3"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4"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5"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Tree>
    <p:extLst>
      <p:ext uri="{BB962C8B-B14F-4D97-AF65-F5344CB8AC3E}">
        <p14:creationId xmlns:p14="http://schemas.microsoft.com/office/powerpoint/2010/main" val="48439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Question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400800"/>
            <a:ext cx="8891587" cy="457200"/>
          </a:xfrm>
          <a:prstGeom prst="rect">
            <a:avLst/>
          </a:prstGeom>
        </p:spPr>
        <p:txBody>
          <a:bodyPr anchor="b"/>
          <a:lstStyle>
            <a:lvl1pPr marL="0" indent="0">
              <a:buNone/>
              <a:defRPr sz="800" i="1">
                <a:solidFill>
                  <a:schemeClr val="accent3"/>
                </a:solidFill>
                <a:latin typeface="+mn-lt"/>
              </a:defRPr>
            </a:lvl1pPr>
          </a:lstStyle>
          <a:p>
            <a:pPr lvl="0"/>
            <a:endParaRPr lang="en-US" dirty="0"/>
          </a:p>
        </p:txBody>
      </p:sp>
      <p:sp>
        <p:nvSpPr>
          <p:cNvPr id="5" name="Title 4"/>
          <p:cNvSpPr>
            <a:spLocks noGrp="1"/>
          </p:cNvSpPr>
          <p:nvPr>
            <p:ph type="title"/>
          </p:nvPr>
        </p:nvSpPr>
        <p:spPr>
          <a:xfrm>
            <a:off x="2" y="135393"/>
            <a:ext cx="9143999" cy="993892"/>
          </a:xfrm>
          <a:prstGeom prst="rect">
            <a:avLst/>
          </a:prstGeom>
        </p:spPr>
        <p:txBody>
          <a:bodyPr anchor="ctr"/>
          <a:lstStyle>
            <a:lvl1pPr algn="ctr">
              <a:lnSpc>
                <a:spcPts val="3100"/>
              </a:lnSpc>
              <a:defRPr sz="2900" b="1">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2871504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nguage">
    <p:spTree>
      <p:nvGrpSpPr>
        <p:cNvPr id="1" name=""/>
        <p:cNvGrpSpPr/>
        <p:nvPr/>
      </p:nvGrpSpPr>
      <p:grpSpPr>
        <a:xfrm>
          <a:off x="0" y="0"/>
          <a:ext cx="0" cy="0"/>
          <a:chOff x="0" y="0"/>
          <a:chExt cx="0" cy="0"/>
        </a:xfrm>
      </p:grpSpPr>
      <p:sp>
        <p:nvSpPr>
          <p:cNvPr id="3" name="Title 4"/>
          <p:cNvSpPr>
            <a:spLocks noGrp="1"/>
          </p:cNvSpPr>
          <p:nvPr>
            <p:ph type="title"/>
          </p:nvPr>
        </p:nvSpPr>
        <p:spPr>
          <a:xfrm>
            <a:off x="1" y="235334"/>
            <a:ext cx="9143999" cy="901613"/>
          </a:xfrm>
          <a:prstGeom prst="rect">
            <a:avLst/>
          </a:prstGeom>
        </p:spPr>
        <p:txBody>
          <a:bodyPr anchor="t"/>
          <a:lstStyle>
            <a:lvl1pPr>
              <a:defRPr sz="2900" b="1"/>
            </a:lvl1pPr>
          </a:lstStyle>
          <a:p>
            <a:r>
              <a:rPr lang="en-US" dirty="0"/>
              <a:t>Click to edit Master title style</a:t>
            </a:r>
          </a:p>
        </p:txBody>
      </p:sp>
    </p:spTree>
    <p:extLst>
      <p:ext uri="{BB962C8B-B14F-4D97-AF65-F5344CB8AC3E}">
        <p14:creationId xmlns:p14="http://schemas.microsoft.com/office/powerpoint/2010/main" val="32522320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9" name="Rectangle 17"/>
          <p:cNvSpPr>
            <a:spLocks noChangeArrowheads="1"/>
          </p:cNvSpPr>
          <p:nvPr userDrawn="1"/>
        </p:nvSpPr>
        <p:spPr bwMode="auto">
          <a:xfrm rot="16200000">
            <a:off x="4482789" y="-4359172"/>
            <a:ext cx="178419"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0" name="Rectangle 26"/>
          <p:cNvSpPr>
            <a:spLocks noChangeArrowheads="1"/>
          </p:cNvSpPr>
          <p:nvPr userDrawn="1"/>
        </p:nvSpPr>
        <p:spPr bwMode="auto">
          <a:xfrm>
            <a:off x="0" y="219821"/>
            <a:ext cx="9144000" cy="6418358"/>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1" name="Rectangle 17"/>
          <p:cNvSpPr>
            <a:spLocks noChangeArrowheads="1"/>
          </p:cNvSpPr>
          <p:nvPr userDrawn="1"/>
        </p:nvSpPr>
        <p:spPr bwMode="auto">
          <a:xfrm rot="16200000">
            <a:off x="4451816" y="2035639"/>
            <a:ext cx="240370"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Tree>
    <p:extLst>
      <p:ext uri="{BB962C8B-B14F-4D97-AF65-F5344CB8AC3E}">
        <p14:creationId xmlns:p14="http://schemas.microsoft.com/office/powerpoint/2010/main" val="934840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350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4594" y="2269672"/>
            <a:ext cx="5718070" cy="3204839"/>
          </a:xfrm>
        </p:spPr>
        <p:txBody>
          <a:bodyPr/>
          <a:lstStyle/>
          <a:p>
            <a:r>
              <a:rPr lang="en-US" dirty="0"/>
              <a:t>Voters appreciate the critical importance of helping kids while they are very young.</a:t>
            </a:r>
          </a:p>
        </p:txBody>
      </p:sp>
      <p:sp>
        <p:nvSpPr>
          <p:cNvPr id="8" name="Text Placeholder 7"/>
          <p:cNvSpPr>
            <a:spLocks noGrp="1"/>
          </p:cNvSpPr>
          <p:nvPr>
            <p:ph type="body" sz="quarter" idx="10"/>
          </p:nvPr>
        </p:nvSpPr>
        <p:spPr/>
        <p:txBody>
          <a:bodyPr/>
          <a:lstStyle/>
          <a:p>
            <a:endParaRPr lang="en-US"/>
          </a:p>
        </p:txBody>
      </p:sp>
      <p:sp>
        <p:nvSpPr>
          <p:cNvPr id="5" name="TextBox 4"/>
          <p:cNvSpPr txBox="1"/>
          <p:nvPr/>
        </p:nvSpPr>
        <p:spPr>
          <a:xfrm>
            <a:off x="4934076" y="1014457"/>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#3:</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6" name="Picture 2" descr="C:\Users\Liz\AppData\Local\Microsoft\Windows\Temporary Internet Files\Content.IE5\B7IQUAST\MP90039995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322"/>
          <a:stretch/>
        </p:blipFill>
        <p:spPr bwMode="auto">
          <a:xfrm>
            <a:off x="351309" y="2805845"/>
            <a:ext cx="2581672" cy="2132492"/>
          </a:xfrm>
          <a:prstGeom prst="rect">
            <a:avLst/>
          </a:prstGeom>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4967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3"/>
          <p:cNvGraphicFramePr>
            <a:graphicFrameLocks noChangeAspect="1"/>
          </p:cNvGraphicFramePr>
          <p:nvPr>
            <p:extLst>
              <p:ext uri="{D42A27DB-BD31-4B8C-83A1-F6EECF244321}">
                <p14:modId xmlns:p14="http://schemas.microsoft.com/office/powerpoint/2010/main" val="2643260119"/>
              </p:ext>
            </p:extLst>
          </p:nvPr>
        </p:nvGraphicFramePr>
        <p:xfrm>
          <a:off x="446703" y="2390503"/>
          <a:ext cx="8250594" cy="382230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593" y="1760928"/>
            <a:ext cx="9034864" cy="353943"/>
          </a:xfrm>
          <a:prstGeom prst="rect">
            <a:avLst/>
          </a:prstGeom>
          <a:noFill/>
        </p:spPr>
        <p:txBody>
          <a:bodyPr wrap="square" rtlCol="0">
            <a:spAutoFit/>
          </a:bodyPr>
          <a:lstStyle/>
          <a:p>
            <a:pPr algn="ctr"/>
            <a:r>
              <a:rPr lang="en-US" sz="1700" i="1" dirty="0"/>
              <a:t>What do you think is the most important age for developing a child’s capacity to learn? </a:t>
            </a:r>
          </a:p>
        </p:txBody>
      </p:sp>
      <p:sp>
        <p:nvSpPr>
          <p:cNvPr id="3" name="Title 2"/>
          <p:cNvSpPr>
            <a:spLocks noGrp="1"/>
          </p:cNvSpPr>
          <p:nvPr>
            <p:ph type="title"/>
          </p:nvPr>
        </p:nvSpPr>
        <p:spPr/>
        <p:txBody>
          <a:bodyPr/>
          <a:lstStyle/>
          <a:p>
            <a:r>
              <a:rPr lang="en-US" dirty="0"/>
              <a:t>More than six in ten voters recognize the </a:t>
            </a:r>
            <a:br>
              <a:rPr lang="en-US" dirty="0"/>
            </a:br>
            <a:r>
              <a:rPr lang="en-US" dirty="0"/>
              <a:t>ages before five as the most important</a:t>
            </a:r>
            <a:br>
              <a:rPr lang="en-US" dirty="0"/>
            </a:br>
            <a:r>
              <a:rPr lang="en-US" dirty="0"/>
              <a:t> time for child development.</a:t>
            </a:r>
          </a:p>
        </p:txBody>
      </p:sp>
      <p:sp>
        <p:nvSpPr>
          <p:cNvPr id="2" name="Text Placeholder 1"/>
          <p:cNvSpPr>
            <a:spLocks noGrp="1"/>
          </p:cNvSpPr>
          <p:nvPr>
            <p:ph type="body" sz="quarter" idx="10"/>
          </p:nvPr>
        </p:nvSpPr>
        <p:spPr/>
        <p:txBody>
          <a:bodyPr/>
          <a:lstStyle/>
          <a:p>
            <a:r>
              <a:rPr lang="en-US"/>
              <a:t>2015 FM3/POS National Voter Survey for NAEYC</a:t>
            </a:r>
            <a:endParaRPr lang="en-US" dirty="0"/>
          </a:p>
        </p:txBody>
      </p:sp>
      <p:sp>
        <p:nvSpPr>
          <p:cNvPr id="7" name="Text Box 8"/>
          <p:cNvSpPr txBox="1">
            <a:spLocks noChangeArrowheads="1"/>
          </p:cNvSpPr>
          <p:nvPr/>
        </p:nvSpPr>
        <p:spPr bwMode="auto">
          <a:xfrm>
            <a:off x="7766038" y="2633991"/>
            <a:ext cx="1321407" cy="769441"/>
          </a:xfrm>
          <a:prstGeom prst="rect">
            <a:avLst/>
          </a:prstGeom>
        </p:spPr>
        <p:txBody>
          <a:bodyPr wrap="square">
            <a:spAutoFit/>
          </a:bodyPr>
          <a:lstStyle/>
          <a:p>
            <a:pPr algn="ctr">
              <a:spcBef>
                <a:spcPct val="50000"/>
              </a:spcBef>
            </a:pPr>
            <a:r>
              <a:rPr lang="en-US" sz="4400" b="1" dirty="0">
                <a:ln w="12700">
                  <a:solidFill>
                    <a:schemeClr val="accent2"/>
                  </a:solidFill>
                  <a:prstDash val="solid"/>
                </a:ln>
                <a:solidFill>
                  <a:schemeClr val="accent1"/>
                </a:solidFill>
                <a:effectLst>
                  <a:outerShdw dist="38100" dir="2640000" algn="bl" rotWithShape="0">
                    <a:schemeClr val="accent1"/>
                  </a:outerShdw>
                </a:effectLst>
              </a:rPr>
              <a:t>62%</a:t>
            </a:r>
          </a:p>
        </p:txBody>
      </p:sp>
      <p:sp>
        <p:nvSpPr>
          <p:cNvPr id="8" name="AutoShape 8"/>
          <p:cNvSpPr>
            <a:spLocks/>
          </p:cNvSpPr>
          <p:nvPr/>
        </p:nvSpPr>
        <p:spPr bwMode="auto">
          <a:xfrm>
            <a:off x="7410025" y="2390503"/>
            <a:ext cx="279400" cy="1287221"/>
          </a:xfrm>
          <a:prstGeom prst="rightBracket">
            <a:avLst/>
          </a:prstGeom>
          <a:noFill/>
          <a:ln w="19050">
            <a:solidFill>
              <a:schemeClr val="accent1"/>
            </a:solidFill>
            <a:round/>
            <a:headEnd/>
            <a:tailEnd/>
          </a:ln>
          <a:effectLst/>
        </p:spPr>
        <p:txBody>
          <a:bodyPr wrap="none" anchor="ctr"/>
          <a:lstStyle/>
          <a:p>
            <a:endParaRPr lang="en-US" sz="2000" dirty="0"/>
          </a:p>
        </p:txBody>
      </p:sp>
    </p:spTree>
    <p:extLst>
      <p:ext uri="{BB962C8B-B14F-4D97-AF65-F5344CB8AC3E}">
        <p14:creationId xmlns:p14="http://schemas.microsoft.com/office/powerpoint/2010/main" val="42484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4076" y="823122"/>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#4:</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sp>
        <p:nvSpPr>
          <p:cNvPr id="5" name="Title 4"/>
          <p:cNvSpPr>
            <a:spLocks noGrp="1"/>
          </p:cNvSpPr>
          <p:nvPr>
            <p:ph type="title"/>
          </p:nvPr>
        </p:nvSpPr>
        <p:spPr>
          <a:xfrm>
            <a:off x="3497503" y="2261970"/>
            <a:ext cx="5352810" cy="3204839"/>
          </a:xfrm>
        </p:spPr>
        <p:txBody>
          <a:bodyPr/>
          <a:lstStyle/>
          <a:p>
            <a:r>
              <a:rPr lang="en-US" dirty="0"/>
              <a:t>Voters recognize the </a:t>
            </a:r>
            <a:r>
              <a:rPr lang="en-US" i="1" dirty="0"/>
              <a:t>long-term </a:t>
            </a:r>
            <a:r>
              <a:rPr lang="en-US" dirty="0"/>
              <a:t>benefits of these investments.</a:t>
            </a:r>
          </a:p>
        </p:txBody>
      </p:sp>
      <p:sp>
        <p:nvSpPr>
          <p:cNvPr id="6" name="Text Placeholder 5"/>
          <p:cNvSpPr>
            <a:spLocks noGrp="1"/>
          </p:cNvSpPr>
          <p:nvPr>
            <p:ph type="body" sz="quarter" idx="10"/>
          </p:nvPr>
        </p:nvSpPr>
        <p:spPr/>
        <p:txBody>
          <a:bodyPr/>
          <a:lstStyle/>
          <a:p>
            <a:endParaRPr lang="en-US"/>
          </a:p>
        </p:txBody>
      </p:sp>
      <p:pic>
        <p:nvPicPr>
          <p:cNvPr id="7" name="Picture 8" descr="C:\Users\Liz\AppData\Local\Microsoft\Windows\Temporary Internet Files\Content.IE5\VQLCJ78R\MP9004265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69672"/>
            <a:ext cx="2908883" cy="2908883"/>
          </a:xfrm>
          <a:prstGeom prst="rect">
            <a:avLst/>
          </a:prstGeom>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93924"/>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2477352387"/>
              </p:ext>
            </p:extLst>
          </p:nvPr>
        </p:nvGraphicFramePr>
        <p:xfrm>
          <a:off x="85725" y="1279874"/>
          <a:ext cx="8972549" cy="503314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dirty="0"/>
              <a:t>Voters believe increased access to early education will have broad benefits for society.</a:t>
            </a:r>
          </a:p>
        </p:txBody>
      </p:sp>
      <p:sp>
        <p:nvSpPr>
          <p:cNvPr id="2" name="Text Placeholder 1"/>
          <p:cNvSpPr>
            <a:spLocks noGrp="1"/>
          </p:cNvSpPr>
          <p:nvPr>
            <p:ph type="body" sz="quarter" idx="10"/>
          </p:nvPr>
        </p:nvSpPr>
        <p:spPr/>
        <p:txBody>
          <a:bodyPr/>
          <a:lstStyle/>
          <a:p>
            <a:r>
              <a:rPr lang="en-US" dirty="0"/>
              <a:t>2015 FM3/POS National Voter Survey for NAEYC</a:t>
            </a:r>
          </a:p>
        </p:txBody>
      </p:sp>
      <p:sp>
        <p:nvSpPr>
          <p:cNvPr id="7" name="TextBox 6"/>
          <p:cNvSpPr txBox="1"/>
          <p:nvPr/>
        </p:nvSpPr>
        <p:spPr>
          <a:xfrm>
            <a:off x="182918" y="1143741"/>
            <a:ext cx="8778161" cy="338554"/>
          </a:xfrm>
          <a:prstGeom prst="rect">
            <a:avLst/>
          </a:prstGeom>
          <a:noFill/>
        </p:spPr>
        <p:txBody>
          <a:bodyPr wrap="square" rtlCol="0">
            <a:spAutoFit/>
          </a:bodyPr>
          <a:lstStyle/>
          <a:p>
            <a:pPr algn="ctr"/>
            <a:r>
              <a:rPr lang="en-US" sz="1600" i="1" dirty="0"/>
              <a:t>(% Believing Expanded Access to Early Education is Likely to Produce Each Benefit)</a:t>
            </a:r>
          </a:p>
        </p:txBody>
      </p:sp>
    </p:spTree>
    <p:extLst>
      <p:ext uri="{BB962C8B-B14F-4D97-AF65-F5344CB8AC3E}">
        <p14:creationId xmlns:p14="http://schemas.microsoft.com/office/powerpoint/2010/main" val="247056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6894" y="2183913"/>
            <a:ext cx="4669406" cy="3204839"/>
          </a:xfrm>
        </p:spPr>
        <p:txBody>
          <a:bodyPr/>
          <a:lstStyle/>
          <a:p>
            <a:r>
              <a:rPr lang="en-US" dirty="0"/>
              <a:t>Voters believe we </a:t>
            </a:r>
            <a:r>
              <a:rPr lang="en-US" i="1" dirty="0"/>
              <a:t>all</a:t>
            </a:r>
            <a:r>
              <a:rPr lang="en-US" dirty="0"/>
              <a:t> share responsibility for helping kids grow up successfully.</a:t>
            </a:r>
          </a:p>
        </p:txBody>
      </p:sp>
      <p:sp>
        <p:nvSpPr>
          <p:cNvPr id="4" name="Text Placeholder 3"/>
          <p:cNvSpPr>
            <a:spLocks noGrp="1"/>
          </p:cNvSpPr>
          <p:nvPr>
            <p:ph type="body" sz="quarter" idx="10"/>
          </p:nvPr>
        </p:nvSpPr>
        <p:spPr/>
        <p:txBody>
          <a:bodyPr/>
          <a:lstStyle/>
          <a:p>
            <a:endParaRPr lang="en-US"/>
          </a:p>
        </p:txBody>
      </p:sp>
      <p:sp>
        <p:nvSpPr>
          <p:cNvPr id="3" name="TextBox 2"/>
          <p:cNvSpPr txBox="1"/>
          <p:nvPr/>
        </p:nvSpPr>
        <p:spPr>
          <a:xfrm>
            <a:off x="5082844" y="643111"/>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#5:</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8" name="Picture 3" descr="C:\Users\Liz\AppData\Local\Microsoft\Windows\Temporary Internet Files\Content.IE5\SL114UHT\MP9004393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155" y="2522756"/>
            <a:ext cx="3090539" cy="2019152"/>
          </a:xfrm>
          <a:prstGeom prst="rect">
            <a:avLst/>
          </a:prstGeom>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92301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Locally, voters feel a strong sense of collective responsibility for helping kids.</a:t>
            </a:r>
          </a:p>
        </p:txBody>
      </p:sp>
      <p:sp>
        <p:nvSpPr>
          <p:cNvPr id="5" name="Text Placeholder 4"/>
          <p:cNvSpPr>
            <a:spLocks noGrp="1"/>
          </p:cNvSpPr>
          <p:nvPr>
            <p:ph type="body" sz="quarter" idx="10"/>
          </p:nvPr>
        </p:nvSpPr>
        <p:spPr/>
        <p:txBody>
          <a:bodyPr/>
          <a:lstStyle/>
          <a:p>
            <a:r>
              <a:rPr lang="en-US" dirty="0">
                <a:solidFill>
                  <a:schemeClr val="bg1"/>
                </a:solidFill>
              </a:rPr>
              <a:t>2014 Solano County Voter Survey</a:t>
            </a:r>
          </a:p>
        </p:txBody>
      </p:sp>
      <p:sp>
        <p:nvSpPr>
          <p:cNvPr id="7" name="TextBox 6"/>
          <p:cNvSpPr txBox="1"/>
          <p:nvPr/>
        </p:nvSpPr>
        <p:spPr>
          <a:xfrm>
            <a:off x="429588" y="1295688"/>
            <a:ext cx="8250594" cy="646331"/>
          </a:xfrm>
          <a:prstGeom prst="rect">
            <a:avLst/>
          </a:prstGeom>
          <a:noFill/>
        </p:spPr>
        <p:txBody>
          <a:bodyPr wrap="square" rtlCol="0">
            <a:spAutoFit/>
          </a:bodyPr>
          <a:lstStyle/>
          <a:p>
            <a:pPr algn="ctr"/>
            <a:r>
              <a:rPr lang="en-US" sz="1800" b="0" i="1" u="sng" dirty="0"/>
              <a:t>All </a:t>
            </a:r>
            <a:r>
              <a:rPr lang="en-US" sz="1800" b="0" i="1" dirty="0"/>
              <a:t>Solano County residents have a shared responsibility in helping local children grow up healthy and ready to learn</a:t>
            </a:r>
          </a:p>
        </p:txBody>
      </p:sp>
      <p:graphicFrame>
        <p:nvGraphicFramePr>
          <p:cNvPr id="8" name="Chart 7"/>
          <p:cNvGraphicFramePr/>
          <p:nvPr>
            <p:extLst>
              <p:ext uri="{D42A27DB-BD31-4B8C-83A1-F6EECF244321}">
                <p14:modId xmlns:p14="http://schemas.microsoft.com/office/powerpoint/2010/main" val="3986795193"/>
              </p:ext>
            </p:extLst>
          </p:nvPr>
        </p:nvGraphicFramePr>
        <p:xfrm>
          <a:off x="150974" y="2136445"/>
          <a:ext cx="8699339" cy="4217669"/>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Bracket 8"/>
          <p:cNvSpPr/>
          <p:nvPr/>
        </p:nvSpPr>
        <p:spPr bwMode="auto">
          <a:xfrm>
            <a:off x="7113022" y="2356684"/>
            <a:ext cx="159763" cy="1001486"/>
          </a:xfrm>
          <a:prstGeom prst="rightBracket">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0" name="Right Bracket 9"/>
          <p:cNvSpPr/>
          <p:nvPr/>
        </p:nvSpPr>
        <p:spPr bwMode="auto">
          <a:xfrm>
            <a:off x="4075912" y="3945997"/>
            <a:ext cx="159763" cy="1001486"/>
          </a:xfrm>
          <a:prstGeom prst="rightBracket">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1" name="TextBox 10"/>
          <p:cNvSpPr txBox="1"/>
          <p:nvPr/>
        </p:nvSpPr>
        <p:spPr>
          <a:xfrm>
            <a:off x="7055068" y="2313140"/>
            <a:ext cx="1407397" cy="1015663"/>
          </a:xfrm>
          <a:prstGeom prst="rect">
            <a:avLst/>
          </a:prstGeom>
          <a:noFill/>
        </p:spPr>
        <p:txBody>
          <a:bodyPr wrap="square" rtlCol="0">
            <a:spAutoFit/>
          </a:bodyPr>
          <a:lstStyle/>
          <a:p>
            <a:pPr algn="ctr"/>
            <a:r>
              <a:rPr lang="en-US" sz="2000" b="1" dirty="0">
                <a:solidFill>
                  <a:schemeClr val="accent1"/>
                </a:solidFill>
              </a:rPr>
              <a:t>Total Agree</a:t>
            </a:r>
            <a:br>
              <a:rPr lang="en-US" sz="2000" b="1" dirty="0">
                <a:solidFill>
                  <a:schemeClr val="accent1"/>
                </a:solidFill>
              </a:rPr>
            </a:br>
            <a:r>
              <a:rPr lang="en-US" sz="2000" b="1" dirty="0">
                <a:solidFill>
                  <a:schemeClr val="accent1"/>
                </a:solidFill>
              </a:rPr>
              <a:t>81%</a:t>
            </a:r>
          </a:p>
        </p:txBody>
      </p:sp>
      <p:sp>
        <p:nvSpPr>
          <p:cNvPr id="12" name="TextBox 11"/>
          <p:cNvSpPr txBox="1"/>
          <p:nvPr/>
        </p:nvSpPr>
        <p:spPr>
          <a:xfrm>
            <a:off x="4231995" y="3892742"/>
            <a:ext cx="1407397" cy="1015663"/>
          </a:xfrm>
          <a:prstGeom prst="rect">
            <a:avLst/>
          </a:prstGeom>
          <a:noFill/>
        </p:spPr>
        <p:txBody>
          <a:bodyPr wrap="square" rtlCol="0">
            <a:spAutoFit/>
          </a:bodyPr>
          <a:lstStyle/>
          <a:p>
            <a:pPr algn="ctr"/>
            <a:r>
              <a:rPr lang="en-US" sz="2000" b="1" dirty="0">
                <a:solidFill>
                  <a:schemeClr val="accent4"/>
                </a:solidFill>
              </a:rPr>
              <a:t>Total Disagree</a:t>
            </a:r>
            <a:br>
              <a:rPr lang="en-US" sz="2000" b="1" dirty="0">
                <a:solidFill>
                  <a:schemeClr val="accent4"/>
                </a:solidFill>
              </a:rPr>
            </a:br>
            <a:r>
              <a:rPr lang="en-US" sz="2000" b="1" dirty="0">
                <a:solidFill>
                  <a:schemeClr val="accent4"/>
                </a:solidFill>
              </a:rPr>
              <a:t>18%</a:t>
            </a:r>
          </a:p>
        </p:txBody>
      </p:sp>
    </p:spTree>
    <p:extLst>
      <p:ext uri="{BB962C8B-B14F-4D97-AF65-F5344CB8AC3E}">
        <p14:creationId xmlns:p14="http://schemas.microsoft.com/office/powerpoint/2010/main" val="17387232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1449" y="2411659"/>
            <a:ext cx="5074564" cy="3204839"/>
          </a:xfrm>
        </p:spPr>
        <p:txBody>
          <a:bodyPr/>
          <a:lstStyle/>
          <a:p>
            <a:r>
              <a:rPr lang="en-US" dirty="0"/>
              <a:t>Voters perceive a great </a:t>
            </a:r>
            <a:r>
              <a:rPr lang="en-US" i="1" dirty="0"/>
              <a:t>need</a:t>
            </a:r>
            <a:r>
              <a:rPr lang="en-US" dirty="0"/>
              <a:t> for additional funding for kids.</a:t>
            </a:r>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4934076" y="952409"/>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#6:</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44" y="1732776"/>
            <a:ext cx="2600275" cy="3487835"/>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9903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580399420"/>
              </p:ext>
            </p:extLst>
          </p:nvPr>
        </p:nvGraphicFramePr>
        <p:xfrm>
          <a:off x="552680" y="2093586"/>
          <a:ext cx="8178800" cy="4319617"/>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 Box 8"/>
          <p:cNvSpPr txBox="1">
            <a:spLocks noChangeArrowheads="1"/>
          </p:cNvSpPr>
          <p:nvPr/>
        </p:nvSpPr>
        <p:spPr bwMode="auto">
          <a:xfrm>
            <a:off x="5224742" y="2181864"/>
            <a:ext cx="2028152" cy="1015663"/>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000" b="1" dirty="0">
                <a:solidFill>
                  <a:schemeClr val="accent1"/>
                </a:solidFill>
              </a:rPr>
              <a:t>Extremely/Very</a:t>
            </a:r>
            <a:br>
              <a:rPr lang="en-US" sz="2000" b="1" dirty="0">
                <a:solidFill>
                  <a:schemeClr val="accent1"/>
                </a:solidFill>
              </a:rPr>
            </a:br>
            <a:r>
              <a:rPr lang="en-US" sz="2000" b="1" dirty="0">
                <a:solidFill>
                  <a:schemeClr val="accent1"/>
                </a:solidFill>
              </a:rPr>
              <a:t>Prepared </a:t>
            </a:r>
            <a:br>
              <a:rPr lang="en-US" sz="2000" b="1" dirty="0">
                <a:solidFill>
                  <a:schemeClr val="accent1"/>
                </a:solidFill>
              </a:rPr>
            </a:br>
            <a:r>
              <a:rPr lang="en-US" sz="2000" b="1" dirty="0">
                <a:solidFill>
                  <a:schemeClr val="accent1"/>
                </a:solidFill>
              </a:rPr>
              <a:t>24%</a:t>
            </a:r>
          </a:p>
        </p:txBody>
      </p:sp>
      <p:sp>
        <p:nvSpPr>
          <p:cNvPr id="8196" name="AutoShape 4"/>
          <p:cNvSpPr>
            <a:spLocks/>
          </p:cNvSpPr>
          <p:nvPr/>
        </p:nvSpPr>
        <p:spPr bwMode="auto">
          <a:xfrm>
            <a:off x="5011483" y="2297413"/>
            <a:ext cx="199341" cy="783990"/>
          </a:xfrm>
          <a:prstGeom prst="rightBracket">
            <a:avLst/>
          </a:prstGeom>
          <a:noFill/>
          <a:ln w="19050">
            <a:solidFill>
              <a:schemeClr val="accent1"/>
            </a:solidFill>
            <a:round/>
            <a:headEnd/>
            <a:tailEnd/>
          </a:ln>
          <a:effectLst/>
        </p:spPr>
        <p:txBody>
          <a:bodyPr wrap="none" anchor="ctr"/>
          <a:lstStyle/>
          <a:p>
            <a:pPr algn="ctr" fontAlgn="base">
              <a:spcBef>
                <a:spcPct val="0"/>
              </a:spcBef>
              <a:spcAft>
                <a:spcPct val="0"/>
              </a:spcAft>
            </a:pPr>
            <a:endParaRPr lang="en-US" sz="2000" dirty="0">
              <a:solidFill>
                <a:srgbClr val="1356A5"/>
              </a:solidFill>
              <a:latin typeface="Arial" charset="0"/>
            </a:endParaRPr>
          </a:p>
        </p:txBody>
      </p:sp>
      <p:sp>
        <p:nvSpPr>
          <p:cNvPr id="8199" name="Text Box 8"/>
          <p:cNvSpPr txBox="1">
            <a:spLocks noChangeArrowheads="1"/>
          </p:cNvSpPr>
          <p:nvPr/>
        </p:nvSpPr>
        <p:spPr bwMode="auto">
          <a:xfrm>
            <a:off x="4260237" y="4326451"/>
            <a:ext cx="2526831" cy="1015663"/>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000" b="1" dirty="0">
                <a:solidFill>
                  <a:srgbClr val="B21115"/>
                </a:solidFill>
              </a:rPr>
              <a:t>Not Very/Not At All</a:t>
            </a:r>
            <a:br>
              <a:rPr lang="en-US" sz="2000" b="1" dirty="0">
                <a:solidFill>
                  <a:srgbClr val="B21115"/>
                </a:solidFill>
              </a:rPr>
            </a:br>
            <a:r>
              <a:rPr lang="en-US" sz="2000" b="1" dirty="0">
                <a:solidFill>
                  <a:srgbClr val="B21115"/>
                </a:solidFill>
              </a:rPr>
              <a:t>Prepared</a:t>
            </a:r>
            <a:br>
              <a:rPr lang="en-US" sz="2000" b="1" dirty="0">
                <a:solidFill>
                  <a:srgbClr val="B21115"/>
                </a:solidFill>
              </a:rPr>
            </a:br>
            <a:r>
              <a:rPr lang="en-US" sz="2000" b="1" dirty="0">
                <a:solidFill>
                  <a:srgbClr val="B21115"/>
                </a:solidFill>
              </a:rPr>
              <a:t>9%</a:t>
            </a:r>
          </a:p>
        </p:txBody>
      </p:sp>
      <p:sp>
        <p:nvSpPr>
          <p:cNvPr id="11" name="TextBox 10"/>
          <p:cNvSpPr txBox="1"/>
          <p:nvPr/>
        </p:nvSpPr>
        <p:spPr>
          <a:xfrm>
            <a:off x="944308" y="1267773"/>
            <a:ext cx="7221153" cy="646331"/>
          </a:xfrm>
          <a:prstGeom prst="rect">
            <a:avLst/>
          </a:prstGeom>
          <a:noFill/>
        </p:spPr>
        <p:txBody>
          <a:bodyPr wrap="square" rtlCol="0">
            <a:spAutoFit/>
          </a:bodyPr>
          <a:lstStyle/>
          <a:p>
            <a:pPr algn="ctr" fontAlgn="base">
              <a:spcBef>
                <a:spcPct val="0"/>
              </a:spcBef>
              <a:spcAft>
                <a:spcPct val="0"/>
              </a:spcAft>
            </a:pPr>
            <a:r>
              <a:rPr lang="en-US" i="1" dirty="0">
                <a:solidFill>
                  <a:srgbClr val="000000"/>
                </a:solidFill>
                <a:latin typeface="Arial" charset="0"/>
              </a:rPr>
              <a:t>How prepared do you think San Mateo County’s children are for learning when they enter kindergarten: are they… </a:t>
            </a:r>
          </a:p>
        </p:txBody>
      </p:sp>
      <p:sp>
        <p:nvSpPr>
          <p:cNvPr id="12" name="AutoShape 4"/>
          <p:cNvSpPr>
            <a:spLocks/>
          </p:cNvSpPr>
          <p:nvPr/>
        </p:nvSpPr>
        <p:spPr bwMode="auto">
          <a:xfrm>
            <a:off x="4074424" y="4446739"/>
            <a:ext cx="184423" cy="787365"/>
          </a:xfrm>
          <a:prstGeom prst="rightBracket">
            <a:avLst/>
          </a:prstGeom>
          <a:noFill/>
          <a:ln w="19050">
            <a:solidFill>
              <a:schemeClr val="accent4"/>
            </a:solidFill>
            <a:round/>
            <a:headEnd/>
            <a:tailEnd/>
          </a:ln>
          <a:effectLst/>
        </p:spPr>
        <p:txBody>
          <a:bodyPr wrap="none" anchor="ctr"/>
          <a:lstStyle/>
          <a:p>
            <a:pPr algn="ctr" fontAlgn="base">
              <a:spcBef>
                <a:spcPct val="0"/>
              </a:spcBef>
              <a:spcAft>
                <a:spcPct val="0"/>
              </a:spcAft>
            </a:pPr>
            <a:endParaRPr lang="en-US" sz="2000" dirty="0">
              <a:solidFill>
                <a:srgbClr val="1356A5"/>
              </a:solidFill>
              <a:latin typeface="Arial" charset="0"/>
            </a:endParaRPr>
          </a:p>
        </p:txBody>
      </p:sp>
      <p:sp>
        <p:nvSpPr>
          <p:cNvPr id="2" name="Title 1"/>
          <p:cNvSpPr>
            <a:spLocks noGrp="1"/>
          </p:cNvSpPr>
          <p:nvPr>
            <p:ph type="title"/>
          </p:nvPr>
        </p:nvSpPr>
        <p:spPr/>
        <p:txBody>
          <a:bodyPr/>
          <a:lstStyle/>
          <a:p>
            <a:r>
              <a:rPr lang="en-US" sz="2800" dirty="0"/>
              <a:t>Only one-quarter believe children are </a:t>
            </a:r>
            <a:br>
              <a:rPr lang="en-US" sz="2800" dirty="0"/>
            </a:br>
            <a:r>
              <a:rPr lang="en-US" sz="2800" dirty="0"/>
              <a:t>well-prepared for kindergarten.</a:t>
            </a:r>
          </a:p>
        </p:txBody>
      </p:sp>
      <p:sp>
        <p:nvSpPr>
          <p:cNvPr id="5" name="Text Placeholder 4"/>
          <p:cNvSpPr>
            <a:spLocks noGrp="1"/>
          </p:cNvSpPr>
          <p:nvPr>
            <p:ph type="body" sz="quarter" idx="10"/>
          </p:nvPr>
        </p:nvSpPr>
        <p:spPr/>
        <p:txBody>
          <a:bodyPr/>
          <a:lstStyle/>
          <a:p>
            <a:r>
              <a:rPr lang="en-US" dirty="0"/>
              <a:t>2016 San Mateo County Survey</a:t>
            </a:r>
          </a:p>
        </p:txBody>
      </p:sp>
      <p:pic>
        <p:nvPicPr>
          <p:cNvPr id="13" name="Picture 12"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16133" y="4446739"/>
            <a:ext cx="1081456" cy="1230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3620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4931" y="3151690"/>
            <a:ext cx="8995552" cy="911537"/>
          </a:xfrm>
          <a:prstGeom prst="roundRect">
            <a:avLst/>
          </a:prstGeom>
          <a:solidFill>
            <a:srgbClr val="FFE5E5"/>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81103428"/>
              </p:ext>
            </p:extLst>
          </p:nvPr>
        </p:nvGraphicFramePr>
        <p:xfrm>
          <a:off x="7696201" y="1792324"/>
          <a:ext cx="1447799" cy="4343400"/>
        </p:xfrm>
        <a:graphic>
          <a:graphicData uri="http://schemas.openxmlformats.org/drawingml/2006/table">
            <a:tbl>
              <a:tblPr>
                <a:tableStyleId>{5C22544A-7EE6-4342-B048-85BDC9FD1C3A}</a:tableStyleId>
              </a:tblPr>
              <a:tblGrid>
                <a:gridCol w="1447799">
                  <a:extLst>
                    <a:ext uri="{9D8B030D-6E8A-4147-A177-3AD203B41FA5}">
                      <a16:colId xmlns:a16="http://schemas.microsoft.com/office/drawing/2014/main" val="20000"/>
                    </a:ext>
                  </a:extLst>
                </a:gridCol>
              </a:tblGrid>
              <a:tr h="549487">
                <a:tc>
                  <a:txBody>
                    <a:bodyPr/>
                    <a:lstStyle/>
                    <a:p>
                      <a:pPr algn="ctr" fontAlgn="b">
                        <a:lnSpc>
                          <a:spcPts val="1600"/>
                        </a:lnSpc>
                      </a:pPr>
                      <a:r>
                        <a:rPr lang="en-US" sz="1900" b="1" u="none" strike="noStrike" dirty="0">
                          <a:solidFill>
                            <a:schemeClr val="accent1"/>
                          </a:solidFill>
                          <a:effectLst/>
                        </a:rPr>
                        <a:t>Great/Some Need</a:t>
                      </a:r>
                      <a:endParaRPr lang="en-US" sz="1900" b="1" i="0" u="none" strike="noStrike" dirty="0">
                        <a:solidFill>
                          <a:schemeClr val="accent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913">
                <a:tc>
                  <a:txBody>
                    <a:bodyPr/>
                    <a:lstStyle/>
                    <a:p>
                      <a:pPr algn="ctr" fontAlgn="ctr"/>
                      <a:r>
                        <a:rPr lang="en-US" sz="1900" b="1" u="none" strike="noStrike" dirty="0">
                          <a:solidFill>
                            <a:schemeClr val="accent1"/>
                          </a:solidFill>
                          <a:effectLst/>
                        </a:rPr>
                        <a:t>88%</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100">
                <a:tc>
                  <a:txBody>
                    <a:bodyPr/>
                    <a:lstStyle/>
                    <a:p>
                      <a:pPr algn="ctr" fontAlgn="ctr"/>
                      <a:r>
                        <a:rPr lang="en-US" sz="1900" b="1" u="none" strike="noStrike" dirty="0">
                          <a:solidFill>
                            <a:schemeClr val="accent1"/>
                          </a:solidFill>
                          <a:effectLst/>
                        </a:rPr>
                        <a:t>81%</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9100">
                <a:tc>
                  <a:txBody>
                    <a:bodyPr/>
                    <a:lstStyle/>
                    <a:p>
                      <a:pPr algn="ctr" fontAlgn="ctr"/>
                      <a:r>
                        <a:rPr lang="en-US" sz="1900" b="1" u="none" strike="noStrike" dirty="0">
                          <a:solidFill>
                            <a:schemeClr val="accent1"/>
                          </a:solidFill>
                          <a:effectLst/>
                        </a:rPr>
                        <a:t>77%</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9100">
                <a:tc>
                  <a:txBody>
                    <a:bodyPr/>
                    <a:lstStyle/>
                    <a:p>
                      <a:pPr algn="ctr" fontAlgn="ctr"/>
                      <a:r>
                        <a:rPr lang="en-US" sz="1900" b="1" u="none" strike="noStrike" dirty="0">
                          <a:solidFill>
                            <a:schemeClr val="accent1"/>
                          </a:solidFill>
                          <a:effectLst/>
                        </a:rPr>
                        <a:t>72%</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pPr algn="ctr" fontAlgn="ctr"/>
                      <a:r>
                        <a:rPr lang="en-US" sz="1900" b="1" u="none" strike="noStrike" dirty="0">
                          <a:solidFill>
                            <a:schemeClr val="accent1"/>
                          </a:solidFill>
                          <a:effectLst/>
                        </a:rPr>
                        <a:t>72%</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pPr algn="ctr" fontAlgn="ctr"/>
                      <a:r>
                        <a:rPr lang="en-US" sz="1900" b="1" u="none" strike="noStrike" dirty="0">
                          <a:solidFill>
                            <a:schemeClr val="accent1"/>
                          </a:solidFill>
                          <a:effectLst/>
                        </a:rPr>
                        <a:t>67%</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1000">
                <a:tc>
                  <a:txBody>
                    <a:bodyPr/>
                    <a:lstStyle/>
                    <a:p>
                      <a:pPr algn="ctr" fontAlgn="ctr"/>
                      <a:r>
                        <a:rPr lang="en-US" sz="1900" b="1" u="none" strike="noStrike">
                          <a:solidFill>
                            <a:schemeClr val="accent1"/>
                          </a:solidFill>
                          <a:effectLst/>
                        </a:rPr>
                        <a:t>63%</a:t>
                      </a:r>
                      <a:endParaRPr lang="en-US" sz="1900" b="1" i="1" u="none" strike="noStrike">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pPr algn="ctr" fontAlgn="ctr"/>
                      <a:r>
                        <a:rPr lang="en-US" sz="1900" b="1" u="none" strike="noStrike" dirty="0">
                          <a:solidFill>
                            <a:schemeClr val="accent1"/>
                          </a:solidFill>
                          <a:effectLst/>
                        </a:rPr>
                        <a:t>56%</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9100">
                <a:tc>
                  <a:txBody>
                    <a:bodyPr/>
                    <a:lstStyle/>
                    <a:p>
                      <a:pPr algn="ctr" fontAlgn="ctr"/>
                      <a:r>
                        <a:rPr lang="en-US" sz="1900" b="1" u="none" strike="noStrike" dirty="0">
                          <a:solidFill>
                            <a:schemeClr val="accent1"/>
                          </a:solidFill>
                          <a:effectLst/>
                        </a:rPr>
                        <a:t>52%</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Title 3"/>
          <p:cNvSpPr>
            <a:spLocks noGrp="1"/>
          </p:cNvSpPr>
          <p:nvPr>
            <p:ph type="title"/>
          </p:nvPr>
        </p:nvSpPr>
        <p:spPr/>
        <p:txBody>
          <a:bodyPr/>
          <a:lstStyle/>
          <a:p>
            <a:r>
              <a:rPr lang="en-US"/>
              <a:t>Youth services rank in a top tier </a:t>
            </a:r>
            <a:br>
              <a:rPr lang="en-US"/>
            </a:br>
            <a:r>
              <a:rPr lang="en-US"/>
              <a:t>of funding needs.</a:t>
            </a:r>
            <a:endParaRPr lang="en-US" dirty="0"/>
          </a:p>
        </p:txBody>
      </p:sp>
      <p:sp>
        <p:nvSpPr>
          <p:cNvPr id="7" name="Text Placeholder 6"/>
          <p:cNvSpPr>
            <a:spLocks noGrp="1"/>
          </p:cNvSpPr>
          <p:nvPr>
            <p:ph type="body" sz="quarter" idx="10"/>
          </p:nvPr>
        </p:nvSpPr>
        <p:spPr/>
        <p:txBody>
          <a:bodyPr/>
          <a:lstStyle/>
          <a:p>
            <a:r>
              <a:rPr lang="en-US"/>
              <a:t>2016 San Joaquin County Voter Survey</a:t>
            </a:r>
            <a:endParaRPr lang="en-US" dirty="0"/>
          </a:p>
        </p:txBody>
      </p:sp>
      <p:graphicFrame>
        <p:nvGraphicFramePr>
          <p:cNvPr id="9" name="Chart 8"/>
          <p:cNvGraphicFramePr/>
          <p:nvPr>
            <p:extLst>
              <p:ext uri="{D42A27DB-BD31-4B8C-83A1-F6EECF244321}">
                <p14:modId xmlns:p14="http://schemas.microsoft.com/office/powerpoint/2010/main" val="356027078"/>
              </p:ext>
            </p:extLst>
          </p:nvPr>
        </p:nvGraphicFramePr>
        <p:xfrm>
          <a:off x="38101" y="1985627"/>
          <a:ext cx="81153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519113" y="1145575"/>
            <a:ext cx="8129587" cy="830997"/>
          </a:xfrm>
          <a:prstGeom prst="rect">
            <a:avLst/>
          </a:prstGeom>
        </p:spPr>
        <p:txBody>
          <a:bodyPr wrap="square">
            <a:spAutoFit/>
          </a:bodyPr>
          <a:lstStyle/>
          <a:p>
            <a:pPr algn="ctr"/>
            <a:r>
              <a:rPr lang="en-US" sz="1600" i="1" dirty="0"/>
              <a:t>I am going to read a short list of public services in San Joaquin County.  Please tell me if you think there is a great need for additional funding, some need, a little need or no real need for additional funding for that service. </a:t>
            </a:r>
          </a:p>
        </p:txBody>
      </p:sp>
    </p:spTree>
    <p:extLst>
      <p:ext uri="{BB962C8B-B14F-4D97-AF65-F5344CB8AC3E}">
        <p14:creationId xmlns:p14="http://schemas.microsoft.com/office/powerpoint/2010/main" val="356242039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1347" y="2433573"/>
            <a:ext cx="5071937" cy="3204839"/>
          </a:xfrm>
        </p:spPr>
        <p:txBody>
          <a:bodyPr>
            <a:noAutofit/>
          </a:bodyPr>
          <a:lstStyle/>
          <a:p>
            <a:r>
              <a:rPr lang="en-US" dirty="0"/>
              <a:t>Awareness of</a:t>
            </a:r>
            <a:br>
              <a:rPr lang="en-US" dirty="0"/>
            </a:br>
            <a:r>
              <a:rPr lang="en-US" dirty="0"/>
              <a:t>the existing infrastructure to fund youth services is minimal.</a:t>
            </a:r>
          </a:p>
        </p:txBody>
      </p:sp>
      <p:sp>
        <p:nvSpPr>
          <p:cNvPr id="3" name="Text Placeholder 2"/>
          <p:cNvSpPr>
            <a:spLocks noGrp="1"/>
          </p:cNvSpPr>
          <p:nvPr>
            <p:ph type="body" sz="quarter" idx="10"/>
          </p:nvPr>
        </p:nvSpPr>
        <p:spPr/>
        <p:txBody>
          <a:bodyPr/>
          <a:lstStyle/>
          <a:p>
            <a:endParaRPr lang="en-US"/>
          </a:p>
        </p:txBody>
      </p:sp>
      <p:sp>
        <p:nvSpPr>
          <p:cNvPr id="11" name="TextBox 10"/>
          <p:cNvSpPr txBox="1"/>
          <p:nvPr/>
        </p:nvSpPr>
        <p:spPr>
          <a:xfrm>
            <a:off x="5068300" y="823122"/>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#7:</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050" name="Picture 2" descr="First 5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04" y="3287949"/>
            <a:ext cx="3184796" cy="79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18422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for California in 2016</a:t>
            </a:r>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4572000" y="1309086"/>
            <a:ext cx="4106083" cy="4678204"/>
          </a:xfrm>
          <a:prstGeom prst="rect">
            <a:avLst/>
          </a:prstGeom>
          <a:solidFill>
            <a:srgbClr val="FCF4D4"/>
          </a:solidFill>
          <a:effectLst>
            <a:outerShdw blurRad="50800" dist="38100" algn="l" rotWithShape="0">
              <a:prstClr val="black">
                <a:alpha val="40000"/>
              </a:prstClr>
            </a:outerShdw>
          </a:effectLst>
        </p:spPr>
        <p:txBody>
          <a:bodyPr wrap="square" rtlCol="0">
            <a:spAutoFit/>
          </a:bodyPr>
          <a:lstStyle/>
          <a:p>
            <a:pPr marL="342900" indent="-342900">
              <a:spcBef>
                <a:spcPts val="1200"/>
              </a:spcBef>
              <a:spcAft>
                <a:spcPts val="1200"/>
              </a:spcAft>
              <a:buFont typeface="Arial" panose="020B0604020202020204" pitchFamily="34" charset="0"/>
              <a:buChar char="•"/>
            </a:pPr>
            <a:r>
              <a:rPr lang="en-US" sz="2200" b="0" dirty="0"/>
              <a:t>Rising confidence in the economy and government</a:t>
            </a:r>
          </a:p>
          <a:p>
            <a:pPr marL="342900" indent="-342900">
              <a:spcBef>
                <a:spcPts val="1200"/>
              </a:spcBef>
              <a:spcAft>
                <a:spcPts val="1200"/>
              </a:spcAft>
              <a:buFont typeface="Arial" panose="020B0604020202020204" pitchFamily="34" charset="0"/>
              <a:buChar char="•"/>
            </a:pPr>
            <a:r>
              <a:rPr lang="en-US" sz="2200" b="0" dirty="0"/>
              <a:t>Favorable voter demographics</a:t>
            </a:r>
          </a:p>
          <a:p>
            <a:pPr marL="342900" indent="-342900">
              <a:spcBef>
                <a:spcPts val="1200"/>
              </a:spcBef>
              <a:spcAft>
                <a:spcPts val="1200"/>
              </a:spcAft>
              <a:buFont typeface="Arial" panose="020B0604020202020204" pitchFamily="34" charset="0"/>
              <a:buChar char="•"/>
            </a:pPr>
            <a:r>
              <a:rPr lang="en-US" sz="2200" b="0" dirty="0"/>
              <a:t>Widespread perception of need</a:t>
            </a:r>
          </a:p>
          <a:p>
            <a:pPr marL="342900" indent="-342900">
              <a:spcBef>
                <a:spcPts val="1200"/>
              </a:spcBef>
              <a:spcAft>
                <a:spcPts val="1200"/>
              </a:spcAft>
              <a:buFont typeface="Arial" panose="020B0604020202020204" pitchFamily="34" charset="0"/>
              <a:buChar char="•"/>
            </a:pPr>
            <a:r>
              <a:rPr lang="en-US" sz="2200" b="0" dirty="0"/>
              <a:t>Strong polling numbers</a:t>
            </a:r>
          </a:p>
          <a:p>
            <a:pPr marL="342900" indent="-342900">
              <a:spcBef>
                <a:spcPts val="1200"/>
              </a:spcBef>
              <a:spcAft>
                <a:spcPts val="1200"/>
              </a:spcAft>
              <a:buFont typeface="Arial" panose="020B0604020202020204" pitchFamily="34" charset="0"/>
              <a:buChar char="•"/>
            </a:pPr>
            <a:r>
              <a:rPr lang="en-US" sz="2200" b="0" dirty="0"/>
              <a:t>Presidential year turnout</a:t>
            </a:r>
          </a:p>
          <a:p>
            <a:pPr marL="342900" indent="-342900">
              <a:spcBef>
                <a:spcPts val="1200"/>
              </a:spcBef>
              <a:spcAft>
                <a:spcPts val="1200"/>
              </a:spcAft>
              <a:buFont typeface="Arial" panose="020B0604020202020204" pitchFamily="34" charset="0"/>
              <a:buChar char="•"/>
            </a:pPr>
            <a:r>
              <a:rPr lang="en-US" sz="2200" b="0" dirty="0"/>
              <a:t>Solid organization </a:t>
            </a:r>
          </a:p>
        </p:txBody>
      </p:sp>
      <p:pic>
        <p:nvPicPr>
          <p:cNvPr id="3" name="Picture 2" descr="California: terra di sole e di natura -"/>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808" r="33066"/>
          <a:stretch/>
        </p:blipFill>
        <p:spPr>
          <a:xfrm>
            <a:off x="375032" y="1438483"/>
            <a:ext cx="3605708" cy="428392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18709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Awareness of First Five is low, </a:t>
            </a:r>
            <a:br>
              <a:rPr lang="en-US"/>
            </a:br>
            <a:r>
              <a:rPr lang="en-US"/>
              <a:t>but attitudes are positive.</a:t>
            </a:r>
            <a:endParaRPr lang="en-US" dirty="0"/>
          </a:p>
        </p:txBody>
      </p:sp>
      <p:sp>
        <p:nvSpPr>
          <p:cNvPr id="9" name="Text Placeholder 8"/>
          <p:cNvSpPr>
            <a:spLocks noGrp="1"/>
          </p:cNvSpPr>
          <p:nvPr>
            <p:ph type="body" sz="quarter" idx="10"/>
          </p:nvPr>
        </p:nvSpPr>
        <p:spPr/>
        <p:txBody>
          <a:bodyPr/>
          <a:lstStyle/>
          <a:p>
            <a:r>
              <a:rPr lang="en-US"/>
              <a:t>2014 Solano County Voter Survey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52857378"/>
              </p:ext>
            </p:extLst>
          </p:nvPr>
        </p:nvGraphicFramePr>
        <p:xfrm>
          <a:off x="7810633" y="1545332"/>
          <a:ext cx="1263003" cy="3933064"/>
        </p:xfrm>
        <a:graphic>
          <a:graphicData uri="http://schemas.openxmlformats.org/drawingml/2006/table">
            <a:tbl>
              <a:tblPr/>
              <a:tblGrid>
                <a:gridCol w="550069">
                  <a:extLst>
                    <a:ext uri="{9D8B030D-6E8A-4147-A177-3AD203B41FA5}">
                      <a16:colId xmlns:a16="http://schemas.microsoft.com/office/drawing/2014/main" val="20000"/>
                    </a:ext>
                  </a:extLst>
                </a:gridCol>
                <a:gridCol w="712934">
                  <a:extLst>
                    <a:ext uri="{9D8B030D-6E8A-4147-A177-3AD203B41FA5}">
                      <a16:colId xmlns:a16="http://schemas.microsoft.com/office/drawing/2014/main" val="20001"/>
                    </a:ext>
                  </a:extLst>
                </a:gridCol>
              </a:tblGrid>
              <a:tr h="560318">
                <a:tc>
                  <a:txBody>
                    <a:bodyPr/>
                    <a:lstStyle/>
                    <a:p>
                      <a:pPr algn="ctr" fontAlgn="ctr"/>
                      <a:r>
                        <a:rPr lang="en-US" sz="1600" b="1" i="0" u="none" strike="noStrike" dirty="0">
                          <a:solidFill>
                            <a:schemeClr val="accent1"/>
                          </a:solidFill>
                          <a:effectLst/>
                          <a:latin typeface="+mn-lt"/>
                        </a:rPr>
                        <a:t>Total </a:t>
                      </a:r>
                      <a:r>
                        <a:rPr lang="en-US" sz="1600" b="1" i="0" u="none" strike="noStrike" dirty="0" err="1">
                          <a:solidFill>
                            <a:schemeClr val="accent1"/>
                          </a:solidFill>
                          <a:effectLst/>
                          <a:latin typeface="+mn-lt"/>
                        </a:rPr>
                        <a:t>Fav</a:t>
                      </a:r>
                      <a:r>
                        <a:rPr lang="en-US" sz="1600" b="1" i="0" u="none" strike="noStrike" dirty="0">
                          <a:solidFill>
                            <a:schemeClr val="accent1"/>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600" b="1" i="0" u="none" strike="noStrike" dirty="0">
                          <a:solidFill>
                            <a:schemeClr val="accent4"/>
                          </a:solidFill>
                          <a:effectLst/>
                          <a:latin typeface="+mn-lt"/>
                        </a:rPr>
                        <a:t>Total </a:t>
                      </a:r>
                      <a:r>
                        <a:rPr lang="en-US" sz="1600" b="1" i="0" u="none" strike="noStrike" dirty="0" err="1">
                          <a:solidFill>
                            <a:schemeClr val="accent4"/>
                          </a:solidFill>
                          <a:effectLst/>
                          <a:latin typeface="+mn-lt"/>
                        </a:rPr>
                        <a:t>Unfav</a:t>
                      </a:r>
                      <a:r>
                        <a:rPr lang="en-US" sz="1600" b="1" i="0" u="none" strike="noStrike" dirty="0">
                          <a:solidFill>
                            <a:schemeClr val="accent4"/>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8739">
                <a:tc>
                  <a:txBody>
                    <a:bodyPr/>
                    <a:lstStyle/>
                    <a:p>
                      <a:pPr algn="ctr" fontAlgn="ctr"/>
                      <a:r>
                        <a:rPr lang="en-US" sz="1800" b="1" i="0" u="none" strike="noStrike" dirty="0">
                          <a:solidFill>
                            <a:schemeClr val="accent1"/>
                          </a:solidFill>
                          <a:effectLst/>
                          <a:latin typeface="+mn-lt"/>
                        </a:rPr>
                        <a:t>58%</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26%</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3589">
                <a:tc>
                  <a:txBody>
                    <a:bodyPr/>
                    <a:lstStyle/>
                    <a:p>
                      <a:pPr algn="ctr" fontAlgn="ctr"/>
                      <a:r>
                        <a:rPr lang="en-US" sz="1800" b="1" i="0" u="none" strike="noStrike" dirty="0">
                          <a:solidFill>
                            <a:schemeClr val="accent1"/>
                          </a:solidFill>
                          <a:effectLst/>
                          <a:latin typeface="+mn-lt"/>
                        </a:rPr>
                        <a:t>65%</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24%</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76037">
                <a:tc>
                  <a:txBody>
                    <a:bodyPr/>
                    <a:lstStyle/>
                    <a:p>
                      <a:pPr algn="ctr" fontAlgn="ctr"/>
                      <a:r>
                        <a:rPr lang="en-US" sz="1800" b="1" i="0" u="none" strike="noStrike" dirty="0">
                          <a:solidFill>
                            <a:schemeClr val="accent1"/>
                          </a:solidFill>
                          <a:effectLst/>
                          <a:latin typeface="+mn-lt"/>
                        </a:rPr>
                        <a:t>60%</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20%</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84381">
                <a:tc>
                  <a:txBody>
                    <a:bodyPr/>
                    <a:lstStyle/>
                    <a:p>
                      <a:pPr algn="ctr" fontAlgn="ctr"/>
                      <a:r>
                        <a:rPr lang="en-US" sz="1800" b="1" i="0" u="none" strike="noStrike">
                          <a:solidFill>
                            <a:schemeClr val="accent1"/>
                          </a:solidFill>
                          <a:effectLst/>
                          <a:latin typeface="+mn-lt"/>
                        </a:rPr>
                        <a:t>27%</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1" i="0" u="none" strike="noStrike" dirty="0">
                          <a:solidFill>
                            <a:schemeClr val="accent4"/>
                          </a:solidFill>
                          <a:effectLst/>
                          <a:latin typeface="+mn-lt"/>
                        </a:rPr>
                        <a:t>4%</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8" name="Chart 7"/>
          <p:cNvGraphicFramePr/>
          <p:nvPr>
            <p:extLst>
              <p:ext uri="{D42A27DB-BD31-4B8C-83A1-F6EECF244321}">
                <p14:modId xmlns:p14="http://schemas.microsoft.com/office/powerpoint/2010/main" val="612548433"/>
              </p:ext>
            </p:extLst>
          </p:nvPr>
        </p:nvGraphicFramePr>
        <p:xfrm>
          <a:off x="111846" y="1550733"/>
          <a:ext cx="7854043" cy="4450591"/>
        </p:xfrm>
        <a:graphic>
          <a:graphicData uri="http://schemas.openxmlformats.org/drawingml/2006/chart">
            <c:chart xmlns:c="http://schemas.openxmlformats.org/drawingml/2006/chart" xmlns:r="http://schemas.openxmlformats.org/officeDocument/2006/relationships" r:id="rId2"/>
          </a:graphicData>
        </a:graphic>
      </p:graphicFrame>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981" t="10539" r="48378" b="9246"/>
          <a:stretch/>
        </p:blipFill>
        <p:spPr bwMode="auto">
          <a:xfrm>
            <a:off x="245084" y="5048376"/>
            <a:ext cx="1587500" cy="48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psf\Home\Pictures\iPhoto Library.photolibrary\Masters\2014\10\20\20141020-083037\TransparentGIF(400x4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084" y="397576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2417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8048" y="2149827"/>
            <a:ext cx="5718070" cy="3204839"/>
          </a:xfrm>
        </p:spPr>
        <p:txBody>
          <a:bodyPr/>
          <a:lstStyle/>
          <a:p>
            <a:r>
              <a:rPr lang="en-US" dirty="0"/>
              <a:t>Remember the critical importance of the ballot question.</a:t>
            </a:r>
          </a:p>
        </p:txBody>
      </p:sp>
      <p:sp>
        <p:nvSpPr>
          <p:cNvPr id="3" name="Text Placeholder 2"/>
          <p:cNvSpPr>
            <a:spLocks noGrp="1"/>
          </p:cNvSpPr>
          <p:nvPr>
            <p:ph type="body" sz="quarter" idx="10"/>
          </p:nvPr>
        </p:nvSpPr>
        <p:spPr/>
        <p:txBody>
          <a:bodyPr/>
          <a:lstStyle/>
          <a:p>
            <a:endParaRPr lang="en-US"/>
          </a:p>
        </p:txBody>
      </p:sp>
      <p:sp>
        <p:nvSpPr>
          <p:cNvPr id="11" name="TextBox 10"/>
          <p:cNvSpPr txBox="1"/>
          <p:nvPr/>
        </p:nvSpPr>
        <p:spPr>
          <a:xfrm>
            <a:off x="5068300" y="823122"/>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#8:</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6" name="Picture 2" descr="C:\Users\Liz.FMMA\AppData\Local\Microsoft\Windows\Temporary Internet Files\Content.IE5\STVHB7RX\MP9003847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90" y="2422186"/>
            <a:ext cx="2493824" cy="247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74998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2016 Sonoma County Survey</a:t>
            </a:r>
          </a:p>
        </p:txBody>
      </p:sp>
      <p:sp>
        <p:nvSpPr>
          <p:cNvPr id="6" name="Title 5"/>
          <p:cNvSpPr>
            <a:spLocks noGrp="1"/>
          </p:cNvSpPr>
          <p:nvPr>
            <p:ph type="title"/>
          </p:nvPr>
        </p:nvSpPr>
        <p:spPr>
          <a:xfrm>
            <a:off x="112991" y="538683"/>
            <a:ext cx="8969776" cy="694551"/>
          </a:xfrm>
        </p:spPr>
        <p:txBody>
          <a:bodyPr/>
          <a:lstStyle/>
          <a:p>
            <a:r>
              <a:rPr lang="en-US" sz="2800" dirty="0"/>
              <a:t>Model Specific Tax Ballot Question</a:t>
            </a:r>
          </a:p>
        </p:txBody>
      </p:sp>
      <p:sp>
        <p:nvSpPr>
          <p:cNvPr id="4" name="Rectangle 3"/>
          <p:cNvSpPr/>
          <p:nvPr/>
        </p:nvSpPr>
        <p:spPr>
          <a:xfrm>
            <a:off x="437745" y="1174866"/>
            <a:ext cx="8268511" cy="5078313"/>
          </a:xfrm>
          <a:prstGeom prst="rect">
            <a:avLst/>
          </a:prstGeom>
          <a:solidFill>
            <a:schemeClr val="accent1">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algn="just"/>
            <a:r>
              <a:rPr lang="en-US" sz="2700" b="1" dirty="0"/>
              <a:t>SONOMA COUNTY YOUNG CHILDREN’S SERVICES MEASURE.</a:t>
            </a:r>
            <a:r>
              <a:rPr lang="en-US" sz="2700" dirty="0"/>
              <a:t>  To expand access to early education, health, and nutrition services for infants/children through age 5; help prevent child abuse/neglect; support all parents with child development, reading, math and kindergarten readiness; help at-risk and homeless children; attract, train and retain highly-qualified early educators; shall Sonoma County enact a ¼ cent sales tax for 9 years providing $18,000,000 annually with citizens oversight, public disclosure of spending, mandatory annual audits?</a:t>
            </a:r>
          </a:p>
        </p:txBody>
      </p:sp>
    </p:spTree>
    <p:extLst>
      <p:ext uri="{BB962C8B-B14F-4D97-AF65-F5344CB8AC3E}">
        <p14:creationId xmlns:p14="http://schemas.microsoft.com/office/powerpoint/2010/main" val="385123367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1449" y="2411659"/>
            <a:ext cx="5074564" cy="3204839"/>
          </a:xfrm>
        </p:spPr>
        <p:txBody>
          <a:bodyPr/>
          <a:lstStyle/>
          <a:p>
            <a:r>
              <a:rPr lang="en-US" dirty="0"/>
              <a:t>Addressing homelessness and mental health have emerged as top priorities.</a:t>
            </a:r>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4934076" y="952409"/>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#9:</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9" name="Picture 8" descr="Notify RSS Backlinks Source Print Export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89" y="2289000"/>
            <a:ext cx="3024150" cy="2481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3544131"/>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115680536"/>
              </p:ext>
            </p:extLst>
          </p:nvPr>
        </p:nvGraphicFramePr>
        <p:xfrm>
          <a:off x="76201" y="1188394"/>
          <a:ext cx="8420100" cy="5097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90442833"/>
              </p:ext>
            </p:extLst>
          </p:nvPr>
        </p:nvGraphicFramePr>
        <p:xfrm>
          <a:off x="8256154" y="1116874"/>
          <a:ext cx="876300" cy="4605418"/>
        </p:xfrm>
        <a:graphic>
          <a:graphicData uri="http://schemas.openxmlformats.org/drawingml/2006/table">
            <a:tbl>
              <a:tblPr>
                <a:tableStyleId>{5C22544A-7EE6-4342-B048-85BDC9FD1C3A}</a:tableStyleId>
              </a:tblPr>
              <a:tblGrid>
                <a:gridCol w="876300">
                  <a:extLst>
                    <a:ext uri="{9D8B030D-6E8A-4147-A177-3AD203B41FA5}">
                      <a16:colId xmlns:a16="http://schemas.microsoft.com/office/drawing/2014/main" val="20000"/>
                    </a:ext>
                  </a:extLst>
                </a:gridCol>
              </a:tblGrid>
              <a:tr h="495300">
                <a:tc>
                  <a:txBody>
                    <a:bodyPr/>
                    <a:lstStyle/>
                    <a:p>
                      <a:pPr algn="ctr" fontAlgn="b"/>
                      <a:r>
                        <a:rPr lang="en-US" sz="1600" b="1" u="none" strike="noStrike" dirty="0">
                          <a:solidFill>
                            <a:schemeClr val="accent1"/>
                          </a:solidFill>
                          <a:effectLst/>
                        </a:rPr>
                        <a:t>Ext./Very </a:t>
                      </a:r>
                      <a:r>
                        <a:rPr lang="en-US" sz="1600" b="1" u="none" strike="noStrike" dirty="0" err="1">
                          <a:solidFill>
                            <a:schemeClr val="accent1"/>
                          </a:solidFill>
                          <a:effectLst/>
                        </a:rPr>
                        <a:t>Impt</a:t>
                      </a:r>
                      <a:r>
                        <a:rPr lang="en-US" sz="1600" b="1" u="none" strike="noStrike" dirty="0">
                          <a:solidFill>
                            <a:schemeClr val="accent1"/>
                          </a:solidFill>
                          <a:effectLst/>
                        </a:rPr>
                        <a:t>.</a:t>
                      </a:r>
                      <a:endParaRPr lang="en-US" sz="1600" b="1" i="0" u="none" strike="noStrike" dirty="0">
                        <a:solidFill>
                          <a:schemeClr val="accent1"/>
                        </a:solidFill>
                        <a:effectLst/>
                        <a:latin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2518">
                <a:tc>
                  <a:txBody>
                    <a:bodyPr/>
                    <a:lstStyle/>
                    <a:p>
                      <a:pPr algn="ctr" fontAlgn="ctr"/>
                      <a:r>
                        <a:rPr lang="en-US" sz="1800" b="1" i="0" u="none" strike="noStrike" dirty="0">
                          <a:solidFill>
                            <a:schemeClr val="accent1"/>
                          </a:solidFill>
                          <a:effectLst/>
                          <a:latin typeface="+mn-lt"/>
                        </a:rPr>
                        <a:t>88%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9600">
                <a:tc>
                  <a:txBody>
                    <a:bodyPr/>
                    <a:lstStyle/>
                    <a:p>
                      <a:pPr algn="ctr" fontAlgn="ctr"/>
                      <a:r>
                        <a:rPr lang="en-US" sz="1800" b="1" i="0" u="none" strike="noStrike">
                          <a:solidFill>
                            <a:schemeClr val="accent1"/>
                          </a:solidFill>
                          <a:effectLst/>
                          <a:latin typeface="+mn-lt"/>
                        </a:rPr>
                        <a:t>83%</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9600">
                <a:tc>
                  <a:txBody>
                    <a:bodyPr/>
                    <a:lstStyle/>
                    <a:p>
                      <a:pPr algn="ctr" fontAlgn="ctr"/>
                      <a:r>
                        <a:rPr lang="en-US" sz="1800" b="1" i="0" u="none" strike="noStrike">
                          <a:solidFill>
                            <a:schemeClr val="accent1"/>
                          </a:solidFill>
                          <a:effectLst/>
                          <a:latin typeface="+mn-lt"/>
                        </a:rPr>
                        <a:t>75%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9600">
                <a:tc>
                  <a:txBody>
                    <a:bodyPr/>
                    <a:lstStyle/>
                    <a:p>
                      <a:pPr algn="ctr" fontAlgn="ctr"/>
                      <a:r>
                        <a:rPr lang="en-US" sz="1800" b="1" i="0" u="none" strike="noStrike">
                          <a:solidFill>
                            <a:schemeClr val="accent1"/>
                          </a:solidFill>
                          <a:effectLst/>
                          <a:latin typeface="+mn-lt"/>
                        </a:rPr>
                        <a:t>76%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9600">
                <a:tc>
                  <a:txBody>
                    <a:bodyPr/>
                    <a:lstStyle/>
                    <a:p>
                      <a:pPr algn="ctr" fontAlgn="ctr"/>
                      <a:r>
                        <a:rPr lang="en-US" sz="1800" b="1" i="0" u="none" strike="noStrike">
                          <a:solidFill>
                            <a:schemeClr val="accent1"/>
                          </a:solidFill>
                          <a:effectLst/>
                          <a:latin typeface="+mn-lt"/>
                        </a:rPr>
                        <a:t>77%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9600">
                <a:tc>
                  <a:txBody>
                    <a:bodyPr/>
                    <a:lstStyle/>
                    <a:p>
                      <a:pPr algn="ctr" fontAlgn="ctr"/>
                      <a:r>
                        <a:rPr lang="en-US" sz="1800" b="1" i="0" u="none" strike="noStrike">
                          <a:solidFill>
                            <a:schemeClr val="accent1"/>
                          </a:solidFill>
                          <a:effectLst/>
                          <a:latin typeface="+mn-lt"/>
                        </a:rPr>
                        <a:t>76%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09600">
                <a:tc>
                  <a:txBody>
                    <a:bodyPr/>
                    <a:lstStyle/>
                    <a:p>
                      <a:pPr algn="ctr" fontAlgn="ctr"/>
                      <a:r>
                        <a:rPr lang="en-US" sz="1800" b="1" i="0" u="none" strike="noStrike" dirty="0">
                          <a:solidFill>
                            <a:schemeClr val="accent1"/>
                          </a:solidFill>
                          <a:effectLst/>
                          <a:latin typeface="+mn-lt"/>
                        </a:rPr>
                        <a:t>69%</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lstStyle/>
          <a:p>
            <a:r>
              <a:rPr lang="en-US" dirty="0"/>
              <a:t>Helping kids stay in school is a top priority.</a:t>
            </a:r>
          </a:p>
        </p:txBody>
      </p:sp>
      <p:sp>
        <p:nvSpPr>
          <p:cNvPr id="5" name="Text Placeholder 4"/>
          <p:cNvSpPr>
            <a:spLocks noGrp="1"/>
          </p:cNvSpPr>
          <p:nvPr>
            <p:ph type="body" sz="quarter" idx="10"/>
          </p:nvPr>
        </p:nvSpPr>
        <p:spPr/>
        <p:txBody>
          <a:bodyPr/>
          <a:lstStyle/>
          <a:p>
            <a:r>
              <a:rPr lang="en-US"/>
              <a:t>2016 San Joaquin County Survey</a:t>
            </a:r>
            <a:endParaRPr lang="en-US" dirty="0"/>
          </a:p>
        </p:txBody>
      </p:sp>
    </p:spTree>
    <p:extLst>
      <p:ext uri="{BB962C8B-B14F-4D97-AF65-F5344CB8AC3E}">
        <p14:creationId xmlns:p14="http://schemas.microsoft.com/office/powerpoint/2010/main" val="15915732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1449" y="2411659"/>
            <a:ext cx="5074564" cy="3204839"/>
          </a:xfrm>
        </p:spPr>
        <p:txBody>
          <a:bodyPr/>
          <a:lstStyle/>
          <a:p>
            <a:r>
              <a:rPr lang="en-US" dirty="0"/>
              <a:t>Voters prioritize helping at-risk youth – but generally don’t like to draw distinctions.</a:t>
            </a:r>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4701163" y="754001"/>
            <a:ext cx="2872830"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#10:</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 name="Picture 1" descr="Contro il bullismo « Damiano Zoffoli"/>
          <p:cNvPicPr>
            <a:picLocks noChangeAspect="1"/>
          </p:cNvPicPr>
          <p:nvPr/>
        </p:nvPicPr>
        <p:blipFill rotWithShape="1">
          <a:blip r:embed="rId2">
            <a:extLst>
              <a:ext uri="{28A0092B-C50C-407E-A947-70E740481C1C}">
                <a14:useLocalDpi xmlns:a14="http://schemas.microsoft.com/office/drawing/2010/main" val="0"/>
              </a:ext>
            </a:extLst>
          </a:blip>
          <a:srcRect l="3302" r="33868"/>
          <a:stretch/>
        </p:blipFill>
        <p:spPr>
          <a:xfrm>
            <a:off x="422694" y="1622594"/>
            <a:ext cx="3361908" cy="3553255"/>
          </a:xfrm>
          <a:prstGeom prst="rect">
            <a:avLst/>
          </a:prstGeom>
          <a:ln>
            <a:noFill/>
          </a:ln>
          <a:effectLst>
            <a:softEdge rad="112500"/>
          </a:effectLst>
        </p:spPr>
      </p:pic>
    </p:spTree>
    <p:extLst>
      <p:ext uri="{BB962C8B-B14F-4D97-AF65-F5344CB8AC3E}">
        <p14:creationId xmlns:p14="http://schemas.microsoft.com/office/powerpoint/2010/main" val="386833543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Youth involved in the justice system and with mental health problems are seen as the highest priorities for assistance.</a:t>
            </a:r>
          </a:p>
        </p:txBody>
      </p:sp>
      <p:sp>
        <p:nvSpPr>
          <p:cNvPr id="9" name="Text Placeholder 8"/>
          <p:cNvSpPr>
            <a:spLocks noGrp="1"/>
          </p:cNvSpPr>
          <p:nvPr>
            <p:ph type="body" sz="quarter" idx="10"/>
          </p:nvPr>
        </p:nvSpPr>
        <p:spPr/>
        <p:txBody>
          <a:bodyPr/>
          <a:lstStyle/>
          <a:p>
            <a:r>
              <a:rPr lang="en-US" dirty="0"/>
              <a:t>2015 City of Richmond Survey</a:t>
            </a:r>
          </a:p>
        </p:txBody>
      </p:sp>
      <p:graphicFrame>
        <p:nvGraphicFramePr>
          <p:cNvPr id="6" name="Table 5"/>
          <p:cNvGraphicFramePr>
            <a:graphicFrameLocks noGrp="1"/>
          </p:cNvGraphicFramePr>
          <p:nvPr>
            <p:extLst>
              <p:ext uri="{D42A27DB-BD31-4B8C-83A1-F6EECF244321}">
                <p14:modId xmlns:p14="http://schemas.microsoft.com/office/powerpoint/2010/main" val="3910146511"/>
              </p:ext>
            </p:extLst>
          </p:nvPr>
        </p:nvGraphicFramePr>
        <p:xfrm>
          <a:off x="7811311" y="2087009"/>
          <a:ext cx="1315573" cy="4178742"/>
        </p:xfrm>
        <a:graphic>
          <a:graphicData uri="http://schemas.openxmlformats.org/drawingml/2006/table">
            <a:tbl>
              <a:tblPr/>
              <a:tblGrid>
                <a:gridCol w="1315573">
                  <a:extLst>
                    <a:ext uri="{9D8B030D-6E8A-4147-A177-3AD203B41FA5}">
                      <a16:colId xmlns:a16="http://schemas.microsoft.com/office/drawing/2014/main" val="20000"/>
                    </a:ext>
                  </a:extLst>
                </a:gridCol>
              </a:tblGrid>
              <a:tr h="841017">
                <a:tc>
                  <a:txBody>
                    <a:bodyPr/>
                    <a:lstStyle/>
                    <a:p>
                      <a:pPr algn="ctr" fontAlgn="ctr">
                        <a:lnSpc>
                          <a:spcPts val="1600"/>
                        </a:lnSpc>
                      </a:pPr>
                      <a:r>
                        <a:rPr lang="en-US" sz="1400" b="1" i="0" u="none" strike="noStrike" dirty="0">
                          <a:solidFill>
                            <a:schemeClr val="accent1"/>
                          </a:solidFill>
                          <a:effectLst/>
                          <a:latin typeface="+mn-lt"/>
                        </a:rPr>
                        <a:t>One of the Highest/High</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923">
                <a:tc>
                  <a:txBody>
                    <a:bodyPr/>
                    <a:lstStyle/>
                    <a:p>
                      <a:pPr algn="ctr" fontAlgn="ctr"/>
                      <a:r>
                        <a:rPr lang="en-US" sz="1800" b="1" i="0" u="none" strike="noStrike" dirty="0">
                          <a:solidFill>
                            <a:schemeClr val="accent1"/>
                          </a:solidFill>
                          <a:effectLst/>
                          <a:latin typeface="+mn-lt"/>
                        </a:rPr>
                        <a:t>81%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6111">
                <a:tc>
                  <a:txBody>
                    <a:bodyPr/>
                    <a:lstStyle/>
                    <a:p>
                      <a:pPr algn="ctr" fontAlgn="ctr"/>
                      <a:r>
                        <a:rPr lang="en-US" sz="1800" b="1" i="0" u="none" strike="noStrike" dirty="0">
                          <a:solidFill>
                            <a:schemeClr val="accent1"/>
                          </a:solidFill>
                          <a:effectLst/>
                          <a:latin typeface="+mn-lt"/>
                        </a:rPr>
                        <a:t>80%</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2048">
                <a:tc>
                  <a:txBody>
                    <a:bodyPr/>
                    <a:lstStyle/>
                    <a:p>
                      <a:pPr algn="ctr" fontAlgn="ctr"/>
                      <a:r>
                        <a:rPr lang="en-US" sz="1800" b="1" i="0" u="none" strike="noStrike" dirty="0">
                          <a:solidFill>
                            <a:schemeClr val="accent1"/>
                          </a:solidFill>
                          <a:effectLst/>
                          <a:latin typeface="+mn-lt"/>
                        </a:rPr>
                        <a:t>80%</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94726">
                <a:tc>
                  <a:txBody>
                    <a:bodyPr/>
                    <a:lstStyle/>
                    <a:p>
                      <a:pPr algn="ctr" fontAlgn="ctr"/>
                      <a:r>
                        <a:rPr lang="en-US" sz="1800" b="1" i="0" u="none" strike="noStrike" dirty="0">
                          <a:solidFill>
                            <a:schemeClr val="accent1"/>
                          </a:solidFill>
                          <a:effectLst/>
                          <a:latin typeface="+mn-lt"/>
                        </a:rPr>
                        <a:t>79%</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1331">
                <a:tc>
                  <a:txBody>
                    <a:bodyPr/>
                    <a:lstStyle/>
                    <a:p>
                      <a:pPr algn="ctr" fontAlgn="ctr"/>
                      <a:r>
                        <a:rPr lang="en-US" sz="1800" b="1" i="0" u="none" strike="noStrike" dirty="0">
                          <a:solidFill>
                            <a:schemeClr val="accent1"/>
                          </a:solidFill>
                          <a:effectLst/>
                          <a:latin typeface="+mn-lt"/>
                        </a:rPr>
                        <a:t>79%</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92483">
                <a:tc>
                  <a:txBody>
                    <a:bodyPr/>
                    <a:lstStyle/>
                    <a:p>
                      <a:pPr algn="ctr" fontAlgn="ctr"/>
                      <a:r>
                        <a:rPr lang="en-US" sz="1800" b="1" i="0" u="none" strike="noStrike" dirty="0">
                          <a:solidFill>
                            <a:schemeClr val="accent1"/>
                          </a:solidFill>
                          <a:effectLst/>
                          <a:latin typeface="+mn-lt"/>
                        </a:rPr>
                        <a:t>78%</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1103">
                <a:tc>
                  <a:txBody>
                    <a:bodyPr/>
                    <a:lstStyle/>
                    <a:p>
                      <a:pPr algn="ctr" fontAlgn="ctr"/>
                      <a:r>
                        <a:rPr lang="en-US" sz="1800" b="1" i="0" u="none" strike="noStrike" dirty="0">
                          <a:solidFill>
                            <a:schemeClr val="accent1"/>
                          </a:solidFill>
                          <a:effectLst/>
                          <a:latin typeface="+mn-lt"/>
                        </a:rPr>
                        <a:t>73%</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8" name="Chart 7"/>
          <p:cNvGraphicFramePr/>
          <p:nvPr>
            <p:extLst>
              <p:ext uri="{D42A27DB-BD31-4B8C-83A1-F6EECF244321}">
                <p14:modId xmlns:p14="http://schemas.microsoft.com/office/powerpoint/2010/main" val="3244547476"/>
              </p:ext>
            </p:extLst>
          </p:nvPr>
        </p:nvGraphicFramePr>
        <p:xfrm>
          <a:off x="-296719" y="2590323"/>
          <a:ext cx="8487408" cy="388007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8"/>
          <p:cNvSpPr txBox="1">
            <a:spLocks/>
          </p:cNvSpPr>
          <p:nvPr/>
        </p:nvSpPr>
        <p:spPr>
          <a:xfrm>
            <a:off x="-17115" y="1643863"/>
            <a:ext cx="9144000" cy="550800"/>
          </a:xfrm>
          <a:prstGeom prst="rect">
            <a:avLst/>
          </a:prstGeom>
        </p:spPr>
        <p:txBody>
          <a:bodyPr anchor="ctr"/>
          <a:lstStyle>
            <a:lvl1pPr marL="0" indent="0" algn="l" rtl="0" fontAlgn="base">
              <a:spcBef>
                <a:spcPct val="20000"/>
              </a:spcBef>
              <a:spcAft>
                <a:spcPct val="0"/>
              </a:spcAft>
              <a:buNone/>
              <a:defRPr sz="800" i="1">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1550" kern="0" dirty="0">
                <a:solidFill>
                  <a:schemeClr val="tx1"/>
                </a:solidFill>
              </a:rPr>
              <a:t>I am going to read you a list of some of different groups of youth that may benefit from these services.  Please tell me how high a priority you think it should be to provide additional funding to help that group of youth: one of the highest priorities, a high priority, a medium priority, or a low priority. </a:t>
            </a:r>
          </a:p>
        </p:txBody>
      </p:sp>
    </p:spTree>
    <p:extLst>
      <p:ext uri="{BB962C8B-B14F-4D97-AF65-F5344CB8AC3E}">
        <p14:creationId xmlns:p14="http://schemas.microsoft.com/office/powerpoint/2010/main" val="3031037731"/>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Majorities rate every </a:t>
            </a:r>
            <a:br>
              <a:rPr lang="en-US"/>
            </a:br>
            <a:r>
              <a:rPr lang="en-US"/>
              <a:t>subgroup a high priority.</a:t>
            </a:r>
            <a:endParaRPr lang="en-US" dirty="0"/>
          </a:p>
        </p:txBody>
      </p:sp>
      <p:sp>
        <p:nvSpPr>
          <p:cNvPr id="9" name="Text Placeholder 8"/>
          <p:cNvSpPr>
            <a:spLocks noGrp="1"/>
          </p:cNvSpPr>
          <p:nvPr>
            <p:ph type="body" sz="quarter" idx="10"/>
          </p:nvPr>
        </p:nvSpPr>
        <p:spPr/>
        <p:txBody>
          <a:bodyPr/>
          <a:lstStyle/>
          <a:p>
            <a:r>
              <a:rPr lang="en-US"/>
              <a:t>2015 City of Richmond Survey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15456869"/>
              </p:ext>
            </p:extLst>
          </p:nvPr>
        </p:nvGraphicFramePr>
        <p:xfrm>
          <a:off x="7675124" y="1069471"/>
          <a:ext cx="1434648" cy="4796958"/>
        </p:xfrm>
        <a:graphic>
          <a:graphicData uri="http://schemas.openxmlformats.org/drawingml/2006/table">
            <a:tbl>
              <a:tblPr/>
              <a:tblGrid>
                <a:gridCol w="1434648">
                  <a:extLst>
                    <a:ext uri="{9D8B030D-6E8A-4147-A177-3AD203B41FA5}">
                      <a16:colId xmlns:a16="http://schemas.microsoft.com/office/drawing/2014/main" val="20000"/>
                    </a:ext>
                  </a:extLst>
                </a:gridCol>
              </a:tblGrid>
              <a:tr h="709038">
                <a:tc>
                  <a:txBody>
                    <a:bodyPr/>
                    <a:lstStyle/>
                    <a:p>
                      <a:pPr algn="ctr" fontAlgn="ctr">
                        <a:lnSpc>
                          <a:spcPts val="1600"/>
                        </a:lnSpc>
                      </a:pPr>
                      <a:r>
                        <a:rPr lang="en-US" sz="1600" b="1" i="0" u="none" strike="noStrike" dirty="0">
                          <a:solidFill>
                            <a:schemeClr val="accent1"/>
                          </a:solidFill>
                          <a:effectLst/>
                          <a:latin typeface="+mn-lt"/>
                        </a:rPr>
                        <a:t>One of the Highest/High</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3454">
                <a:tc>
                  <a:txBody>
                    <a:bodyPr/>
                    <a:lstStyle/>
                    <a:p>
                      <a:pPr algn="ctr" fontAlgn="ctr"/>
                      <a:r>
                        <a:rPr lang="en-US" sz="1800" b="1" i="0" u="none" strike="noStrike" dirty="0">
                          <a:solidFill>
                            <a:schemeClr val="accent1"/>
                          </a:solidFill>
                          <a:effectLst/>
                          <a:latin typeface="+mn-lt"/>
                        </a:rPr>
                        <a:t>73%</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0328">
                <a:tc>
                  <a:txBody>
                    <a:bodyPr/>
                    <a:lstStyle/>
                    <a:p>
                      <a:pPr algn="ctr" fontAlgn="ctr"/>
                      <a:r>
                        <a:rPr lang="en-US" sz="1800" b="1" i="0" u="none" strike="noStrike" dirty="0">
                          <a:solidFill>
                            <a:schemeClr val="accent1"/>
                          </a:solidFill>
                          <a:effectLst/>
                          <a:latin typeface="+mn-lt"/>
                        </a:rPr>
                        <a:t>71%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10713">
                <a:tc>
                  <a:txBody>
                    <a:bodyPr/>
                    <a:lstStyle/>
                    <a:p>
                      <a:pPr algn="ctr" fontAlgn="ctr"/>
                      <a:r>
                        <a:rPr lang="en-US" sz="1800" b="1" i="0" u="none" strike="noStrike" dirty="0">
                          <a:solidFill>
                            <a:schemeClr val="accent1"/>
                          </a:solidFill>
                          <a:effectLst/>
                          <a:latin typeface="+mn-lt"/>
                        </a:rPr>
                        <a:t>71%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26775">
                <a:tc>
                  <a:txBody>
                    <a:bodyPr/>
                    <a:lstStyle/>
                    <a:p>
                      <a:pPr algn="ctr" fontAlgn="ctr"/>
                      <a:r>
                        <a:rPr lang="en-US" sz="1800" b="1" i="0" u="none" strike="noStrike">
                          <a:solidFill>
                            <a:schemeClr val="accent1"/>
                          </a:solidFill>
                          <a:effectLst/>
                          <a:latin typeface="+mn-lt"/>
                        </a:rPr>
                        <a:t>67%</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5141">
                <a:tc>
                  <a:txBody>
                    <a:bodyPr/>
                    <a:lstStyle/>
                    <a:p>
                      <a:pPr algn="ctr" fontAlgn="ctr"/>
                      <a:r>
                        <a:rPr lang="en-US" sz="1800" b="1" i="0" u="none" strike="noStrike">
                          <a:solidFill>
                            <a:schemeClr val="accent1"/>
                          </a:solidFill>
                          <a:effectLst/>
                          <a:latin typeface="+mn-lt"/>
                        </a:rPr>
                        <a:t>67%</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11471">
                <a:tc>
                  <a:txBody>
                    <a:bodyPr/>
                    <a:lstStyle/>
                    <a:p>
                      <a:pPr algn="ctr" fontAlgn="ctr"/>
                      <a:r>
                        <a:rPr lang="en-US" sz="1800" b="1" i="0" u="none" strike="noStrike">
                          <a:solidFill>
                            <a:schemeClr val="accent1"/>
                          </a:solidFill>
                          <a:effectLst/>
                          <a:latin typeface="+mn-lt"/>
                        </a:rPr>
                        <a:t>56%</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20038">
                <a:tc>
                  <a:txBody>
                    <a:bodyPr/>
                    <a:lstStyle/>
                    <a:p>
                      <a:pPr algn="ctr" fontAlgn="ctr"/>
                      <a:r>
                        <a:rPr lang="en-US" sz="1800" b="1" i="0" u="none" strike="noStrike" dirty="0">
                          <a:solidFill>
                            <a:schemeClr val="accent1"/>
                          </a:solidFill>
                          <a:effectLst/>
                          <a:latin typeface="+mn-lt"/>
                        </a:rPr>
                        <a:t>54%</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8" name="Chart 7"/>
          <p:cNvGraphicFramePr/>
          <p:nvPr>
            <p:extLst>
              <p:ext uri="{D42A27DB-BD31-4B8C-83A1-F6EECF244321}">
                <p14:modId xmlns:p14="http://schemas.microsoft.com/office/powerpoint/2010/main" val="2343634819"/>
              </p:ext>
            </p:extLst>
          </p:nvPr>
        </p:nvGraphicFramePr>
        <p:xfrm>
          <a:off x="0" y="1206747"/>
          <a:ext cx="8085793" cy="508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692855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6894" y="2183913"/>
            <a:ext cx="4669406" cy="3204839"/>
          </a:xfrm>
        </p:spPr>
        <p:txBody>
          <a:bodyPr/>
          <a:lstStyle/>
          <a:p>
            <a:r>
              <a:rPr lang="en-US" dirty="0"/>
              <a:t>Some tax mechanisms fare better than others.</a:t>
            </a:r>
          </a:p>
        </p:txBody>
      </p:sp>
      <p:sp>
        <p:nvSpPr>
          <p:cNvPr id="4" name="Text Placeholder 3"/>
          <p:cNvSpPr>
            <a:spLocks noGrp="1"/>
          </p:cNvSpPr>
          <p:nvPr>
            <p:ph type="body" sz="quarter" idx="10"/>
          </p:nvPr>
        </p:nvSpPr>
        <p:spPr/>
        <p:txBody>
          <a:bodyPr/>
          <a:lstStyle/>
          <a:p>
            <a:endParaRPr lang="en-US"/>
          </a:p>
        </p:txBody>
      </p:sp>
      <p:sp>
        <p:nvSpPr>
          <p:cNvPr id="3" name="TextBox 2"/>
          <p:cNvSpPr txBox="1"/>
          <p:nvPr/>
        </p:nvSpPr>
        <p:spPr>
          <a:xfrm>
            <a:off x="4864264" y="832892"/>
            <a:ext cx="2594665"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#11:</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sp>
        <p:nvSpPr>
          <p:cNvPr id="11" name="Freeform 10"/>
          <p:cNvSpPr/>
          <p:nvPr/>
        </p:nvSpPr>
        <p:spPr>
          <a:xfrm>
            <a:off x="900713" y="1789890"/>
            <a:ext cx="2201432" cy="2796563"/>
          </a:xfrm>
          <a:custGeom>
            <a:avLst/>
            <a:gdLst/>
            <a:ahLst/>
            <a:cxnLst/>
            <a:rect l="l" t="t" r="r" b="b"/>
            <a:pathLst>
              <a:path w="1781473" h="2317928">
                <a:moveTo>
                  <a:pt x="1091697" y="1432286"/>
                </a:moveTo>
                <a:lnTo>
                  <a:pt x="1091697" y="1748682"/>
                </a:lnTo>
                <a:lnTo>
                  <a:pt x="1121792" y="1732540"/>
                </a:lnTo>
                <a:cubicBezTo>
                  <a:pt x="1168673" y="1691910"/>
                  <a:pt x="1192114" y="1644806"/>
                  <a:pt x="1192114" y="1591228"/>
                </a:cubicBezTo>
                <a:cubicBezTo>
                  <a:pt x="1192114" y="1540328"/>
                  <a:pt x="1169789" y="1494787"/>
                  <a:pt x="1125141" y="1454603"/>
                </a:cubicBezTo>
                <a:close/>
                <a:moveTo>
                  <a:pt x="865316" y="1353251"/>
                </a:moveTo>
                <a:lnTo>
                  <a:pt x="865316" y="1788379"/>
                </a:lnTo>
                <a:lnTo>
                  <a:pt x="921544" y="1793485"/>
                </a:lnTo>
                <a:lnTo>
                  <a:pt x="963381" y="1787944"/>
                </a:lnTo>
                <a:lnTo>
                  <a:pt x="963381" y="1380016"/>
                </a:lnTo>
                <a:lnTo>
                  <a:pt x="925228" y="1367958"/>
                </a:lnTo>
                <a:close/>
                <a:moveTo>
                  <a:pt x="737000" y="534675"/>
                </a:moveTo>
                <a:lnTo>
                  <a:pt x="688479" y="559179"/>
                </a:lnTo>
                <a:cubicBezTo>
                  <a:pt x="652761" y="589093"/>
                  <a:pt x="634901" y="625482"/>
                  <a:pt x="634901" y="668344"/>
                </a:cubicBezTo>
                <a:cubicBezTo>
                  <a:pt x="634901" y="699598"/>
                  <a:pt x="649635" y="727727"/>
                  <a:pt x="679103" y="752730"/>
                </a:cubicBezTo>
                <a:cubicBezTo>
                  <a:pt x="686247" y="759204"/>
                  <a:pt x="695846" y="765567"/>
                  <a:pt x="707902" y="771817"/>
                </a:cubicBezTo>
                <a:lnTo>
                  <a:pt x="737000" y="784128"/>
                </a:lnTo>
                <a:close/>
                <a:moveTo>
                  <a:pt x="865316" y="516599"/>
                </a:moveTo>
                <a:lnTo>
                  <a:pt x="865316" y="820993"/>
                </a:lnTo>
                <a:lnTo>
                  <a:pt x="882700" y="825060"/>
                </a:lnTo>
                <a:lnTo>
                  <a:pt x="963381" y="843828"/>
                </a:lnTo>
                <a:lnTo>
                  <a:pt x="963381" y="529801"/>
                </a:lnTo>
                <a:lnTo>
                  <a:pt x="962565" y="529376"/>
                </a:lnTo>
                <a:close/>
                <a:moveTo>
                  <a:pt x="737000" y="0"/>
                </a:moveTo>
                <a:lnTo>
                  <a:pt x="865316" y="0"/>
                </a:lnTo>
                <a:lnTo>
                  <a:pt x="865316" y="150057"/>
                </a:lnTo>
                <a:lnTo>
                  <a:pt x="908150" y="148637"/>
                </a:lnTo>
                <a:lnTo>
                  <a:pt x="963381" y="151366"/>
                </a:lnTo>
                <a:lnTo>
                  <a:pt x="963381" y="0"/>
                </a:lnTo>
                <a:lnTo>
                  <a:pt x="1091697" y="0"/>
                </a:lnTo>
                <a:lnTo>
                  <a:pt x="1091697" y="158493"/>
                </a:lnTo>
                <a:lnTo>
                  <a:pt x="1239832" y="183630"/>
                </a:lnTo>
                <a:cubicBezTo>
                  <a:pt x="1335491" y="206959"/>
                  <a:pt x="1416249" y="241952"/>
                  <a:pt x="1482105" y="288609"/>
                </a:cubicBezTo>
                <a:cubicBezTo>
                  <a:pt x="1613818" y="381925"/>
                  <a:pt x="1692176" y="530381"/>
                  <a:pt x="1717179" y="733978"/>
                </a:cubicBezTo>
                <a:lnTo>
                  <a:pt x="1145233" y="767464"/>
                </a:lnTo>
                <a:cubicBezTo>
                  <a:pt x="1137642" y="723262"/>
                  <a:pt x="1125866" y="685088"/>
                  <a:pt x="1109905" y="652941"/>
                </a:cubicBezTo>
                <a:lnTo>
                  <a:pt x="1091697" y="629337"/>
                </a:lnTo>
                <a:lnTo>
                  <a:pt x="1091697" y="874729"/>
                </a:lnTo>
                <a:lnTo>
                  <a:pt x="1224093" y="911288"/>
                </a:lnTo>
                <a:cubicBezTo>
                  <a:pt x="1319083" y="940198"/>
                  <a:pt x="1395264" y="969275"/>
                  <a:pt x="1452637" y="998520"/>
                </a:cubicBezTo>
                <a:cubicBezTo>
                  <a:pt x="1567384" y="1057009"/>
                  <a:pt x="1650876" y="1129563"/>
                  <a:pt x="1703115" y="1216181"/>
                </a:cubicBezTo>
                <a:cubicBezTo>
                  <a:pt x="1755354" y="1302799"/>
                  <a:pt x="1781473" y="1399686"/>
                  <a:pt x="1781473" y="1506842"/>
                </a:cubicBezTo>
                <a:cubicBezTo>
                  <a:pt x="1781473" y="1632751"/>
                  <a:pt x="1746647" y="1748837"/>
                  <a:pt x="1676996" y="1855100"/>
                </a:cubicBezTo>
                <a:cubicBezTo>
                  <a:pt x="1607344" y="1961363"/>
                  <a:pt x="1510010" y="2041953"/>
                  <a:pt x="1384995" y="2096871"/>
                </a:cubicBezTo>
                <a:cubicBezTo>
                  <a:pt x="1322487" y="2124330"/>
                  <a:pt x="1251831" y="2144924"/>
                  <a:pt x="1173026" y="2158653"/>
                </a:cubicBezTo>
                <a:lnTo>
                  <a:pt x="1091697" y="2168758"/>
                </a:lnTo>
                <a:lnTo>
                  <a:pt x="1091697" y="2317928"/>
                </a:lnTo>
                <a:lnTo>
                  <a:pt x="963381" y="2317928"/>
                </a:lnTo>
                <a:lnTo>
                  <a:pt x="963381" y="2177316"/>
                </a:lnTo>
                <a:lnTo>
                  <a:pt x="912168" y="2179247"/>
                </a:lnTo>
                <a:lnTo>
                  <a:pt x="865316" y="2178075"/>
                </a:lnTo>
                <a:lnTo>
                  <a:pt x="865316" y="2317928"/>
                </a:lnTo>
                <a:lnTo>
                  <a:pt x="737000" y="2317928"/>
                </a:lnTo>
                <a:lnTo>
                  <a:pt x="737000" y="2171766"/>
                </a:lnTo>
                <a:lnTo>
                  <a:pt x="680945" y="2167192"/>
                </a:lnTo>
                <a:cubicBezTo>
                  <a:pt x="468976" y="2143082"/>
                  <a:pt x="314772" y="2082807"/>
                  <a:pt x="218331" y="1986366"/>
                </a:cubicBezTo>
                <a:cubicBezTo>
                  <a:pt x="89744" y="1857779"/>
                  <a:pt x="16966" y="1694365"/>
                  <a:pt x="0" y="1496126"/>
                </a:cubicBezTo>
                <a:lnTo>
                  <a:pt x="577305" y="1459961"/>
                </a:lnTo>
                <a:cubicBezTo>
                  <a:pt x="589806" y="1553723"/>
                  <a:pt x="615256" y="1625160"/>
                  <a:pt x="653654" y="1674274"/>
                </a:cubicBezTo>
                <a:cubicBezTo>
                  <a:pt x="669281" y="1694142"/>
                  <a:pt x="686582" y="1711527"/>
                  <a:pt x="705557" y="1726429"/>
                </a:cubicBezTo>
                <a:lnTo>
                  <a:pt x="737000" y="1745337"/>
                </a:lnTo>
                <a:lnTo>
                  <a:pt x="737000" y="1320468"/>
                </a:lnTo>
                <a:lnTo>
                  <a:pt x="629125" y="1292195"/>
                </a:lnTo>
                <a:cubicBezTo>
                  <a:pt x="458177" y="1239956"/>
                  <a:pt x="330175" y="1176667"/>
                  <a:pt x="245120" y="1102327"/>
                </a:cubicBezTo>
                <a:cubicBezTo>
                  <a:pt x="130820" y="1003208"/>
                  <a:pt x="73670" y="876853"/>
                  <a:pt x="73670" y="723262"/>
                </a:cubicBezTo>
                <a:cubicBezTo>
                  <a:pt x="73670" y="622357"/>
                  <a:pt x="102915" y="527032"/>
                  <a:pt x="161404" y="437289"/>
                </a:cubicBezTo>
                <a:cubicBezTo>
                  <a:pt x="219894" y="347545"/>
                  <a:pt x="307851" y="277001"/>
                  <a:pt x="425277" y="225655"/>
                </a:cubicBezTo>
                <a:cubicBezTo>
                  <a:pt x="483990" y="199982"/>
                  <a:pt x="553585" y="180728"/>
                  <a:pt x="634064" y="167891"/>
                </a:cubicBezTo>
                <a:lnTo>
                  <a:pt x="737000" y="156357"/>
                </a:lnTo>
                <a:close/>
              </a:path>
            </a:pathLst>
          </a:custGeom>
          <a:gradFill>
            <a:gsLst>
              <a:gs pos="72065">
                <a:srgbClr val="008000"/>
              </a:gs>
              <a:gs pos="47000">
                <a:srgbClr val="6DBC3C"/>
              </a:gs>
              <a:gs pos="9000">
                <a:srgbClr val="009900"/>
              </a:gs>
              <a:gs pos="27000">
                <a:srgbClr val="008000"/>
              </a:gs>
              <a:gs pos="83000">
                <a:srgbClr val="008000"/>
              </a:gs>
              <a:gs pos="100000">
                <a:srgbClr val="669900"/>
              </a:gs>
            </a:gsLst>
            <a:lin ang="5400000" scaled="1"/>
          </a:gradFill>
          <a:ln w="0">
            <a:solidFill>
              <a:schemeClr val="tx1"/>
            </a:solidFill>
          </a:ln>
          <a:effectLst>
            <a:innerShdw blurRad="114300">
              <a:prstClr val="black"/>
            </a:innerShdw>
          </a:effectLst>
          <a:scene3d>
            <a:camera prst="perspectiveHeroicExtremeRightFacing"/>
            <a:lightRig rig="threePt" dir="t"/>
          </a:scene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1600" dirty="0">
              <a:ln w="0">
                <a:solidFill>
                  <a:schemeClr val="tx1"/>
                </a:solidFill>
              </a:ln>
              <a:solidFill>
                <a:srgbClr val="00B05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12" name="Freeform 11"/>
          <p:cNvSpPr/>
          <p:nvPr/>
        </p:nvSpPr>
        <p:spPr>
          <a:xfrm rot="1104900">
            <a:off x="2415009" y="3144415"/>
            <a:ext cx="1124322" cy="1428270"/>
          </a:xfrm>
          <a:custGeom>
            <a:avLst/>
            <a:gdLst/>
            <a:ahLst/>
            <a:cxnLst/>
            <a:rect l="l" t="t" r="r" b="b"/>
            <a:pathLst>
              <a:path w="1781473" h="2317928">
                <a:moveTo>
                  <a:pt x="1091697" y="1432286"/>
                </a:moveTo>
                <a:lnTo>
                  <a:pt x="1091697" y="1748682"/>
                </a:lnTo>
                <a:lnTo>
                  <a:pt x="1121792" y="1732540"/>
                </a:lnTo>
                <a:cubicBezTo>
                  <a:pt x="1168673" y="1691910"/>
                  <a:pt x="1192114" y="1644806"/>
                  <a:pt x="1192114" y="1591228"/>
                </a:cubicBezTo>
                <a:cubicBezTo>
                  <a:pt x="1192114" y="1540328"/>
                  <a:pt x="1169789" y="1494787"/>
                  <a:pt x="1125141" y="1454603"/>
                </a:cubicBezTo>
                <a:close/>
                <a:moveTo>
                  <a:pt x="865316" y="1353251"/>
                </a:moveTo>
                <a:lnTo>
                  <a:pt x="865316" y="1788379"/>
                </a:lnTo>
                <a:lnTo>
                  <a:pt x="921544" y="1793485"/>
                </a:lnTo>
                <a:lnTo>
                  <a:pt x="963381" y="1787944"/>
                </a:lnTo>
                <a:lnTo>
                  <a:pt x="963381" y="1380016"/>
                </a:lnTo>
                <a:lnTo>
                  <a:pt x="925228" y="1367958"/>
                </a:lnTo>
                <a:close/>
                <a:moveTo>
                  <a:pt x="737000" y="534675"/>
                </a:moveTo>
                <a:lnTo>
                  <a:pt x="688479" y="559179"/>
                </a:lnTo>
                <a:cubicBezTo>
                  <a:pt x="652761" y="589093"/>
                  <a:pt x="634901" y="625482"/>
                  <a:pt x="634901" y="668344"/>
                </a:cubicBezTo>
                <a:cubicBezTo>
                  <a:pt x="634901" y="699598"/>
                  <a:pt x="649635" y="727727"/>
                  <a:pt x="679103" y="752730"/>
                </a:cubicBezTo>
                <a:cubicBezTo>
                  <a:pt x="686247" y="759204"/>
                  <a:pt x="695846" y="765567"/>
                  <a:pt x="707902" y="771817"/>
                </a:cubicBezTo>
                <a:lnTo>
                  <a:pt x="737000" y="784128"/>
                </a:lnTo>
                <a:close/>
                <a:moveTo>
                  <a:pt x="865316" y="516599"/>
                </a:moveTo>
                <a:lnTo>
                  <a:pt x="865316" y="820993"/>
                </a:lnTo>
                <a:lnTo>
                  <a:pt x="882700" y="825060"/>
                </a:lnTo>
                <a:lnTo>
                  <a:pt x="963381" y="843828"/>
                </a:lnTo>
                <a:lnTo>
                  <a:pt x="963381" y="529801"/>
                </a:lnTo>
                <a:lnTo>
                  <a:pt x="962565" y="529376"/>
                </a:lnTo>
                <a:close/>
                <a:moveTo>
                  <a:pt x="737000" y="0"/>
                </a:moveTo>
                <a:lnTo>
                  <a:pt x="865316" y="0"/>
                </a:lnTo>
                <a:lnTo>
                  <a:pt x="865316" y="150057"/>
                </a:lnTo>
                <a:lnTo>
                  <a:pt x="908150" y="148637"/>
                </a:lnTo>
                <a:lnTo>
                  <a:pt x="963381" y="151366"/>
                </a:lnTo>
                <a:lnTo>
                  <a:pt x="963381" y="0"/>
                </a:lnTo>
                <a:lnTo>
                  <a:pt x="1091697" y="0"/>
                </a:lnTo>
                <a:lnTo>
                  <a:pt x="1091697" y="158493"/>
                </a:lnTo>
                <a:lnTo>
                  <a:pt x="1239832" y="183630"/>
                </a:lnTo>
                <a:cubicBezTo>
                  <a:pt x="1335491" y="206959"/>
                  <a:pt x="1416249" y="241952"/>
                  <a:pt x="1482105" y="288609"/>
                </a:cubicBezTo>
                <a:cubicBezTo>
                  <a:pt x="1613818" y="381925"/>
                  <a:pt x="1692176" y="530381"/>
                  <a:pt x="1717179" y="733978"/>
                </a:cubicBezTo>
                <a:lnTo>
                  <a:pt x="1145233" y="767464"/>
                </a:lnTo>
                <a:cubicBezTo>
                  <a:pt x="1137642" y="723262"/>
                  <a:pt x="1125866" y="685088"/>
                  <a:pt x="1109905" y="652941"/>
                </a:cubicBezTo>
                <a:lnTo>
                  <a:pt x="1091697" y="629337"/>
                </a:lnTo>
                <a:lnTo>
                  <a:pt x="1091697" y="874729"/>
                </a:lnTo>
                <a:lnTo>
                  <a:pt x="1224093" y="911288"/>
                </a:lnTo>
                <a:cubicBezTo>
                  <a:pt x="1319083" y="940198"/>
                  <a:pt x="1395264" y="969275"/>
                  <a:pt x="1452637" y="998520"/>
                </a:cubicBezTo>
                <a:cubicBezTo>
                  <a:pt x="1567384" y="1057009"/>
                  <a:pt x="1650876" y="1129563"/>
                  <a:pt x="1703115" y="1216181"/>
                </a:cubicBezTo>
                <a:cubicBezTo>
                  <a:pt x="1755354" y="1302799"/>
                  <a:pt x="1781473" y="1399686"/>
                  <a:pt x="1781473" y="1506842"/>
                </a:cubicBezTo>
                <a:cubicBezTo>
                  <a:pt x="1781473" y="1632751"/>
                  <a:pt x="1746647" y="1748837"/>
                  <a:pt x="1676996" y="1855100"/>
                </a:cubicBezTo>
                <a:cubicBezTo>
                  <a:pt x="1607344" y="1961363"/>
                  <a:pt x="1510010" y="2041953"/>
                  <a:pt x="1384995" y="2096871"/>
                </a:cubicBezTo>
                <a:cubicBezTo>
                  <a:pt x="1322487" y="2124330"/>
                  <a:pt x="1251831" y="2144924"/>
                  <a:pt x="1173026" y="2158653"/>
                </a:cubicBezTo>
                <a:lnTo>
                  <a:pt x="1091697" y="2168758"/>
                </a:lnTo>
                <a:lnTo>
                  <a:pt x="1091697" y="2317928"/>
                </a:lnTo>
                <a:lnTo>
                  <a:pt x="963381" y="2317928"/>
                </a:lnTo>
                <a:lnTo>
                  <a:pt x="963381" y="2177316"/>
                </a:lnTo>
                <a:lnTo>
                  <a:pt x="912168" y="2179247"/>
                </a:lnTo>
                <a:lnTo>
                  <a:pt x="865316" y="2178075"/>
                </a:lnTo>
                <a:lnTo>
                  <a:pt x="865316" y="2317928"/>
                </a:lnTo>
                <a:lnTo>
                  <a:pt x="737000" y="2317928"/>
                </a:lnTo>
                <a:lnTo>
                  <a:pt x="737000" y="2171766"/>
                </a:lnTo>
                <a:lnTo>
                  <a:pt x="680945" y="2167192"/>
                </a:lnTo>
                <a:cubicBezTo>
                  <a:pt x="468976" y="2143082"/>
                  <a:pt x="314772" y="2082807"/>
                  <a:pt x="218331" y="1986366"/>
                </a:cubicBezTo>
                <a:cubicBezTo>
                  <a:pt x="89744" y="1857779"/>
                  <a:pt x="16966" y="1694365"/>
                  <a:pt x="0" y="1496126"/>
                </a:cubicBezTo>
                <a:lnTo>
                  <a:pt x="577305" y="1459961"/>
                </a:lnTo>
                <a:cubicBezTo>
                  <a:pt x="589806" y="1553723"/>
                  <a:pt x="615256" y="1625160"/>
                  <a:pt x="653654" y="1674274"/>
                </a:cubicBezTo>
                <a:cubicBezTo>
                  <a:pt x="669281" y="1694142"/>
                  <a:pt x="686582" y="1711527"/>
                  <a:pt x="705557" y="1726429"/>
                </a:cubicBezTo>
                <a:lnTo>
                  <a:pt x="737000" y="1745337"/>
                </a:lnTo>
                <a:lnTo>
                  <a:pt x="737000" y="1320468"/>
                </a:lnTo>
                <a:lnTo>
                  <a:pt x="629125" y="1292195"/>
                </a:lnTo>
                <a:cubicBezTo>
                  <a:pt x="458177" y="1239956"/>
                  <a:pt x="330175" y="1176667"/>
                  <a:pt x="245120" y="1102327"/>
                </a:cubicBezTo>
                <a:cubicBezTo>
                  <a:pt x="130820" y="1003208"/>
                  <a:pt x="73670" y="876853"/>
                  <a:pt x="73670" y="723262"/>
                </a:cubicBezTo>
                <a:cubicBezTo>
                  <a:pt x="73670" y="622357"/>
                  <a:pt x="102915" y="527032"/>
                  <a:pt x="161404" y="437289"/>
                </a:cubicBezTo>
                <a:cubicBezTo>
                  <a:pt x="219894" y="347545"/>
                  <a:pt x="307851" y="277001"/>
                  <a:pt x="425277" y="225655"/>
                </a:cubicBezTo>
                <a:cubicBezTo>
                  <a:pt x="483990" y="199982"/>
                  <a:pt x="553585" y="180728"/>
                  <a:pt x="634064" y="167891"/>
                </a:cubicBezTo>
                <a:lnTo>
                  <a:pt x="737000" y="156357"/>
                </a:lnTo>
                <a:close/>
              </a:path>
            </a:pathLst>
          </a:custGeom>
          <a:gradFill>
            <a:gsLst>
              <a:gs pos="72065">
                <a:srgbClr val="008000"/>
              </a:gs>
              <a:gs pos="47000">
                <a:srgbClr val="6DBC3C"/>
              </a:gs>
              <a:gs pos="9000">
                <a:srgbClr val="009900"/>
              </a:gs>
              <a:gs pos="27000">
                <a:srgbClr val="008000"/>
              </a:gs>
              <a:gs pos="83000">
                <a:srgbClr val="008000"/>
              </a:gs>
              <a:gs pos="100000">
                <a:srgbClr val="669900"/>
              </a:gs>
            </a:gsLst>
            <a:lin ang="5400000" scaled="1"/>
          </a:gradFill>
          <a:ln w="0">
            <a:solidFill>
              <a:schemeClr val="tx1"/>
            </a:solidFill>
          </a:ln>
          <a:effectLst>
            <a:innerShdw blurRad="114300">
              <a:prstClr val="black"/>
            </a:innerShdw>
          </a:effectLst>
          <a:scene3d>
            <a:camera prst="perspectiveHeroicExtremeRightFacing"/>
            <a:lightRig rig="threePt" dir="t"/>
          </a:scene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1600" dirty="0">
              <a:ln w="0">
                <a:solidFill>
                  <a:schemeClr val="tx1"/>
                </a:solidFill>
              </a:ln>
              <a:solidFill>
                <a:srgbClr val="00B050"/>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13" name="Freeform 12"/>
          <p:cNvSpPr/>
          <p:nvPr/>
        </p:nvSpPr>
        <p:spPr>
          <a:xfrm rot="20862652">
            <a:off x="817966" y="4044773"/>
            <a:ext cx="1053151" cy="1337858"/>
          </a:xfrm>
          <a:custGeom>
            <a:avLst/>
            <a:gdLst/>
            <a:ahLst/>
            <a:cxnLst/>
            <a:rect l="l" t="t" r="r" b="b"/>
            <a:pathLst>
              <a:path w="1781473" h="2317928">
                <a:moveTo>
                  <a:pt x="1091697" y="1432286"/>
                </a:moveTo>
                <a:lnTo>
                  <a:pt x="1091697" y="1748682"/>
                </a:lnTo>
                <a:lnTo>
                  <a:pt x="1121792" y="1732540"/>
                </a:lnTo>
                <a:cubicBezTo>
                  <a:pt x="1168673" y="1691910"/>
                  <a:pt x="1192114" y="1644806"/>
                  <a:pt x="1192114" y="1591228"/>
                </a:cubicBezTo>
                <a:cubicBezTo>
                  <a:pt x="1192114" y="1540328"/>
                  <a:pt x="1169789" y="1494787"/>
                  <a:pt x="1125141" y="1454603"/>
                </a:cubicBezTo>
                <a:close/>
                <a:moveTo>
                  <a:pt x="865316" y="1353251"/>
                </a:moveTo>
                <a:lnTo>
                  <a:pt x="865316" y="1788379"/>
                </a:lnTo>
                <a:lnTo>
                  <a:pt x="921544" y="1793485"/>
                </a:lnTo>
                <a:lnTo>
                  <a:pt x="963381" y="1787944"/>
                </a:lnTo>
                <a:lnTo>
                  <a:pt x="963381" y="1380016"/>
                </a:lnTo>
                <a:lnTo>
                  <a:pt x="925228" y="1367958"/>
                </a:lnTo>
                <a:close/>
                <a:moveTo>
                  <a:pt x="737000" y="534675"/>
                </a:moveTo>
                <a:lnTo>
                  <a:pt x="688479" y="559179"/>
                </a:lnTo>
                <a:cubicBezTo>
                  <a:pt x="652761" y="589093"/>
                  <a:pt x="634901" y="625482"/>
                  <a:pt x="634901" y="668344"/>
                </a:cubicBezTo>
                <a:cubicBezTo>
                  <a:pt x="634901" y="699598"/>
                  <a:pt x="649635" y="727727"/>
                  <a:pt x="679103" y="752730"/>
                </a:cubicBezTo>
                <a:cubicBezTo>
                  <a:pt x="686247" y="759204"/>
                  <a:pt x="695846" y="765567"/>
                  <a:pt x="707902" y="771817"/>
                </a:cubicBezTo>
                <a:lnTo>
                  <a:pt x="737000" y="784128"/>
                </a:lnTo>
                <a:close/>
                <a:moveTo>
                  <a:pt x="865316" y="516599"/>
                </a:moveTo>
                <a:lnTo>
                  <a:pt x="865316" y="820993"/>
                </a:lnTo>
                <a:lnTo>
                  <a:pt x="882700" y="825060"/>
                </a:lnTo>
                <a:lnTo>
                  <a:pt x="963381" y="843828"/>
                </a:lnTo>
                <a:lnTo>
                  <a:pt x="963381" y="529801"/>
                </a:lnTo>
                <a:lnTo>
                  <a:pt x="962565" y="529376"/>
                </a:lnTo>
                <a:close/>
                <a:moveTo>
                  <a:pt x="737000" y="0"/>
                </a:moveTo>
                <a:lnTo>
                  <a:pt x="865316" y="0"/>
                </a:lnTo>
                <a:lnTo>
                  <a:pt x="865316" y="150057"/>
                </a:lnTo>
                <a:lnTo>
                  <a:pt x="908150" y="148637"/>
                </a:lnTo>
                <a:lnTo>
                  <a:pt x="963381" y="151366"/>
                </a:lnTo>
                <a:lnTo>
                  <a:pt x="963381" y="0"/>
                </a:lnTo>
                <a:lnTo>
                  <a:pt x="1091697" y="0"/>
                </a:lnTo>
                <a:lnTo>
                  <a:pt x="1091697" y="158493"/>
                </a:lnTo>
                <a:lnTo>
                  <a:pt x="1239832" y="183630"/>
                </a:lnTo>
                <a:cubicBezTo>
                  <a:pt x="1335491" y="206959"/>
                  <a:pt x="1416249" y="241952"/>
                  <a:pt x="1482105" y="288609"/>
                </a:cubicBezTo>
                <a:cubicBezTo>
                  <a:pt x="1613818" y="381925"/>
                  <a:pt x="1692176" y="530381"/>
                  <a:pt x="1717179" y="733978"/>
                </a:cubicBezTo>
                <a:lnTo>
                  <a:pt x="1145233" y="767464"/>
                </a:lnTo>
                <a:cubicBezTo>
                  <a:pt x="1137642" y="723262"/>
                  <a:pt x="1125866" y="685088"/>
                  <a:pt x="1109905" y="652941"/>
                </a:cubicBezTo>
                <a:lnTo>
                  <a:pt x="1091697" y="629337"/>
                </a:lnTo>
                <a:lnTo>
                  <a:pt x="1091697" y="874729"/>
                </a:lnTo>
                <a:lnTo>
                  <a:pt x="1224093" y="911288"/>
                </a:lnTo>
                <a:cubicBezTo>
                  <a:pt x="1319083" y="940198"/>
                  <a:pt x="1395264" y="969275"/>
                  <a:pt x="1452637" y="998520"/>
                </a:cubicBezTo>
                <a:cubicBezTo>
                  <a:pt x="1567384" y="1057009"/>
                  <a:pt x="1650876" y="1129563"/>
                  <a:pt x="1703115" y="1216181"/>
                </a:cubicBezTo>
                <a:cubicBezTo>
                  <a:pt x="1755354" y="1302799"/>
                  <a:pt x="1781473" y="1399686"/>
                  <a:pt x="1781473" y="1506842"/>
                </a:cubicBezTo>
                <a:cubicBezTo>
                  <a:pt x="1781473" y="1632751"/>
                  <a:pt x="1746647" y="1748837"/>
                  <a:pt x="1676996" y="1855100"/>
                </a:cubicBezTo>
                <a:cubicBezTo>
                  <a:pt x="1607344" y="1961363"/>
                  <a:pt x="1510010" y="2041953"/>
                  <a:pt x="1384995" y="2096871"/>
                </a:cubicBezTo>
                <a:cubicBezTo>
                  <a:pt x="1322487" y="2124330"/>
                  <a:pt x="1251831" y="2144924"/>
                  <a:pt x="1173026" y="2158653"/>
                </a:cubicBezTo>
                <a:lnTo>
                  <a:pt x="1091697" y="2168758"/>
                </a:lnTo>
                <a:lnTo>
                  <a:pt x="1091697" y="2317928"/>
                </a:lnTo>
                <a:lnTo>
                  <a:pt x="963381" y="2317928"/>
                </a:lnTo>
                <a:lnTo>
                  <a:pt x="963381" y="2177316"/>
                </a:lnTo>
                <a:lnTo>
                  <a:pt x="912168" y="2179247"/>
                </a:lnTo>
                <a:lnTo>
                  <a:pt x="865316" y="2178075"/>
                </a:lnTo>
                <a:lnTo>
                  <a:pt x="865316" y="2317928"/>
                </a:lnTo>
                <a:lnTo>
                  <a:pt x="737000" y="2317928"/>
                </a:lnTo>
                <a:lnTo>
                  <a:pt x="737000" y="2171766"/>
                </a:lnTo>
                <a:lnTo>
                  <a:pt x="680945" y="2167192"/>
                </a:lnTo>
                <a:cubicBezTo>
                  <a:pt x="468976" y="2143082"/>
                  <a:pt x="314772" y="2082807"/>
                  <a:pt x="218331" y="1986366"/>
                </a:cubicBezTo>
                <a:cubicBezTo>
                  <a:pt x="89744" y="1857779"/>
                  <a:pt x="16966" y="1694365"/>
                  <a:pt x="0" y="1496126"/>
                </a:cubicBezTo>
                <a:lnTo>
                  <a:pt x="577305" y="1459961"/>
                </a:lnTo>
                <a:cubicBezTo>
                  <a:pt x="589806" y="1553723"/>
                  <a:pt x="615256" y="1625160"/>
                  <a:pt x="653654" y="1674274"/>
                </a:cubicBezTo>
                <a:cubicBezTo>
                  <a:pt x="669281" y="1694142"/>
                  <a:pt x="686582" y="1711527"/>
                  <a:pt x="705557" y="1726429"/>
                </a:cubicBezTo>
                <a:lnTo>
                  <a:pt x="737000" y="1745337"/>
                </a:lnTo>
                <a:lnTo>
                  <a:pt x="737000" y="1320468"/>
                </a:lnTo>
                <a:lnTo>
                  <a:pt x="629125" y="1292195"/>
                </a:lnTo>
                <a:cubicBezTo>
                  <a:pt x="458177" y="1239956"/>
                  <a:pt x="330175" y="1176667"/>
                  <a:pt x="245120" y="1102327"/>
                </a:cubicBezTo>
                <a:cubicBezTo>
                  <a:pt x="130820" y="1003208"/>
                  <a:pt x="73670" y="876853"/>
                  <a:pt x="73670" y="723262"/>
                </a:cubicBezTo>
                <a:cubicBezTo>
                  <a:pt x="73670" y="622357"/>
                  <a:pt x="102915" y="527032"/>
                  <a:pt x="161404" y="437289"/>
                </a:cubicBezTo>
                <a:cubicBezTo>
                  <a:pt x="219894" y="347545"/>
                  <a:pt x="307851" y="277001"/>
                  <a:pt x="425277" y="225655"/>
                </a:cubicBezTo>
                <a:cubicBezTo>
                  <a:pt x="483990" y="199982"/>
                  <a:pt x="553585" y="180728"/>
                  <a:pt x="634064" y="167891"/>
                </a:cubicBezTo>
                <a:lnTo>
                  <a:pt x="737000" y="156357"/>
                </a:lnTo>
                <a:close/>
              </a:path>
            </a:pathLst>
          </a:custGeom>
          <a:gradFill>
            <a:gsLst>
              <a:gs pos="72065">
                <a:srgbClr val="008000"/>
              </a:gs>
              <a:gs pos="47000">
                <a:srgbClr val="6DBC3C"/>
              </a:gs>
              <a:gs pos="9000">
                <a:srgbClr val="009900"/>
              </a:gs>
              <a:gs pos="27000">
                <a:srgbClr val="008000"/>
              </a:gs>
              <a:gs pos="83000">
                <a:srgbClr val="008000"/>
              </a:gs>
              <a:gs pos="100000">
                <a:srgbClr val="669900"/>
              </a:gs>
            </a:gsLst>
            <a:lin ang="5400000" scaled="1"/>
          </a:gradFill>
          <a:ln w="0">
            <a:solidFill>
              <a:schemeClr val="tx1"/>
            </a:solidFill>
          </a:ln>
          <a:effectLst>
            <a:innerShdw blurRad="114300">
              <a:prstClr val="black"/>
            </a:innerShdw>
          </a:effectLst>
          <a:scene3d>
            <a:camera prst="perspectiveHeroicExtremeRightFacing"/>
            <a:lightRig rig="threePt" dir="t"/>
          </a:scene3d>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1600" dirty="0">
              <a:ln w="0">
                <a:solidFill>
                  <a:schemeClr val="tx1"/>
                </a:solidFill>
              </a:ln>
              <a:solidFill>
                <a:srgbClr val="00B050"/>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p14="http://schemas.microsoft.com/office/powerpoint/2010/main" val="404228470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6"/>
          <p:cNvGraphicFramePr>
            <a:graphicFrameLocks noGrp="1"/>
          </p:cNvGraphicFramePr>
          <p:nvPr>
            <p:extLst/>
          </p:nvPr>
        </p:nvGraphicFramePr>
        <p:xfrm>
          <a:off x="7818622" y="1368042"/>
          <a:ext cx="1253188" cy="4274769"/>
        </p:xfrm>
        <a:graphic>
          <a:graphicData uri="http://schemas.openxmlformats.org/drawingml/2006/table">
            <a:tbl>
              <a:tblPr/>
              <a:tblGrid>
                <a:gridCol w="626594">
                  <a:extLst>
                    <a:ext uri="{9D8B030D-6E8A-4147-A177-3AD203B41FA5}">
                      <a16:colId xmlns:a16="http://schemas.microsoft.com/office/drawing/2014/main" val="20000"/>
                    </a:ext>
                  </a:extLst>
                </a:gridCol>
                <a:gridCol w="626594">
                  <a:extLst>
                    <a:ext uri="{9D8B030D-6E8A-4147-A177-3AD203B41FA5}">
                      <a16:colId xmlns:a16="http://schemas.microsoft.com/office/drawing/2014/main" val="20001"/>
                    </a:ext>
                  </a:extLst>
                </a:gridCol>
              </a:tblGrid>
              <a:tr h="303641">
                <a:tc>
                  <a:txBody>
                    <a:bodyPr/>
                    <a:lstStyle/>
                    <a:p>
                      <a:pPr algn="ctr" fontAlgn="ctr"/>
                      <a:r>
                        <a:rPr lang="en-US" sz="1600" b="1" i="0" u="none" strike="noStrike" dirty="0">
                          <a:solidFill>
                            <a:schemeClr val="accent1"/>
                          </a:solidFill>
                          <a:effectLst/>
                          <a:latin typeface="+mn-lt"/>
                        </a:rPr>
                        <a:t>Total Supp.</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600" b="1" i="0" u="none" strike="noStrike" dirty="0">
                          <a:solidFill>
                            <a:schemeClr val="accent4"/>
                          </a:solidFill>
                          <a:effectLst/>
                          <a:latin typeface="+mn-lt"/>
                        </a:rPr>
                        <a:t>Total Opp.</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94847">
                <a:tc>
                  <a:txBody>
                    <a:bodyPr/>
                    <a:lstStyle/>
                    <a:p>
                      <a:pPr algn="ctr" fontAlgn="ctr"/>
                      <a:r>
                        <a:rPr lang="en-US" sz="1800" b="1" i="0" u="none" strike="noStrike">
                          <a:solidFill>
                            <a:schemeClr val="accent1"/>
                          </a:solidFill>
                          <a:effectLst/>
                          <a:latin typeface="+mn-lt"/>
                        </a:rPr>
                        <a:t>75%</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23%</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1"/>
                  </a:ext>
                </a:extLst>
              </a:tr>
              <a:tr h="770022">
                <a:tc>
                  <a:txBody>
                    <a:bodyPr/>
                    <a:lstStyle/>
                    <a:p>
                      <a:pPr algn="ctr" fontAlgn="ctr"/>
                      <a:r>
                        <a:rPr lang="en-US" sz="1800" b="1" i="0" u="none" strike="noStrike">
                          <a:solidFill>
                            <a:schemeClr val="accent1"/>
                          </a:solidFill>
                          <a:effectLst/>
                          <a:latin typeface="+mn-lt"/>
                        </a:rPr>
                        <a:t>64%</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34%</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2"/>
                  </a:ext>
                </a:extLst>
              </a:tr>
              <a:tr h="836194">
                <a:tc>
                  <a:txBody>
                    <a:bodyPr/>
                    <a:lstStyle/>
                    <a:p>
                      <a:pPr algn="ctr" fontAlgn="ctr"/>
                      <a:r>
                        <a:rPr lang="en-US" sz="1800" b="1" i="0" u="none" strike="noStrike">
                          <a:solidFill>
                            <a:schemeClr val="accent1"/>
                          </a:solidFill>
                          <a:effectLst/>
                          <a:latin typeface="+mn-lt"/>
                        </a:rPr>
                        <a:t>60%</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36%</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3"/>
                  </a:ext>
                </a:extLst>
              </a:tr>
              <a:tr h="854242">
                <a:tc>
                  <a:txBody>
                    <a:bodyPr/>
                    <a:lstStyle/>
                    <a:p>
                      <a:pPr algn="ctr" fontAlgn="ctr"/>
                      <a:r>
                        <a:rPr lang="en-US" sz="1800" b="1" i="0" u="none" strike="noStrike">
                          <a:solidFill>
                            <a:schemeClr val="accent1"/>
                          </a:solidFill>
                          <a:effectLst/>
                          <a:latin typeface="+mn-lt"/>
                        </a:rPr>
                        <a:t>45%</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53%</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4"/>
                  </a:ext>
                </a:extLst>
              </a:tr>
              <a:tr h="824164">
                <a:tc>
                  <a:txBody>
                    <a:bodyPr/>
                    <a:lstStyle/>
                    <a:p>
                      <a:pPr algn="ctr" fontAlgn="ctr"/>
                      <a:r>
                        <a:rPr lang="en-US" sz="1800" b="1" i="0" u="none" strike="noStrike">
                          <a:solidFill>
                            <a:schemeClr val="accent1"/>
                          </a:solidFill>
                          <a:effectLst/>
                          <a:latin typeface="+mn-lt"/>
                        </a:rPr>
                        <a:t>38%</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57%</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a:t>Not surprisingly, a set aside fares best.</a:t>
            </a:r>
            <a:endParaRPr lang="en-US" dirty="0"/>
          </a:p>
        </p:txBody>
      </p:sp>
      <p:sp>
        <p:nvSpPr>
          <p:cNvPr id="9" name="Text Placeholder 8"/>
          <p:cNvSpPr>
            <a:spLocks noGrp="1"/>
          </p:cNvSpPr>
          <p:nvPr>
            <p:ph type="body" sz="quarter" idx="10"/>
          </p:nvPr>
        </p:nvSpPr>
        <p:spPr/>
        <p:txBody>
          <a:bodyPr/>
          <a:lstStyle/>
          <a:p>
            <a:r>
              <a:rPr lang="en-US"/>
              <a:t>2015 Santa Clara County Survey</a:t>
            </a:r>
            <a:endParaRPr lang="en-US" dirty="0"/>
          </a:p>
        </p:txBody>
      </p:sp>
      <p:graphicFrame>
        <p:nvGraphicFramePr>
          <p:cNvPr id="5" name="Chart 4"/>
          <p:cNvGraphicFramePr/>
          <p:nvPr>
            <p:extLst>
              <p:ext uri="{D42A27DB-BD31-4B8C-83A1-F6EECF244321}">
                <p14:modId xmlns:p14="http://schemas.microsoft.com/office/powerpoint/2010/main" val="2666874701"/>
              </p:ext>
            </p:extLst>
          </p:nvPr>
        </p:nvGraphicFramePr>
        <p:xfrm>
          <a:off x="101600" y="1398495"/>
          <a:ext cx="7827211" cy="4834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87447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7841" y="520807"/>
            <a:ext cx="7359012" cy="962936"/>
          </a:xfrm>
        </p:spPr>
        <p:txBody>
          <a:bodyPr/>
          <a:lstStyle/>
          <a:p>
            <a:r>
              <a:rPr lang="en-US" sz="2800" dirty="0"/>
              <a:t>Recent FM3 Survey Research on Local Funding for Children and Youth</a:t>
            </a:r>
          </a:p>
        </p:txBody>
      </p:sp>
      <p:pic>
        <p:nvPicPr>
          <p:cNvPr id="2" name="Picture 1" descr="Our skills of sprinting, running, jogging and jum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5897" y="1871932"/>
            <a:ext cx="2397468" cy="1692330"/>
          </a:xfrm>
          <a:prstGeom prst="rect">
            <a:avLst/>
          </a:prstGeom>
        </p:spPr>
      </p:pic>
      <p:pic>
        <p:nvPicPr>
          <p:cNvPr id="5" name="Picture 4" descr="Youth - NotEnoughGood.c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897" y="3935198"/>
            <a:ext cx="2397468" cy="1798101"/>
          </a:xfrm>
          <a:prstGeom prst="rect">
            <a:avLst/>
          </a:prstGeom>
        </p:spPr>
      </p:pic>
      <p:sp>
        <p:nvSpPr>
          <p:cNvPr id="6" name="TextBox 5"/>
          <p:cNvSpPr txBox="1"/>
          <p:nvPr/>
        </p:nvSpPr>
        <p:spPr>
          <a:xfrm>
            <a:off x="353683" y="1690777"/>
            <a:ext cx="5218981" cy="4247317"/>
          </a:xfrm>
          <a:prstGeom prst="rect">
            <a:avLst/>
          </a:prstGeom>
          <a:noFill/>
        </p:spPr>
        <p:txBody>
          <a:bodyPr wrap="square" rtlCol="0">
            <a:spAutoFit/>
          </a:bodyPr>
          <a:lstStyle/>
          <a:p>
            <a:pPr algn="just"/>
            <a:r>
              <a:rPr lang="en-US" b="1" u="sng" dirty="0"/>
              <a:t>Upcoming Local Measures:</a:t>
            </a:r>
          </a:p>
          <a:p>
            <a:pPr algn="just"/>
            <a:endParaRPr lang="en-US" dirty="0"/>
          </a:p>
          <a:p>
            <a:pPr marL="285750" indent="-285750" algn="just">
              <a:buFont typeface="Arial" panose="020B0604020202020204" pitchFamily="34" charset="0"/>
              <a:buChar char="•"/>
            </a:pPr>
            <a:r>
              <a:rPr lang="en-US" dirty="0"/>
              <a:t>Napa County (June 2016)</a:t>
            </a:r>
          </a:p>
          <a:p>
            <a:pPr marL="285750" indent="-285750" algn="just">
              <a:buFont typeface="Arial" panose="020B0604020202020204" pitchFamily="34" charset="0"/>
              <a:buChar char="•"/>
            </a:pPr>
            <a:r>
              <a:rPr lang="en-US" dirty="0"/>
              <a:t>City of Sacramento (June 2016)</a:t>
            </a:r>
          </a:p>
          <a:p>
            <a:pPr marL="285750" indent="-285750" algn="just">
              <a:buFont typeface="Arial" panose="020B0604020202020204" pitchFamily="34" charset="0"/>
              <a:buChar char="•"/>
            </a:pPr>
            <a:r>
              <a:rPr lang="en-US" dirty="0"/>
              <a:t>City of Richmond (November 2016)</a:t>
            </a:r>
          </a:p>
          <a:p>
            <a:pPr marL="285750" indent="-285750" algn="just">
              <a:buFont typeface="Arial" panose="020B0604020202020204" pitchFamily="34" charset="0"/>
              <a:buChar char="•"/>
            </a:pPr>
            <a:r>
              <a:rPr lang="en-US" dirty="0"/>
              <a:t>Sonoma County (November 2016)</a:t>
            </a:r>
          </a:p>
          <a:p>
            <a:pPr marL="285750" indent="-285750" algn="just">
              <a:buFont typeface="Arial" panose="020B0604020202020204" pitchFamily="34" charset="0"/>
              <a:buChar char="•"/>
            </a:pPr>
            <a:r>
              <a:rPr lang="en-US" dirty="0"/>
              <a:t>Solano County (November 2016)</a:t>
            </a:r>
          </a:p>
          <a:p>
            <a:pPr marL="285750" indent="-285750" algn="just">
              <a:buFont typeface="Arial" panose="020B0604020202020204" pitchFamily="34" charset="0"/>
              <a:buChar char="•"/>
            </a:pPr>
            <a:r>
              <a:rPr lang="en-US" dirty="0"/>
              <a:t>Yolo County (November 2016)</a:t>
            </a:r>
          </a:p>
          <a:p>
            <a:pPr marL="285750" indent="-285750" algn="just">
              <a:buFont typeface="Arial" panose="020B0604020202020204" pitchFamily="34" charset="0"/>
              <a:buChar char="•"/>
            </a:pPr>
            <a:r>
              <a:rPr lang="en-US" dirty="0"/>
              <a:t>San Joaquin County (TBD)</a:t>
            </a:r>
          </a:p>
          <a:p>
            <a:pPr marL="285750" indent="-285750" algn="just">
              <a:buFont typeface="Arial" panose="020B0604020202020204" pitchFamily="34" charset="0"/>
              <a:buChar char="•"/>
            </a:pPr>
            <a:r>
              <a:rPr lang="en-US" dirty="0"/>
              <a:t>San Mateo County (TBD)</a:t>
            </a:r>
          </a:p>
          <a:p>
            <a:pPr marL="285750" indent="-285750" algn="just">
              <a:buFont typeface="Arial" panose="020B0604020202020204" pitchFamily="34" charset="0"/>
              <a:buChar char="•"/>
            </a:pPr>
            <a:r>
              <a:rPr lang="en-US" dirty="0"/>
              <a:t>Santa Clara County (TBD)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i="1" dirty="0"/>
              <a:t>Prior polling from LA County, Fresno County, the city of Oakland and locations outside CA – Arizona, Hawaii, Texas, and national surveys</a:t>
            </a:r>
          </a:p>
        </p:txBody>
      </p:sp>
    </p:spTree>
    <p:extLst>
      <p:ext uri="{BB962C8B-B14F-4D97-AF65-F5344CB8AC3E}">
        <p14:creationId xmlns:p14="http://schemas.microsoft.com/office/powerpoint/2010/main" val="1215763469"/>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1449" y="2411659"/>
            <a:ext cx="5074564" cy="3204839"/>
          </a:xfrm>
        </p:spPr>
        <p:txBody>
          <a:bodyPr/>
          <a:lstStyle/>
          <a:p>
            <a:r>
              <a:rPr lang="en-US" dirty="0"/>
              <a:t>The profile of persuadable voters is consistent.</a:t>
            </a:r>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4844267" y="1028203"/>
            <a:ext cx="2708928"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#12:</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3" name="Picture 2" descr="Group Announcement Communication Campaign Soapb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3" y="1907266"/>
            <a:ext cx="3212377" cy="3212377"/>
          </a:xfrm>
          <a:prstGeom prst="rect">
            <a:avLst/>
          </a:prstGeom>
        </p:spPr>
      </p:pic>
    </p:spTree>
    <p:extLst>
      <p:ext uri="{BB962C8B-B14F-4D97-AF65-F5344CB8AC3E}">
        <p14:creationId xmlns:p14="http://schemas.microsoft.com/office/powerpoint/2010/main" val="6101019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Typical Poll Segmentation of Voters</a:t>
            </a:r>
          </a:p>
        </p:txBody>
      </p:sp>
      <p:sp>
        <p:nvSpPr>
          <p:cNvPr id="2" name="Text Placeholder 1"/>
          <p:cNvSpPr>
            <a:spLocks noGrp="1"/>
          </p:cNvSpPr>
          <p:nvPr>
            <p:ph type="body" sz="quarter" idx="10"/>
          </p:nvPr>
        </p:nvSpPr>
        <p:spPr/>
        <p:txBody>
          <a:bodyPr/>
          <a:lstStyle/>
          <a:p>
            <a:r>
              <a:rPr lang="en-US" dirty="0"/>
              <a:t>2015 Napa County Survey</a:t>
            </a:r>
          </a:p>
        </p:txBody>
      </p:sp>
      <p:sp>
        <p:nvSpPr>
          <p:cNvPr id="10" name="TextBox 9"/>
          <p:cNvSpPr txBox="1"/>
          <p:nvPr/>
        </p:nvSpPr>
        <p:spPr>
          <a:xfrm>
            <a:off x="210949" y="1346705"/>
            <a:ext cx="3984967" cy="4727448"/>
          </a:xfrm>
          <a:prstGeom prst="rect">
            <a:avLst/>
          </a:prstGeom>
          <a:solidFill>
            <a:schemeClr val="accent2">
              <a:lumMod val="20000"/>
              <a:lumOff val="80000"/>
            </a:schemeClr>
          </a:solidFill>
          <a:effectLst>
            <a:outerShdw blurRad="50800" dist="38100" dir="10800000" algn="r" rotWithShape="0">
              <a:prstClr val="black">
                <a:alpha val="40000"/>
              </a:prstClr>
            </a:outerShdw>
          </a:effectLst>
        </p:spPr>
        <p:txBody>
          <a:bodyPr wrap="square" tIns="9144" bIns="9144" rtlCol="0">
            <a:spAutoFit/>
          </a:bodyPr>
          <a:lstStyle/>
          <a:p>
            <a:pPr marL="285750" indent="-285750" algn="just">
              <a:buFont typeface="Wingdings" pitchFamily="2" charset="2"/>
              <a:buChar char="v"/>
            </a:pPr>
            <a:r>
              <a:rPr lang="en-US" sz="1800" b="1" dirty="0">
                <a:solidFill>
                  <a:schemeClr val="accent1"/>
                </a:solidFill>
                <a:latin typeface="+mn-lt"/>
              </a:rPr>
              <a:t>Consistent Yes: </a:t>
            </a:r>
            <a:r>
              <a:rPr lang="en-US" sz="1800" dirty="0">
                <a:latin typeface="+mn-lt"/>
              </a:rPr>
              <a:t>Voters who consistently indicated they would vote yes on the measure.</a:t>
            </a:r>
            <a:endParaRPr lang="en-US" sz="1800" b="1" dirty="0">
              <a:solidFill>
                <a:srgbClr val="0C4D88"/>
              </a:solidFill>
              <a:latin typeface="+mn-lt"/>
            </a:endParaRPr>
          </a:p>
          <a:p>
            <a:pPr marL="285750" indent="-285750" algn="just">
              <a:buFont typeface="Wingdings" pitchFamily="2" charset="2"/>
              <a:buChar char="v"/>
            </a:pPr>
            <a:endParaRPr lang="en-US" sz="1800" b="1" dirty="0">
              <a:solidFill>
                <a:srgbClr val="0C4D88"/>
              </a:solidFill>
              <a:latin typeface="+mn-lt"/>
            </a:endParaRPr>
          </a:p>
          <a:p>
            <a:pPr marL="285750" indent="-285750" algn="just">
              <a:buFont typeface="Wingdings" pitchFamily="2" charset="2"/>
              <a:buChar char="v"/>
            </a:pPr>
            <a:r>
              <a:rPr lang="en-US" sz="1800" b="1" dirty="0">
                <a:solidFill>
                  <a:schemeClr val="accent4"/>
                </a:solidFill>
                <a:latin typeface="+mn-lt"/>
              </a:rPr>
              <a:t>Consistent No:</a:t>
            </a:r>
            <a:r>
              <a:rPr lang="en-US" sz="1800" dirty="0">
                <a:solidFill>
                  <a:schemeClr val="accent4"/>
                </a:solidFill>
                <a:latin typeface="+mn-lt"/>
              </a:rPr>
              <a:t> </a:t>
            </a:r>
            <a:r>
              <a:rPr lang="en-US" sz="1800" dirty="0"/>
              <a:t>Voters who consistently indicated they would vote no on the measure.</a:t>
            </a:r>
            <a:endParaRPr lang="en-US" sz="1800" b="1" dirty="0">
              <a:solidFill>
                <a:srgbClr val="0C4D88"/>
              </a:solidFill>
            </a:endParaRPr>
          </a:p>
          <a:p>
            <a:pPr marL="285750" indent="-285750" algn="just">
              <a:buFont typeface="Wingdings" pitchFamily="2" charset="2"/>
              <a:buChar char="v"/>
            </a:pPr>
            <a:endParaRPr lang="en-US" sz="1800" b="1" dirty="0">
              <a:solidFill>
                <a:srgbClr val="C25614"/>
              </a:solidFill>
              <a:latin typeface="+mn-lt"/>
            </a:endParaRPr>
          </a:p>
          <a:p>
            <a:pPr marL="285750" indent="-285750" algn="just">
              <a:buFont typeface="Wingdings" pitchFamily="2" charset="2"/>
              <a:buChar char="v"/>
            </a:pPr>
            <a:r>
              <a:rPr lang="en-US" sz="1800" b="1" dirty="0">
                <a:solidFill>
                  <a:srgbClr val="A5A5A5">
                    <a:lumMod val="50000"/>
                  </a:srgbClr>
                </a:solidFill>
                <a:latin typeface="+mn-lt"/>
              </a:rPr>
              <a:t>Swing: </a:t>
            </a:r>
            <a:r>
              <a:rPr lang="en-US" sz="1800" dirty="0">
                <a:latin typeface="+mn-lt"/>
              </a:rPr>
              <a:t>Voters who do not fall into any of the other categories – remaining consistently undecided or switching positions.	</a:t>
            </a:r>
            <a:endParaRPr lang="en-US" dirty="0"/>
          </a:p>
          <a:p>
            <a:pPr algn="just"/>
            <a:endParaRPr lang="en-US" sz="1800" dirty="0">
              <a:solidFill>
                <a:srgbClr val="000000"/>
              </a:solidFill>
              <a:latin typeface="+mn-lt"/>
            </a:endParaRPr>
          </a:p>
          <a:p>
            <a:pPr algn="just"/>
            <a:r>
              <a:rPr lang="en-US" sz="1800" dirty="0">
                <a:solidFill>
                  <a:srgbClr val="000000"/>
                </a:solidFill>
                <a:latin typeface="+mn-lt"/>
              </a:rPr>
              <a:t>The following slide shows demographic groups that </a:t>
            </a:r>
            <a:r>
              <a:rPr lang="en-US" sz="1800" i="1" dirty="0">
                <a:solidFill>
                  <a:srgbClr val="000000"/>
                </a:solidFill>
                <a:latin typeface="+mn-lt"/>
              </a:rPr>
              <a:t>disproportionately</a:t>
            </a:r>
            <a:r>
              <a:rPr lang="en-US" sz="1800" dirty="0">
                <a:solidFill>
                  <a:srgbClr val="000000"/>
                </a:solidFill>
                <a:latin typeface="+mn-lt"/>
              </a:rPr>
              <a:t> fall into one category or the other.</a:t>
            </a:r>
          </a:p>
        </p:txBody>
      </p:sp>
      <p:graphicFrame>
        <p:nvGraphicFramePr>
          <p:cNvPr id="9" name="Chart 8"/>
          <p:cNvGraphicFramePr/>
          <p:nvPr>
            <p:extLst>
              <p:ext uri="{D42A27DB-BD31-4B8C-83A1-F6EECF244321}">
                <p14:modId xmlns:p14="http://schemas.microsoft.com/office/powerpoint/2010/main" val="1015473559"/>
              </p:ext>
            </p:extLst>
          </p:nvPr>
        </p:nvGraphicFramePr>
        <p:xfrm>
          <a:off x="3020292" y="1582958"/>
          <a:ext cx="6123710" cy="3917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47726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Demographic Profile of the Segments</a:t>
            </a:r>
            <a:endParaRPr lang="en-US" dirty="0"/>
          </a:p>
        </p:txBody>
      </p:sp>
      <p:sp>
        <p:nvSpPr>
          <p:cNvPr id="7" name="Text Placeholder 6"/>
          <p:cNvSpPr>
            <a:spLocks noGrp="1"/>
          </p:cNvSpPr>
          <p:nvPr>
            <p:ph type="body" sz="quarter" idx="10"/>
          </p:nvPr>
        </p:nvSpPr>
        <p:spPr/>
        <p:txBody>
          <a:bodyPr/>
          <a:lstStyle/>
          <a:p>
            <a:r>
              <a:rPr lang="en-US" dirty="0"/>
              <a:t>2015 Napa County Survey</a:t>
            </a:r>
          </a:p>
        </p:txBody>
      </p:sp>
      <p:graphicFrame>
        <p:nvGraphicFramePr>
          <p:cNvPr id="4" name="Table 3"/>
          <p:cNvGraphicFramePr>
            <a:graphicFrameLocks noGrp="1"/>
          </p:cNvGraphicFramePr>
          <p:nvPr>
            <p:extLst>
              <p:ext uri="{D42A27DB-BD31-4B8C-83A1-F6EECF244321}">
                <p14:modId xmlns:p14="http://schemas.microsoft.com/office/powerpoint/2010/main" val="2355439023"/>
              </p:ext>
            </p:extLst>
          </p:nvPr>
        </p:nvGraphicFramePr>
        <p:xfrm>
          <a:off x="153898" y="956786"/>
          <a:ext cx="8836204" cy="5249174"/>
        </p:xfrm>
        <a:graphic>
          <a:graphicData uri="http://schemas.openxmlformats.org/drawingml/2006/table">
            <a:tbl>
              <a:tblPr bandRow="1">
                <a:effectLst>
                  <a:outerShdw blurRad="50800" dist="38100" dir="2700000" algn="tl" rotWithShape="0">
                    <a:prstClr val="black">
                      <a:alpha val="40000"/>
                    </a:prstClr>
                  </a:outerShdw>
                </a:effectLst>
                <a:tableStyleId>{616DA210-FB5B-4158-B5E0-FEB733F419BA}</a:tableStyleId>
              </a:tblPr>
              <a:tblGrid>
                <a:gridCol w="2837877">
                  <a:extLst>
                    <a:ext uri="{9D8B030D-6E8A-4147-A177-3AD203B41FA5}">
                      <a16:colId xmlns:a16="http://schemas.microsoft.com/office/drawing/2014/main" val="20000"/>
                    </a:ext>
                  </a:extLst>
                </a:gridCol>
                <a:gridCol w="3107184">
                  <a:extLst>
                    <a:ext uri="{9D8B030D-6E8A-4147-A177-3AD203B41FA5}">
                      <a16:colId xmlns:a16="http://schemas.microsoft.com/office/drawing/2014/main" val="20001"/>
                    </a:ext>
                  </a:extLst>
                </a:gridCol>
                <a:gridCol w="2891143">
                  <a:extLst>
                    <a:ext uri="{9D8B030D-6E8A-4147-A177-3AD203B41FA5}">
                      <a16:colId xmlns:a16="http://schemas.microsoft.com/office/drawing/2014/main" val="20002"/>
                    </a:ext>
                  </a:extLst>
                </a:gridCol>
              </a:tblGrid>
              <a:tr h="265881">
                <a:tc>
                  <a:txBody>
                    <a:bodyPr/>
                    <a:lstStyle/>
                    <a:p>
                      <a:pPr algn="ctr" fontAlgn="ctr"/>
                      <a:r>
                        <a:rPr lang="en-US" sz="1600" b="1" u="none" strike="noStrike" dirty="0">
                          <a:solidFill>
                            <a:schemeClr val="bg1"/>
                          </a:solidFill>
                          <a:effectLst/>
                          <a:latin typeface="+mn-lt"/>
                        </a:rPr>
                        <a:t>Consistent Yes</a:t>
                      </a:r>
                      <a:endParaRPr lang="en-US" sz="1600" b="1" i="0" u="none" strike="noStrike" dirty="0">
                        <a:solidFill>
                          <a:schemeClr val="bg1"/>
                        </a:solidFill>
                        <a:effectLst/>
                        <a:latin typeface="+mn-lt"/>
                      </a:endParaRP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600" b="1" i="0" u="none" strike="noStrike" dirty="0">
                          <a:solidFill>
                            <a:schemeClr val="tx1"/>
                          </a:solidFill>
                          <a:effectLst/>
                          <a:latin typeface="+mn-lt"/>
                        </a:rPr>
                        <a:t>Swing</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ctr"/>
                      <a:r>
                        <a:rPr lang="en-US" sz="1600" b="1" u="none" strike="noStrike" dirty="0">
                          <a:solidFill>
                            <a:schemeClr val="bg1"/>
                          </a:solidFill>
                          <a:effectLst/>
                          <a:latin typeface="+mn-lt"/>
                        </a:rPr>
                        <a:t>Consistent No</a:t>
                      </a:r>
                      <a:endParaRPr lang="en-US" sz="1600" b="1" i="0" u="none" strike="noStrike" dirty="0">
                        <a:solidFill>
                          <a:schemeClr val="bg1"/>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265881">
                <a:tc>
                  <a:txBody>
                    <a:bodyPr/>
                    <a:lstStyle/>
                    <a:p>
                      <a:pPr algn="ctr" fontAlgn="ctr"/>
                      <a:r>
                        <a:rPr lang="en-US" sz="1600" b="1" i="1" u="none" strike="noStrike" dirty="0">
                          <a:effectLst/>
                          <a:latin typeface="+mn-lt"/>
                        </a:rPr>
                        <a:t>48% of the Electorate</a:t>
                      </a:r>
                    </a:p>
                  </a:txBody>
                  <a:tcPr marL="9525" marR="9525" marT="9525"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i="1" u="none" strike="noStrike" dirty="0">
                          <a:effectLst/>
                          <a:latin typeface="+mn-lt"/>
                        </a:rPr>
                        <a:t>23% of the Electorate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i="1" u="none" strike="noStrike" dirty="0">
                          <a:effectLst/>
                          <a:latin typeface="+mn-lt"/>
                        </a:rPr>
                        <a:t>29% of the Electorate</a:t>
                      </a:r>
                    </a:p>
                  </a:txBody>
                  <a:tcPr marL="9525" marR="9525" marT="9525"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3882">
                <a:tc>
                  <a:txBody>
                    <a:bodyPr/>
                    <a:lstStyle/>
                    <a:p>
                      <a:pPr algn="ctr" fontAlgn="ctr"/>
                      <a:r>
                        <a:rPr lang="en-US" sz="1600" b="0" i="0" u="none" strike="noStrike" dirty="0">
                          <a:solidFill>
                            <a:schemeClr val="tx1"/>
                          </a:solidFill>
                          <a:effectLst/>
                          <a:latin typeface="+mn-lt"/>
                        </a:rPr>
                        <a:t>Liberal Democrats</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Independents Ages 18-49</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Multi-Republican Households</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263882">
                <a:tc>
                  <a:txBody>
                    <a:bodyPr/>
                    <a:lstStyle/>
                    <a:p>
                      <a:pPr algn="ctr" fontAlgn="ctr"/>
                      <a:r>
                        <a:rPr lang="en-US" sz="1600" b="0" i="0" u="none" strike="noStrike" dirty="0">
                          <a:solidFill>
                            <a:schemeClr val="tx1"/>
                          </a:solidFill>
                          <a:effectLst/>
                          <a:latin typeface="+mn-lt"/>
                        </a:rPr>
                        <a:t>Democrats Ages 18-49</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Moderate/Conservative Democrats</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Republican Men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263882">
                <a:tc>
                  <a:txBody>
                    <a:bodyPr/>
                    <a:lstStyle/>
                    <a:p>
                      <a:pPr algn="ctr" fontAlgn="ctr"/>
                      <a:r>
                        <a:rPr lang="en-US" sz="1600" b="0" i="0" u="none" strike="noStrike" dirty="0">
                          <a:solidFill>
                            <a:schemeClr val="tx1"/>
                          </a:solidFill>
                          <a:effectLst/>
                          <a:latin typeface="+mn-lt"/>
                        </a:rPr>
                        <a:t>Ages 18-29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Have Children Under 5</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Republicans</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263882">
                <a:tc>
                  <a:txBody>
                    <a:bodyPr/>
                    <a:lstStyle/>
                    <a:p>
                      <a:pPr algn="ctr" fontAlgn="ctr"/>
                      <a:r>
                        <a:rPr lang="en-US" sz="1600" b="0" i="0" u="none" strike="noStrike" dirty="0">
                          <a:solidFill>
                            <a:schemeClr val="tx1"/>
                          </a:solidFill>
                          <a:effectLst/>
                          <a:latin typeface="+mn-lt"/>
                        </a:rPr>
                        <a:t>Liberal</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Board of Supervisors</a:t>
                      </a:r>
                      <a:r>
                        <a:rPr lang="en-US" sz="1600" b="0" i="0" u="none" strike="noStrike" baseline="0" dirty="0">
                          <a:solidFill>
                            <a:schemeClr val="tx1"/>
                          </a:solidFill>
                          <a:effectLst/>
                          <a:latin typeface="+mn-lt"/>
                        </a:rPr>
                        <a:t> </a:t>
                      </a:r>
                      <a:r>
                        <a:rPr lang="en-US" sz="1600" b="0" i="0" u="none" strike="noStrike" dirty="0">
                          <a:solidFill>
                            <a:schemeClr val="tx1"/>
                          </a:solidFill>
                          <a:effectLst/>
                          <a:latin typeface="+mn-lt"/>
                        </a:rPr>
                        <a:t>District 4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Republicans Ages 50+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263882">
                <a:tc>
                  <a:txBody>
                    <a:bodyPr/>
                    <a:lstStyle/>
                    <a:p>
                      <a:pPr algn="ctr" fontAlgn="ctr"/>
                      <a:r>
                        <a:rPr lang="en-US" sz="1600" b="0" i="0" u="none" strike="noStrike" dirty="0">
                          <a:solidFill>
                            <a:schemeClr val="tx1"/>
                          </a:solidFill>
                          <a:effectLst/>
                          <a:latin typeface="+mn-lt"/>
                        </a:rPr>
                        <a:t>Democratic Women</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Liberal/Moderate Independents</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Conservative Republicans</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r h="263882">
                <a:tc>
                  <a:txBody>
                    <a:bodyPr/>
                    <a:lstStyle/>
                    <a:p>
                      <a:pPr algn="ctr" fontAlgn="ctr"/>
                      <a:r>
                        <a:rPr lang="en-US" sz="1600" b="0" i="0" u="none" strike="noStrike" dirty="0">
                          <a:solidFill>
                            <a:schemeClr val="tx1"/>
                          </a:solidFill>
                          <a:effectLst/>
                          <a:latin typeface="+mn-lt"/>
                        </a:rPr>
                        <a:t>Multi-Democrat Households</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Moderate</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Liberal/Moderate Republicans</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7"/>
                  </a:ext>
                </a:extLst>
              </a:tr>
              <a:tr h="263882">
                <a:tc>
                  <a:txBody>
                    <a:bodyPr/>
                    <a:lstStyle/>
                    <a:p>
                      <a:pPr algn="ctr" fontAlgn="ctr"/>
                      <a:r>
                        <a:rPr lang="en-US" sz="1600" b="0" i="0" u="none" strike="noStrike" dirty="0">
                          <a:solidFill>
                            <a:schemeClr val="tx1"/>
                          </a:solidFill>
                          <a:effectLst/>
                          <a:latin typeface="+mn-lt"/>
                        </a:rPr>
                        <a:t>Ages 75+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Ages 30-39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Republican Women</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8"/>
                  </a:ext>
                </a:extLst>
              </a:tr>
              <a:tr h="263882">
                <a:tc>
                  <a:txBody>
                    <a:bodyPr/>
                    <a:lstStyle/>
                    <a:p>
                      <a:pPr algn="ctr" fontAlgn="ctr"/>
                      <a:r>
                        <a:rPr lang="en-US" sz="1600" b="0" i="0" u="none" strike="noStrike" dirty="0">
                          <a:solidFill>
                            <a:schemeClr val="tx1"/>
                          </a:solidFill>
                          <a:effectLst/>
                          <a:latin typeface="+mn-lt"/>
                        </a:rPr>
                        <a:t>Single Democrat Households</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Mixed Partisan Households</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Conservative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9"/>
                  </a:ext>
                </a:extLst>
              </a:tr>
              <a:tr h="263882">
                <a:tc>
                  <a:txBody>
                    <a:bodyPr/>
                    <a:lstStyle/>
                    <a:p>
                      <a:pPr algn="ctr" fontAlgn="ctr"/>
                      <a:r>
                        <a:rPr lang="en-US" sz="1600" b="0" i="0" u="none" strike="noStrike" dirty="0">
                          <a:solidFill>
                            <a:schemeClr val="tx1"/>
                          </a:solidFill>
                          <a:effectLst/>
                          <a:latin typeface="+mn-lt"/>
                        </a:rPr>
                        <a:t>Democrats</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Independents</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Ages 65-74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0"/>
                  </a:ext>
                </a:extLst>
              </a:tr>
              <a:tr h="263882">
                <a:tc>
                  <a:txBody>
                    <a:bodyPr/>
                    <a:lstStyle/>
                    <a:p>
                      <a:pPr algn="ctr" fontAlgn="ctr"/>
                      <a:r>
                        <a:rPr lang="en-US" sz="1600" b="0" i="0" u="none" strike="noStrike" dirty="0">
                          <a:solidFill>
                            <a:schemeClr val="tx1"/>
                          </a:solidFill>
                          <a:effectLst/>
                          <a:latin typeface="+mn-lt"/>
                        </a:rPr>
                        <a:t>Board of Supervisors District 1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Ages 50-64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Children's Ages 6-14 Years</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1"/>
                  </a:ext>
                </a:extLst>
              </a:tr>
              <a:tr h="263882">
                <a:tc>
                  <a:txBody>
                    <a:bodyPr/>
                    <a:lstStyle/>
                    <a:p>
                      <a:pPr algn="ctr" fontAlgn="ctr"/>
                      <a:r>
                        <a:rPr lang="en-US" sz="1600" b="0" i="0" u="none" strike="noStrike" dirty="0">
                          <a:solidFill>
                            <a:schemeClr val="tx1"/>
                          </a:solidFill>
                          <a:effectLst/>
                          <a:latin typeface="+mn-lt"/>
                        </a:rPr>
                        <a:t>Democratic Men</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Voters of Color</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Unincorporated City</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2"/>
                  </a:ext>
                </a:extLst>
              </a:tr>
              <a:tr h="263882">
                <a:tc>
                  <a:txBody>
                    <a:bodyPr/>
                    <a:lstStyle/>
                    <a:p>
                      <a:pPr algn="ctr" fontAlgn="ctr"/>
                      <a:r>
                        <a:rPr lang="en-US" sz="1600" b="0" i="0" u="none" strike="noStrike" dirty="0">
                          <a:solidFill>
                            <a:schemeClr val="tx1"/>
                          </a:solidFill>
                          <a:effectLst/>
                          <a:latin typeface="+mn-lt"/>
                        </a:rPr>
                        <a:t>Democrats Ages 50+</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City of Napa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Board of Supervisors District 3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3"/>
                  </a:ext>
                </a:extLst>
              </a:tr>
              <a:tr h="263882">
                <a:tc>
                  <a:txBody>
                    <a:bodyPr/>
                    <a:lstStyle/>
                    <a:p>
                      <a:pPr algn="ctr" fontAlgn="ctr"/>
                      <a:r>
                        <a:rPr lang="en-US" sz="1600" b="0" i="0" u="none" strike="noStrike" dirty="0">
                          <a:solidFill>
                            <a:schemeClr val="tx1"/>
                          </a:solidFill>
                          <a:effectLst/>
                          <a:latin typeface="+mn-lt"/>
                        </a:rPr>
                        <a:t>HH Income</a:t>
                      </a:r>
                      <a:r>
                        <a:rPr lang="en-US" sz="1600" b="0" i="0" u="none" strike="noStrike" baseline="0" dirty="0">
                          <a:solidFill>
                            <a:schemeClr val="tx1"/>
                          </a:solidFill>
                          <a:effectLst/>
                          <a:latin typeface="+mn-lt"/>
                        </a:rPr>
                        <a:t> Under </a:t>
                      </a:r>
                      <a:r>
                        <a:rPr lang="en-US" sz="1600" b="0" i="0" u="none" strike="noStrike" dirty="0">
                          <a:solidFill>
                            <a:schemeClr val="tx1"/>
                          </a:solidFill>
                          <a:effectLst/>
                          <a:latin typeface="+mn-lt"/>
                        </a:rPr>
                        <a:t>$60,000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Conservative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Ages 40-49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4"/>
                  </a:ext>
                </a:extLst>
              </a:tr>
              <a:tr h="263882">
                <a:tc>
                  <a:txBody>
                    <a:bodyPr/>
                    <a:lstStyle/>
                    <a:p>
                      <a:pPr algn="ctr" fontAlgn="ctr"/>
                      <a:r>
                        <a:rPr lang="en-US" sz="1600" b="0" i="0" u="none" strike="noStrike" dirty="0">
                          <a:solidFill>
                            <a:schemeClr val="tx1"/>
                          </a:solidFill>
                          <a:effectLst/>
                          <a:latin typeface="+mn-lt"/>
                        </a:rPr>
                        <a:t>Latinos</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Single-Democrat Households</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Men Ages 50+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5"/>
                  </a:ext>
                </a:extLst>
              </a:tr>
              <a:tr h="263882">
                <a:tc>
                  <a:txBody>
                    <a:bodyPr/>
                    <a:lstStyle/>
                    <a:p>
                      <a:pPr algn="ctr" fontAlgn="ctr"/>
                      <a:r>
                        <a:rPr lang="en-US" sz="1600" b="0" i="0" u="none" strike="noStrike" dirty="0">
                          <a:solidFill>
                            <a:schemeClr val="tx1"/>
                          </a:solidFill>
                          <a:effectLst/>
                          <a:latin typeface="+mn-lt"/>
                        </a:rPr>
                        <a:t>Ages 65+ </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Election Day Voters</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HH Income $120,000+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6"/>
                  </a:ext>
                </a:extLst>
              </a:tr>
              <a:tr h="263882">
                <a:tc>
                  <a:txBody>
                    <a:bodyPr/>
                    <a:lstStyle/>
                    <a:p>
                      <a:pPr algn="ctr" fontAlgn="ctr"/>
                      <a:r>
                        <a:rPr lang="en-US" sz="1600" b="0" i="0" u="none" strike="noStrike" dirty="0">
                          <a:solidFill>
                            <a:schemeClr val="tx1"/>
                          </a:solidFill>
                          <a:effectLst/>
                          <a:latin typeface="+mn-lt"/>
                        </a:rPr>
                        <a:t>Voters of Color</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Women Ages 50+ </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Board of Supervisors District</a:t>
                      </a:r>
                      <a:r>
                        <a:rPr lang="en-US" sz="1600" b="0" i="0" u="none" strike="noStrike" baseline="0" dirty="0">
                          <a:solidFill>
                            <a:schemeClr val="tx1"/>
                          </a:solidFill>
                          <a:effectLst/>
                          <a:latin typeface="+mn-lt"/>
                        </a:rPr>
                        <a:t> </a:t>
                      </a:r>
                      <a:r>
                        <a:rPr lang="en-US" sz="1600" b="0" i="0" u="none" strike="noStrike" dirty="0">
                          <a:solidFill>
                            <a:schemeClr val="tx1"/>
                          </a:solidFill>
                          <a:effectLst/>
                          <a:latin typeface="+mn-lt"/>
                        </a:rPr>
                        <a:t>5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7"/>
                  </a:ext>
                </a:extLst>
              </a:tr>
              <a:tr h="263882">
                <a:tc>
                  <a:txBody>
                    <a:bodyPr/>
                    <a:lstStyle/>
                    <a:p>
                      <a:pPr algn="ctr" fontAlgn="ctr"/>
                      <a:r>
                        <a:rPr lang="en-US" sz="1600" b="0" i="0" u="none" strike="noStrike" dirty="0">
                          <a:solidFill>
                            <a:schemeClr val="tx1"/>
                          </a:solidFill>
                          <a:effectLst/>
                          <a:latin typeface="+mn-lt"/>
                        </a:rPr>
                        <a:t>Men Ages 18-49</a:t>
                      </a:r>
                    </a:p>
                  </a:txBody>
                  <a:tcPr marL="7620" marR="7620" marT="7620" marB="0"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600" b="0" i="0" u="none" strike="noStrike" dirty="0">
                          <a:solidFill>
                            <a:schemeClr val="tx1"/>
                          </a:solidFill>
                          <a:effectLst/>
                          <a:latin typeface="+mn-lt"/>
                        </a:rPr>
                        <a:t>Democrats Ages 50+</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US" sz="1600" b="0" i="0" u="none" strike="noStrike" dirty="0">
                          <a:solidFill>
                            <a:schemeClr val="tx1"/>
                          </a:solidFill>
                          <a:effectLst/>
                          <a:latin typeface="+mn-lt"/>
                        </a:rPr>
                        <a:t>Have Children </a:t>
                      </a:r>
                    </a:p>
                  </a:txBody>
                  <a:tcPr marL="7620" marR="7620" marT="762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844127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6894" y="2183913"/>
            <a:ext cx="4669406" cy="3204839"/>
          </a:xfrm>
        </p:spPr>
        <p:txBody>
          <a:bodyPr/>
          <a:lstStyle/>
          <a:p>
            <a:r>
              <a:rPr lang="en-US" dirty="0"/>
              <a:t>There is strong consistency in the top messages.</a:t>
            </a:r>
          </a:p>
        </p:txBody>
      </p:sp>
      <p:sp>
        <p:nvSpPr>
          <p:cNvPr id="4" name="Text Placeholder 3"/>
          <p:cNvSpPr>
            <a:spLocks noGrp="1"/>
          </p:cNvSpPr>
          <p:nvPr>
            <p:ph type="body" sz="quarter" idx="10"/>
          </p:nvPr>
        </p:nvSpPr>
        <p:spPr/>
        <p:txBody>
          <a:bodyPr/>
          <a:lstStyle/>
          <a:p>
            <a:endParaRPr lang="en-US"/>
          </a:p>
        </p:txBody>
      </p:sp>
      <p:sp>
        <p:nvSpPr>
          <p:cNvPr id="3" name="TextBox 2"/>
          <p:cNvSpPr txBox="1"/>
          <p:nvPr/>
        </p:nvSpPr>
        <p:spPr>
          <a:xfrm>
            <a:off x="4713302" y="815639"/>
            <a:ext cx="2896590"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#13:</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 name="Picture 1" descr="It's simple, really™: House signatories to impeachment vs Chie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4" y="2183913"/>
            <a:ext cx="2754406" cy="2587206"/>
          </a:xfrm>
          <a:prstGeom prst="rect">
            <a:avLst/>
          </a:prstGeom>
        </p:spPr>
      </p:pic>
    </p:spTree>
    <p:extLst>
      <p:ext uri="{BB962C8B-B14F-4D97-AF65-F5344CB8AC3E}">
        <p14:creationId xmlns:p14="http://schemas.microsoft.com/office/powerpoint/2010/main" val="241370375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Top-Testing “Yes” Messages</a:t>
            </a:r>
          </a:p>
        </p:txBody>
      </p:sp>
      <p:graphicFrame>
        <p:nvGraphicFramePr>
          <p:cNvPr id="34" name="Table 33"/>
          <p:cNvGraphicFramePr>
            <a:graphicFrameLocks noGrp="1"/>
          </p:cNvGraphicFramePr>
          <p:nvPr>
            <p:extLst>
              <p:ext uri="{D42A27DB-BD31-4B8C-83A1-F6EECF244321}">
                <p14:modId xmlns:p14="http://schemas.microsoft.com/office/powerpoint/2010/main" val="771918245"/>
              </p:ext>
            </p:extLst>
          </p:nvPr>
        </p:nvGraphicFramePr>
        <p:xfrm>
          <a:off x="190716" y="1050592"/>
          <a:ext cx="8583283" cy="5183281"/>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6718242">
                  <a:extLst>
                    <a:ext uri="{9D8B030D-6E8A-4147-A177-3AD203B41FA5}">
                      <a16:colId xmlns:a16="http://schemas.microsoft.com/office/drawing/2014/main" val="20000"/>
                    </a:ext>
                  </a:extLst>
                </a:gridCol>
                <a:gridCol w="1865041">
                  <a:extLst>
                    <a:ext uri="{9D8B030D-6E8A-4147-A177-3AD203B41FA5}">
                      <a16:colId xmlns:a16="http://schemas.microsoft.com/office/drawing/2014/main" val="616088437"/>
                    </a:ext>
                  </a:extLst>
                </a:gridCol>
              </a:tblGrid>
              <a:tr h="756061">
                <a:tc>
                  <a:txBody>
                    <a:bodyPr/>
                    <a:lstStyle/>
                    <a:p>
                      <a:pPr marL="0" marR="0" indent="0" algn="ctr" defTabSz="914400" rtl="0" eaLnBrk="1" fontAlgn="b" latinLnBrk="0" hangingPunct="1">
                        <a:lnSpc>
                          <a:spcPts val="1600"/>
                        </a:lnSpc>
                        <a:spcBef>
                          <a:spcPts val="0"/>
                        </a:spcBef>
                        <a:spcAft>
                          <a:spcPts val="0"/>
                        </a:spcAft>
                        <a:buClrTx/>
                        <a:buSzTx/>
                        <a:buFontTx/>
                        <a:buNone/>
                        <a:tabLst/>
                        <a:defRPr/>
                      </a:pPr>
                      <a:r>
                        <a:rPr lang="en-US" sz="1600" dirty="0">
                          <a:latin typeface="+mn-lt"/>
                        </a:rPr>
                        <a:t>Message</a:t>
                      </a:r>
                    </a:p>
                  </a:txBody>
                  <a:tcPr marR="9525" marT="9525" marB="0" anchor="ctr">
                    <a:solidFill>
                      <a:schemeClr val="accent1"/>
                    </a:solidFill>
                  </a:tcPr>
                </a:tc>
                <a:tc>
                  <a:txBody>
                    <a:bodyPr/>
                    <a:lstStyle/>
                    <a:p>
                      <a:pPr marL="0" marR="0" indent="0" algn="ctr" defTabSz="914400" rtl="0" eaLnBrk="1" fontAlgn="b" latinLnBrk="0" hangingPunct="1">
                        <a:lnSpc>
                          <a:spcPts val="1600"/>
                        </a:lnSpc>
                        <a:spcBef>
                          <a:spcPts val="0"/>
                        </a:spcBef>
                        <a:spcAft>
                          <a:spcPts val="0"/>
                        </a:spcAft>
                        <a:buClrTx/>
                        <a:buSzTx/>
                        <a:buFontTx/>
                        <a:buNone/>
                        <a:tabLst/>
                        <a:defRPr/>
                      </a:pPr>
                      <a:r>
                        <a:rPr lang="en-US" sz="1600" dirty="0">
                          <a:latin typeface="+mn-lt"/>
                        </a:rPr>
                        <a:t>% Very Convincing</a:t>
                      </a:r>
                    </a:p>
                  </a:txBody>
                  <a:tcPr marR="9525" marT="9525" marB="0" anchor="ctr">
                    <a:solidFill>
                      <a:schemeClr val="accent1"/>
                    </a:solidFill>
                  </a:tcPr>
                </a:tc>
                <a:extLst>
                  <a:ext uri="{0D108BD9-81ED-4DB2-BD59-A6C34878D82A}">
                    <a16:rowId xmlns:a16="http://schemas.microsoft.com/office/drawing/2014/main" val="10000"/>
                  </a:ext>
                </a:extLst>
              </a:tr>
              <a:tr h="831683">
                <a:tc>
                  <a:txBody>
                    <a:bodyPr/>
                    <a:lstStyle/>
                    <a:p>
                      <a:pPr algn="l" fontAlgn="ctr"/>
                      <a:r>
                        <a:rPr lang="en-US" sz="1700" b="1" i="0" u="none" strike="noStrike" dirty="0">
                          <a:solidFill>
                            <a:schemeClr val="accent1"/>
                          </a:solidFill>
                          <a:effectLst/>
                          <a:latin typeface="+mn-lt"/>
                        </a:rPr>
                        <a:t>(BRAIN DEVELOPMENT)  </a:t>
                      </a:r>
                      <a:r>
                        <a:rPr lang="en-US" sz="1700" b="0" i="0" u="none" strike="noStrike" dirty="0">
                          <a:solidFill>
                            <a:srgbClr val="000000"/>
                          </a:solidFill>
                          <a:effectLst/>
                          <a:latin typeface="+mn-lt"/>
                        </a:rPr>
                        <a:t>Research shows that 90%</a:t>
                      </a:r>
                      <a:r>
                        <a:rPr lang="en-US" sz="1700" b="0" i="0" u="none" strike="noStrike" baseline="0" dirty="0">
                          <a:solidFill>
                            <a:srgbClr val="000000"/>
                          </a:solidFill>
                          <a:effectLst/>
                          <a:latin typeface="+mn-lt"/>
                        </a:rPr>
                        <a:t> </a:t>
                      </a:r>
                      <a:r>
                        <a:rPr lang="en-US" sz="1700" b="0" i="0" u="none" strike="noStrike" dirty="0">
                          <a:solidFill>
                            <a:srgbClr val="000000"/>
                          </a:solidFill>
                          <a:effectLst/>
                          <a:latin typeface="+mn-lt"/>
                        </a:rPr>
                        <a:t>of a child’s brain development occurs before age five. These critical years lay the foundation for the rest of a child’s life.  By expanding access to quality pre-school, we can help ensure that every child in Sonoma County gets off to strong start.</a:t>
                      </a:r>
                    </a:p>
                  </a:txBody>
                  <a:tcPr marR="7620" marT="7620" marB="0" anchor="ctr"/>
                </a:tc>
                <a:tc>
                  <a:txBody>
                    <a:bodyPr/>
                    <a:lstStyle/>
                    <a:p>
                      <a:pPr algn="ctr" fontAlgn="ctr"/>
                      <a:endParaRPr lang="en-US" sz="1700" b="0" i="0" u="none" strike="noStrike" dirty="0">
                        <a:solidFill>
                          <a:srgbClr val="000000"/>
                        </a:solidFill>
                        <a:effectLst/>
                        <a:latin typeface="+mn-lt"/>
                      </a:endParaRPr>
                    </a:p>
                  </a:txBody>
                  <a:tcPr marR="7620" marT="7620" marB="0" anchor="ctr"/>
                </a:tc>
                <a:extLst>
                  <a:ext uri="{0D108BD9-81ED-4DB2-BD59-A6C34878D82A}">
                    <a16:rowId xmlns:a16="http://schemas.microsoft.com/office/drawing/2014/main" val="10001"/>
                  </a:ext>
                </a:extLst>
              </a:tr>
              <a:tr h="1380755">
                <a:tc>
                  <a:txBody>
                    <a:bodyPr/>
                    <a:lstStyle/>
                    <a:p>
                      <a:pPr algn="l" fontAlgn="ctr"/>
                      <a:r>
                        <a:rPr lang="en-US" sz="1700" b="1" i="0" u="none" strike="noStrike" dirty="0">
                          <a:solidFill>
                            <a:schemeClr val="accent1"/>
                          </a:solidFill>
                          <a:effectLst/>
                          <a:latin typeface="+mn-lt"/>
                        </a:rPr>
                        <a:t>(SCHOOL READINESS) </a:t>
                      </a:r>
                      <a:r>
                        <a:rPr lang="en-US" sz="1700" b="0" i="0" u="none" strike="noStrike" dirty="0">
                          <a:solidFill>
                            <a:srgbClr val="000000"/>
                          </a:solidFill>
                          <a:effectLst/>
                          <a:latin typeface="+mn-lt"/>
                        </a:rPr>
                        <a:t>By increasing access to quality pre-school programs, this measure strengthens K-12 education. Currently, over half of Sonoma County kids enter kindergarten unprepared and are reading below grade level in third grade.  Studies show that kids who go to high quality pre-school are more likely to read proficiently by the third grade, and more likely to graduate and go on to college.</a:t>
                      </a:r>
                    </a:p>
                  </a:txBody>
                  <a:tcPr marR="7620" marT="7620" marB="0" anchor="ctr"/>
                </a:tc>
                <a:tc>
                  <a:txBody>
                    <a:bodyPr/>
                    <a:lstStyle/>
                    <a:p>
                      <a:pPr algn="ctr" fontAlgn="ctr"/>
                      <a:endParaRPr lang="en-US" sz="1700" b="0" i="0" u="none" strike="noStrike" dirty="0">
                        <a:solidFill>
                          <a:srgbClr val="000000"/>
                        </a:solidFill>
                        <a:effectLst/>
                        <a:latin typeface="+mn-lt"/>
                      </a:endParaRPr>
                    </a:p>
                  </a:txBody>
                  <a:tcPr marR="7620" marT="7620" marB="0" anchor="ctr"/>
                </a:tc>
                <a:extLst>
                  <a:ext uri="{0D108BD9-81ED-4DB2-BD59-A6C34878D82A}">
                    <a16:rowId xmlns:a16="http://schemas.microsoft.com/office/drawing/2014/main" val="10002"/>
                  </a:ext>
                </a:extLst>
              </a:tr>
              <a:tr h="1106219">
                <a:tc>
                  <a:txBody>
                    <a:bodyPr/>
                    <a:lstStyle/>
                    <a:p>
                      <a:pPr algn="l" fontAlgn="ctr"/>
                      <a:r>
                        <a:rPr lang="en-US" sz="1700" b="1" i="0" u="none" strike="noStrike" dirty="0">
                          <a:solidFill>
                            <a:schemeClr val="accent1"/>
                          </a:solidFill>
                          <a:effectLst/>
                          <a:latin typeface="+mn-lt"/>
                        </a:rPr>
                        <a:t>(EQUITY) </a:t>
                      </a:r>
                      <a:r>
                        <a:rPr lang="en-US" sz="1700" b="0" i="0" u="none" strike="noStrike" dirty="0">
                          <a:solidFill>
                            <a:srgbClr val="000000"/>
                          </a:solidFill>
                          <a:effectLst/>
                          <a:latin typeface="+mn-lt"/>
                        </a:rPr>
                        <a:t>Pre-school should not be a luxury only available to a few families.  In Sonoma County, the cost of sending a child to pre-school is nearly $13,000 dollars per year – that’s 39% of the median annual income for Sonoma County women. This measure will make early education available and affordable to families of all incomes, including middle-class families. </a:t>
                      </a:r>
                    </a:p>
                  </a:txBody>
                  <a:tcPr marR="7620" marT="7620" marB="0" anchor="ctr"/>
                </a:tc>
                <a:tc>
                  <a:txBody>
                    <a:bodyPr/>
                    <a:lstStyle/>
                    <a:p>
                      <a:pPr algn="ctr" fontAlgn="ctr"/>
                      <a:endParaRPr lang="en-US" sz="1700" b="0" i="0" u="none" strike="noStrike" dirty="0">
                        <a:solidFill>
                          <a:srgbClr val="000000"/>
                        </a:solidFill>
                        <a:effectLst/>
                        <a:latin typeface="+mn-lt"/>
                      </a:endParaRPr>
                    </a:p>
                  </a:txBody>
                  <a:tcPr marR="7620" marT="7620" marB="0" anchor="ctr"/>
                </a:tc>
                <a:extLst>
                  <a:ext uri="{0D108BD9-81ED-4DB2-BD59-A6C34878D82A}">
                    <a16:rowId xmlns:a16="http://schemas.microsoft.com/office/drawing/2014/main" val="10003"/>
                  </a:ext>
                </a:extLst>
              </a:tr>
            </a:tbl>
          </a:graphicData>
        </a:graphic>
      </p:graphicFrame>
      <p:sp>
        <p:nvSpPr>
          <p:cNvPr id="3" name="Rectangle 2"/>
          <p:cNvSpPr/>
          <p:nvPr/>
        </p:nvSpPr>
        <p:spPr>
          <a:xfrm>
            <a:off x="7082459" y="1941248"/>
            <a:ext cx="156966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50%</a:t>
            </a:r>
          </a:p>
        </p:txBody>
      </p:sp>
      <p:sp>
        <p:nvSpPr>
          <p:cNvPr id="8" name="Rectangle 7"/>
          <p:cNvSpPr/>
          <p:nvPr/>
        </p:nvSpPr>
        <p:spPr>
          <a:xfrm>
            <a:off x="7082459" y="3361258"/>
            <a:ext cx="156966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46</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9" name="Rectangle 8"/>
          <p:cNvSpPr/>
          <p:nvPr/>
        </p:nvSpPr>
        <p:spPr>
          <a:xfrm>
            <a:off x="7082459" y="4996116"/>
            <a:ext cx="156966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45</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5" name="Text Placeholder 4"/>
          <p:cNvSpPr>
            <a:spLocks noGrp="1"/>
          </p:cNvSpPr>
          <p:nvPr>
            <p:ph type="body" sz="quarter" idx="10"/>
          </p:nvPr>
        </p:nvSpPr>
        <p:spPr/>
        <p:txBody>
          <a:bodyPr/>
          <a:lstStyle/>
          <a:p>
            <a:r>
              <a:rPr lang="en-US" i="0" dirty="0"/>
              <a:t>2016 Sonoma County Survey</a:t>
            </a:r>
          </a:p>
        </p:txBody>
      </p:sp>
    </p:spTree>
    <p:extLst>
      <p:ext uri="{BB962C8B-B14F-4D97-AF65-F5344CB8AC3E}">
        <p14:creationId xmlns:p14="http://schemas.microsoft.com/office/powerpoint/2010/main" val="2395124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6894" y="2183913"/>
            <a:ext cx="4669406" cy="3204839"/>
          </a:xfrm>
        </p:spPr>
        <p:txBody>
          <a:bodyPr/>
          <a:lstStyle/>
          <a:p>
            <a:r>
              <a:rPr lang="en-US" dirty="0"/>
              <a:t>Distrust in how government will spend the money remains one of our biggest obstacles. </a:t>
            </a:r>
          </a:p>
        </p:txBody>
      </p:sp>
      <p:sp>
        <p:nvSpPr>
          <p:cNvPr id="4" name="Text Placeholder 3"/>
          <p:cNvSpPr>
            <a:spLocks noGrp="1"/>
          </p:cNvSpPr>
          <p:nvPr>
            <p:ph type="body" sz="quarter" idx="10"/>
          </p:nvPr>
        </p:nvSpPr>
        <p:spPr/>
        <p:txBody>
          <a:bodyPr/>
          <a:lstStyle/>
          <a:p>
            <a:endParaRPr lang="en-US"/>
          </a:p>
        </p:txBody>
      </p:sp>
      <p:sp>
        <p:nvSpPr>
          <p:cNvPr id="3" name="TextBox 2"/>
          <p:cNvSpPr txBox="1"/>
          <p:nvPr/>
        </p:nvSpPr>
        <p:spPr>
          <a:xfrm>
            <a:off x="5082844" y="643111"/>
            <a:ext cx="2560160"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#14:</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6" name="Picture 5" descr="File:Sacramento Capitol.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55" y="2313310"/>
            <a:ext cx="3489198" cy="2616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2084087"/>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Top-Testing Opposition Messages</a:t>
            </a:r>
          </a:p>
        </p:txBody>
      </p:sp>
      <p:sp>
        <p:nvSpPr>
          <p:cNvPr id="2" name="Text Placeholder 1"/>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17951768"/>
              </p:ext>
            </p:extLst>
          </p:nvPr>
        </p:nvGraphicFramePr>
        <p:xfrm>
          <a:off x="370199" y="1243219"/>
          <a:ext cx="8480114" cy="4752141"/>
        </p:xfrm>
        <a:graphic>
          <a:graphicData uri="http://schemas.openxmlformats.org/drawingml/2006/table">
            <a:tbl>
              <a:tblPr bandRow="1">
                <a:effectLst>
                  <a:outerShdw blurRad="50800" dist="38100" dir="8100000" algn="tr" rotWithShape="0">
                    <a:prstClr val="black">
                      <a:alpha val="40000"/>
                    </a:prstClr>
                  </a:outerShdw>
                </a:effectLst>
                <a:tableStyleId>{7DF18680-E054-41AD-8BC1-D1AEF772440D}</a:tableStyleId>
              </a:tblPr>
              <a:tblGrid>
                <a:gridCol w="6487802">
                  <a:extLst>
                    <a:ext uri="{9D8B030D-6E8A-4147-A177-3AD203B41FA5}">
                      <a16:colId xmlns:a16="http://schemas.microsoft.com/office/drawing/2014/main" val="20000"/>
                    </a:ext>
                  </a:extLst>
                </a:gridCol>
                <a:gridCol w="1992312">
                  <a:extLst>
                    <a:ext uri="{9D8B030D-6E8A-4147-A177-3AD203B41FA5}">
                      <a16:colId xmlns:a16="http://schemas.microsoft.com/office/drawing/2014/main" val="1004958562"/>
                    </a:ext>
                  </a:extLst>
                </a:gridCol>
              </a:tblGrid>
              <a:tr h="496583">
                <a:tc>
                  <a:txBody>
                    <a:bodyPr/>
                    <a:lstStyle/>
                    <a:p>
                      <a:pPr algn="ctr" fontAlgn="b"/>
                      <a:r>
                        <a:rPr lang="en-US" sz="1600" b="1" i="0" u="none" strike="noStrike" dirty="0">
                          <a:solidFill>
                            <a:schemeClr val="bg1"/>
                          </a:solidFill>
                          <a:effectLst/>
                          <a:latin typeface="+mn-lt"/>
                        </a:rPr>
                        <a:t>Message</a:t>
                      </a: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00000"/>
                    </a:solidFill>
                  </a:tcPr>
                </a:tc>
                <a:tc>
                  <a:txBody>
                    <a:bodyPr/>
                    <a:lstStyle/>
                    <a:p>
                      <a:pPr algn="ctr" fontAlgn="b"/>
                      <a:r>
                        <a:rPr lang="en-US" sz="1600" b="1" i="0" u="none" strike="noStrike" dirty="0">
                          <a:solidFill>
                            <a:schemeClr val="bg1"/>
                          </a:solidFill>
                          <a:effectLst/>
                          <a:latin typeface="+mn-lt"/>
                        </a:rPr>
                        <a:t>% Convincing</a:t>
                      </a: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solidFill>
                      <a:srgbClr val="C00000"/>
                    </a:solidFill>
                  </a:tcPr>
                </a:tc>
                <a:extLst>
                  <a:ext uri="{0D108BD9-81ED-4DB2-BD59-A6C34878D82A}">
                    <a16:rowId xmlns:a16="http://schemas.microsoft.com/office/drawing/2014/main" val="3304210636"/>
                  </a:ext>
                </a:extLst>
              </a:tr>
              <a:tr h="1635018">
                <a:tc>
                  <a:txBody>
                    <a:bodyPr/>
                    <a:lstStyle/>
                    <a:p>
                      <a:pPr algn="just" fontAlgn="b"/>
                      <a:r>
                        <a:rPr lang="en-US" sz="1800" b="1" u="none" strike="noStrike" dirty="0">
                          <a:solidFill>
                            <a:schemeClr val="accent4"/>
                          </a:solidFill>
                          <a:effectLst/>
                        </a:rPr>
                        <a:t>(WASTE) </a:t>
                      </a:r>
                      <a:r>
                        <a:rPr lang="en-US" sz="1800" u="none" strike="noStrike" dirty="0">
                          <a:effectLst/>
                        </a:rPr>
                        <a:t>The idea of helping children is a noble goal, but County government is full of bureaucracy and wasted money. There is no way to be sure that government will spend money effectively or make a difference for the children it is meant to help.</a:t>
                      </a:r>
                      <a:endParaRPr lang="en-US" sz="1800" b="0" i="0" u="none" strike="noStrike" dirty="0">
                        <a:solidFill>
                          <a:srgbClr val="000000"/>
                        </a:solidFill>
                        <a:effectLst/>
                        <a:latin typeface="Calibri" panose="020F0502020204030204" pitchFamily="34" charset="0"/>
                      </a:endParaRP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tcPr>
                </a:tc>
                <a:tc>
                  <a:txBody>
                    <a:bodyPr/>
                    <a:lstStyle/>
                    <a:p>
                      <a:pPr algn="just" fontAlgn="b"/>
                      <a:endParaRPr lang="en-US" sz="1800" b="0" i="0" u="none" strike="noStrike" dirty="0">
                        <a:solidFill>
                          <a:srgbClr val="000000"/>
                        </a:solidFill>
                        <a:effectLst/>
                        <a:latin typeface="Calibri" panose="020F0502020204030204" pitchFamily="34" charset="0"/>
                      </a:endParaRP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0000"/>
                  </a:ext>
                </a:extLst>
              </a:tr>
              <a:tr h="1310270">
                <a:tc>
                  <a:txBody>
                    <a:bodyPr/>
                    <a:lstStyle/>
                    <a:p>
                      <a:pPr algn="just" fontAlgn="b"/>
                      <a:r>
                        <a:rPr lang="en-US" sz="1800" b="1" u="none" strike="noStrike" dirty="0">
                          <a:solidFill>
                            <a:schemeClr val="accent4"/>
                          </a:solidFill>
                          <a:effectLst/>
                        </a:rPr>
                        <a:t>(USE OF FUNDS) </a:t>
                      </a:r>
                      <a:r>
                        <a:rPr lang="en-US" sz="1800" u="none" strike="noStrike" dirty="0">
                          <a:effectLst/>
                        </a:rPr>
                        <a:t>There are bigger priorities for our County than paying for parents to send their kids to preschool. We need to focus on improving our K through 12 schools and our local economy.</a:t>
                      </a:r>
                      <a:endParaRPr lang="en-US" sz="1800" b="0" i="0" u="none" strike="noStrike" dirty="0">
                        <a:solidFill>
                          <a:srgbClr val="000000"/>
                        </a:solidFill>
                        <a:effectLst/>
                        <a:latin typeface="Calibri" panose="020F0502020204030204" pitchFamily="34" charset="0"/>
                      </a:endParaRP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tcPr>
                </a:tc>
                <a:tc>
                  <a:txBody>
                    <a:bodyPr/>
                    <a:lstStyle/>
                    <a:p>
                      <a:pPr algn="just" fontAlgn="b"/>
                      <a:endParaRPr lang="en-US" sz="1800" b="0" i="0" u="none" strike="noStrike" dirty="0">
                        <a:solidFill>
                          <a:srgbClr val="000000"/>
                        </a:solidFill>
                        <a:effectLst/>
                        <a:latin typeface="Calibri" panose="020F0502020204030204" pitchFamily="34" charset="0"/>
                      </a:endParaRP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0001"/>
                  </a:ext>
                </a:extLst>
              </a:tr>
              <a:tr h="1310270">
                <a:tc>
                  <a:txBody>
                    <a:bodyPr/>
                    <a:lstStyle/>
                    <a:p>
                      <a:pPr algn="just" fontAlgn="b"/>
                      <a:r>
                        <a:rPr lang="en-US" sz="1800" b="1" u="none" strike="noStrike" dirty="0">
                          <a:solidFill>
                            <a:schemeClr val="accent4"/>
                          </a:solidFill>
                          <a:effectLst/>
                        </a:rPr>
                        <a:t>(PARENTS) </a:t>
                      </a:r>
                      <a:r>
                        <a:rPr lang="en-US" sz="1800" u="none" strike="noStrike" dirty="0">
                          <a:effectLst/>
                        </a:rPr>
                        <a:t>Parents, and not County government, should be responsible for raising and caring for children.  It is not fair to make taxpayers pay to address needs that parents should be addressing.</a:t>
                      </a:r>
                      <a:endParaRPr lang="en-US" sz="1800" b="0" i="0" u="none" strike="noStrike" dirty="0">
                        <a:solidFill>
                          <a:srgbClr val="000000"/>
                        </a:solidFill>
                        <a:effectLst/>
                        <a:latin typeface="Calibri" panose="020F0502020204030204" pitchFamily="34" charset="0"/>
                      </a:endParaRP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tcPr>
                </a:tc>
                <a:tc>
                  <a:txBody>
                    <a:bodyPr/>
                    <a:lstStyle/>
                    <a:p>
                      <a:pPr algn="just" fontAlgn="b"/>
                      <a:endParaRPr lang="en-US" sz="1800" b="0" i="0" u="none" strike="noStrike" dirty="0">
                        <a:solidFill>
                          <a:srgbClr val="000000"/>
                        </a:solidFill>
                        <a:effectLst/>
                        <a:latin typeface="Calibri" panose="020F0502020204030204" pitchFamily="34" charset="0"/>
                      </a:endParaRPr>
                    </a:p>
                  </a:txBody>
                  <a:tcPr marL="45720"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
        <p:nvSpPr>
          <p:cNvPr id="3" name="Rectangle 2"/>
          <p:cNvSpPr/>
          <p:nvPr/>
        </p:nvSpPr>
        <p:spPr>
          <a:xfrm>
            <a:off x="7160097" y="2018429"/>
            <a:ext cx="156966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51%</a:t>
            </a:r>
          </a:p>
        </p:txBody>
      </p:sp>
      <p:sp>
        <p:nvSpPr>
          <p:cNvPr id="6" name="Rectangle 5"/>
          <p:cNvSpPr/>
          <p:nvPr/>
        </p:nvSpPr>
        <p:spPr>
          <a:xfrm>
            <a:off x="7160096" y="4749861"/>
            <a:ext cx="1569660"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a:t>
            </a: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a:t>
            </a:r>
          </a:p>
        </p:txBody>
      </p:sp>
      <p:sp>
        <p:nvSpPr>
          <p:cNvPr id="7" name="Rectangle 6"/>
          <p:cNvSpPr/>
          <p:nvPr/>
        </p:nvSpPr>
        <p:spPr>
          <a:xfrm>
            <a:off x="7160096" y="3573370"/>
            <a:ext cx="156966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51%</a:t>
            </a:r>
          </a:p>
        </p:txBody>
      </p:sp>
    </p:spTree>
    <p:extLst>
      <p:ext uri="{BB962C8B-B14F-4D97-AF65-F5344CB8AC3E}">
        <p14:creationId xmlns:p14="http://schemas.microsoft.com/office/powerpoint/2010/main" val="118694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1533566392"/>
              </p:ext>
            </p:extLst>
          </p:nvPr>
        </p:nvGraphicFramePr>
        <p:xfrm>
          <a:off x="119270" y="2343704"/>
          <a:ext cx="8229971" cy="405709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003272" y="1250829"/>
            <a:ext cx="7137457" cy="830997"/>
          </a:xfrm>
          <a:prstGeom prst="rect">
            <a:avLst/>
          </a:prstGeom>
          <a:noFill/>
          <a:effectLst/>
        </p:spPr>
        <p:txBody>
          <a:bodyPr wrap="square" rtlCol="0" anchor="ctr">
            <a:spAutoFit/>
          </a:bodyPr>
          <a:lstStyle>
            <a:defPPr>
              <a:defRPr lang="en-US"/>
            </a:defPPr>
            <a:lvl1pPr algn="ctr">
              <a:defRPr sz="2000" b="0" i="1"/>
            </a:lvl1pPr>
          </a:lstStyle>
          <a:p>
            <a:r>
              <a:rPr lang="en-US" sz="1600" dirty="0"/>
              <a:t>I am going to read you some other possible provisions of this measure.  Please tell me whether you would be </a:t>
            </a:r>
            <a:r>
              <a:rPr lang="en-US" sz="1600" u="sng" dirty="0"/>
              <a:t>more likely</a:t>
            </a:r>
            <a:r>
              <a:rPr lang="en-US" sz="1600" dirty="0"/>
              <a:t> or </a:t>
            </a:r>
            <a:r>
              <a:rPr lang="en-US" sz="1600" u="sng" dirty="0"/>
              <a:t>less likely</a:t>
            </a:r>
            <a:r>
              <a:rPr lang="en-US" sz="1600" dirty="0"/>
              <a:t> to vote for the measure if that provision were included. </a:t>
            </a:r>
          </a:p>
        </p:txBody>
      </p:sp>
      <p:graphicFrame>
        <p:nvGraphicFramePr>
          <p:cNvPr id="7" name="Table 6"/>
          <p:cNvGraphicFramePr>
            <a:graphicFrameLocks noGrp="1"/>
          </p:cNvGraphicFramePr>
          <p:nvPr>
            <p:extLst>
              <p:ext uri="{D42A27DB-BD31-4B8C-83A1-F6EECF244321}">
                <p14:modId xmlns:p14="http://schemas.microsoft.com/office/powerpoint/2010/main" val="1963502958"/>
              </p:ext>
            </p:extLst>
          </p:nvPr>
        </p:nvGraphicFramePr>
        <p:xfrm>
          <a:off x="7472039" y="2343704"/>
          <a:ext cx="1671961" cy="3506680"/>
        </p:xfrm>
        <a:graphic>
          <a:graphicData uri="http://schemas.openxmlformats.org/drawingml/2006/table">
            <a:tbl>
              <a:tblPr>
                <a:tableStyleId>{073A0DAA-6AF3-43AB-8588-CEC1D06C72B9}</a:tableStyleId>
              </a:tblPr>
              <a:tblGrid>
                <a:gridCol w="1671961">
                  <a:extLst>
                    <a:ext uri="{9D8B030D-6E8A-4147-A177-3AD203B41FA5}">
                      <a16:colId xmlns:a16="http://schemas.microsoft.com/office/drawing/2014/main" val="20000"/>
                    </a:ext>
                  </a:extLst>
                </a:gridCol>
              </a:tblGrid>
              <a:tr h="223416">
                <a:tc>
                  <a:txBody>
                    <a:bodyPr/>
                    <a:lstStyle/>
                    <a:p>
                      <a:pPr algn="ctr" fontAlgn="b"/>
                      <a:r>
                        <a:rPr lang="en-US" sz="2000" b="1" u="none" strike="noStrike" dirty="0">
                          <a:effectLst/>
                          <a:latin typeface="+mn-lt"/>
                        </a:rPr>
                        <a:t>Difference</a:t>
                      </a:r>
                      <a:endParaRPr lang="en-US" sz="2000" b="1"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715">
                <a:tc>
                  <a:txBody>
                    <a:bodyPr/>
                    <a:lstStyle/>
                    <a:p>
                      <a:pPr algn="ctr" fontAlgn="b"/>
                      <a:r>
                        <a:rPr lang="en-US" sz="2000" b="1" u="none" strike="noStrike" dirty="0">
                          <a:effectLst/>
                          <a:latin typeface="+mn-lt"/>
                        </a:rPr>
                        <a:t>+50%</a:t>
                      </a:r>
                      <a:endParaRPr lang="en-US" sz="2000" b="1"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61134">
                <a:tc>
                  <a:txBody>
                    <a:bodyPr/>
                    <a:lstStyle/>
                    <a:p>
                      <a:pPr algn="ctr" fontAlgn="b"/>
                      <a:r>
                        <a:rPr lang="en-US" sz="2000" b="1" u="none" strike="noStrike" dirty="0">
                          <a:effectLst/>
                          <a:latin typeface="+mn-lt"/>
                        </a:rPr>
                        <a:t>+46%</a:t>
                      </a:r>
                      <a:endParaRPr lang="en-US" sz="2000" b="1"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5522">
                <a:tc>
                  <a:txBody>
                    <a:bodyPr/>
                    <a:lstStyle/>
                    <a:p>
                      <a:pPr algn="ctr" fontAlgn="b"/>
                      <a:r>
                        <a:rPr lang="en-US" sz="2000" b="1" u="none" strike="noStrike" dirty="0">
                          <a:effectLst/>
                          <a:latin typeface="+mn-lt"/>
                        </a:rPr>
                        <a:t>+38%</a:t>
                      </a:r>
                      <a:endParaRPr lang="en-US" sz="2000" b="1"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78889">
                <a:tc>
                  <a:txBody>
                    <a:bodyPr/>
                    <a:lstStyle/>
                    <a:p>
                      <a:pPr algn="ctr" fontAlgn="b"/>
                      <a:r>
                        <a:rPr lang="en-US" sz="2000" b="1" i="0" u="none" strike="noStrike" dirty="0">
                          <a:solidFill>
                            <a:srgbClr val="000000"/>
                          </a:solidFill>
                          <a:effectLst/>
                          <a:latin typeface="+mn-lt"/>
                        </a:rPr>
                        <a:t>+38%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a:t>This concern heightens the importance of accountability provisions.</a:t>
            </a:r>
            <a:endParaRPr lang="en-US" dirty="0"/>
          </a:p>
        </p:txBody>
      </p:sp>
      <p:sp>
        <p:nvSpPr>
          <p:cNvPr id="5" name="Text Placeholder 4"/>
          <p:cNvSpPr>
            <a:spLocks noGrp="1"/>
          </p:cNvSpPr>
          <p:nvPr>
            <p:ph type="body" sz="quarter" idx="10"/>
          </p:nvPr>
        </p:nvSpPr>
        <p:spPr/>
        <p:txBody>
          <a:bodyPr/>
          <a:lstStyle/>
          <a:p>
            <a:r>
              <a:rPr lang="en-US"/>
              <a:t>2015 Santa Clara County Survey</a:t>
            </a:r>
            <a:endParaRPr lang="en-US" dirty="0"/>
          </a:p>
        </p:txBody>
      </p:sp>
    </p:spTree>
    <p:extLst>
      <p:ext uri="{BB962C8B-B14F-4D97-AF65-F5344CB8AC3E}">
        <p14:creationId xmlns:p14="http://schemas.microsoft.com/office/powerpoint/2010/main" val="240737533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6894" y="2183913"/>
            <a:ext cx="4669406" cy="3204839"/>
          </a:xfrm>
        </p:spPr>
        <p:txBody>
          <a:bodyPr/>
          <a:lstStyle/>
          <a:p>
            <a:r>
              <a:rPr lang="en-US" dirty="0"/>
              <a:t>Adults who work with youth are credible messengers.</a:t>
            </a:r>
          </a:p>
        </p:txBody>
      </p:sp>
      <p:sp>
        <p:nvSpPr>
          <p:cNvPr id="4" name="Text Placeholder 3"/>
          <p:cNvSpPr>
            <a:spLocks noGrp="1"/>
          </p:cNvSpPr>
          <p:nvPr>
            <p:ph type="body" sz="quarter" idx="10"/>
          </p:nvPr>
        </p:nvSpPr>
        <p:spPr/>
        <p:txBody>
          <a:bodyPr/>
          <a:lstStyle/>
          <a:p>
            <a:endParaRPr lang="en-US"/>
          </a:p>
        </p:txBody>
      </p:sp>
      <p:sp>
        <p:nvSpPr>
          <p:cNvPr id="3" name="TextBox 2"/>
          <p:cNvSpPr txBox="1"/>
          <p:nvPr/>
        </p:nvSpPr>
        <p:spPr>
          <a:xfrm>
            <a:off x="4838385" y="952233"/>
            <a:ext cx="2646424"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#15:</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 name="Picture 1" descr="Teen sues Montgomery Co. schools over fake psychologist | Voxitati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49" y="2398783"/>
            <a:ext cx="3057880" cy="2037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620129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67038000"/>
              </p:ext>
            </p:extLst>
          </p:nvPr>
        </p:nvGraphicFramePr>
        <p:xfrm>
          <a:off x="3882452" y="1394085"/>
          <a:ext cx="4391537" cy="4875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11087182"/>
              </p:ext>
            </p:extLst>
          </p:nvPr>
        </p:nvGraphicFramePr>
        <p:xfrm>
          <a:off x="7700356" y="1356779"/>
          <a:ext cx="1443644" cy="4585178"/>
        </p:xfrm>
        <a:graphic>
          <a:graphicData uri="http://schemas.openxmlformats.org/drawingml/2006/table">
            <a:tbl>
              <a:tblPr>
                <a:tableStyleId>{5C22544A-7EE6-4342-B048-85BDC9FD1C3A}</a:tableStyleId>
              </a:tblPr>
              <a:tblGrid>
                <a:gridCol w="1443644">
                  <a:extLst>
                    <a:ext uri="{9D8B030D-6E8A-4147-A177-3AD203B41FA5}">
                      <a16:colId xmlns:a16="http://schemas.microsoft.com/office/drawing/2014/main" val="20000"/>
                    </a:ext>
                  </a:extLst>
                </a:gridCol>
              </a:tblGrid>
              <a:tr h="126954">
                <a:tc>
                  <a:txBody>
                    <a:bodyPr/>
                    <a:lstStyle/>
                    <a:p>
                      <a:pPr algn="ctr" fontAlgn="b"/>
                      <a:r>
                        <a:rPr lang="en-US" sz="1800" b="1" u="none" strike="noStrike" dirty="0">
                          <a:solidFill>
                            <a:schemeClr val="tx1"/>
                          </a:solidFill>
                          <a:effectLst/>
                          <a:latin typeface="+mn-lt"/>
                        </a:rPr>
                        <a:t>Difference</a:t>
                      </a:r>
                      <a:endParaRPr lang="en-US" sz="1800" b="1"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3232">
                <a:tc>
                  <a:txBody>
                    <a:bodyPr/>
                    <a:lstStyle/>
                    <a:p>
                      <a:pPr algn="ctr" fontAlgn="b"/>
                      <a:r>
                        <a:rPr lang="en-US" sz="1800" b="1" i="0" u="none" strike="noStrike" dirty="0">
                          <a:solidFill>
                            <a:srgbClr val="000000"/>
                          </a:solidFill>
                          <a:effectLst/>
                          <a:latin typeface="+mn-lt"/>
                        </a:rPr>
                        <a:t>+78%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4793">
                <a:tc>
                  <a:txBody>
                    <a:bodyPr/>
                    <a:lstStyle/>
                    <a:p>
                      <a:pPr algn="ctr" fontAlgn="b"/>
                      <a:r>
                        <a:rPr lang="en-US" sz="1800" b="1" i="0" u="none" strike="noStrike" dirty="0">
                          <a:solidFill>
                            <a:srgbClr val="000000"/>
                          </a:solidFill>
                          <a:effectLst/>
                          <a:latin typeface="+mn-lt"/>
                        </a:rPr>
                        <a:t>+74%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4793">
                <a:tc>
                  <a:txBody>
                    <a:bodyPr/>
                    <a:lstStyle/>
                    <a:p>
                      <a:pPr algn="ctr" fontAlgn="b"/>
                      <a:r>
                        <a:rPr lang="en-US" sz="1800" b="1" i="0" u="none" strike="noStrike" dirty="0">
                          <a:solidFill>
                            <a:srgbClr val="000000"/>
                          </a:solidFill>
                          <a:effectLst/>
                          <a:latin typeface="+mn-lt"/>
                        </a:rPr>
                        <a:t>+74%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4794">
                <a:tc>
                  <a:txBody>
                    <a:bodyPr/>
                    <a:lstStyle/>
                    <a:p>
                      <a:pPr algn="ctr" fontAlgn="b"/>
                      <a:r>
                        <a:rPr lang="en-US" sz="1800" b="1" i="0" u="none" strike="noStrike" dirty="0">
                          <a:solidFill>
                            <a:srgbClr val="000000"/>
                          </a:solidFill>
                          <a:effectLst/>
                          <a:latin typeface="+mn-lt"/>
                        </a:rPr>
                        <a:t>+54%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7298">
                <a:tc>
                  <a:txBody>
                    <a:bodyPr/>
                    <a:lstStyle/>
                    <a:p>
                      <a:pPr algn="ctr" fontAlgn="b"/>
                      <a:r>
                        <a:rPr lang="en-US" sz="1800" b="1" i="0" u="none" strike="noStrike" dirty="0">
                          <a:solidFill>
                            <a:srgbClr val="000000"/>
                          </a:solidFill>
                          <a:effectLst/>
                          <a:latin typeface="+mn-lt"/>
                        </a:rPr>
                        <a:t>+46%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4794">
                <a:tc>
                  <a:txBody>
                    <a:bodyPr/>
                    <a:lstStyle/>
                    <a:p>
                      <a:pPr algn="ctr" fontAlgn="b"/>
                      <a:r>
                        <a:rPr lang="en-US" sz="1800" b="1" i="0" u="none" strike="noStrike" dirty="0">
                          <a:solidFill>
                            <a:srgbClr val="000000"/>
                          </a:solidFill>
                          <a:effectLst/>
                          <a:latin typeface="+mn-lt"/>
                        </a:rPr>
                        <a:t>+45%</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83">
                <a:tc>
                  <a:txBody>
                    <a:bodyPr/>
                    <a:lstStyle/>
                    <a:p>
                      <a:pPr algn="ctr" fontAlgn="b"/>
                      <a:r>
                        <a:rPr lang="en-US" sz="1800" b="1" i="0" u="none" strike="noStrike" dirty="0">
                          <a:solidFill>
                            <a:srgbClr val="000000"/>
                          </a:solidFill>
                          <a:effectLst/>
                          <a:latin typeface="+mn-lt"/>
                        </a:rPr>
                        <a:t>+44%</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7299">
                <a:tc>
                  <a:txBody>
                    <a:bodyPr/>
                    <a:lstStyle/>
                    <a:p>
                      <a:pPr algn="ctr" fontAlgn="b"/>
                      <a:r>
                        <a:rPr lang="en-US" sz="1800" b="1" i="0" u="none" strike="noStrike" dirty="0">
                          <a:solidFill>
                            <a:srgbClr val="000000"/>
                          </a:solidFill>
                          <a:effectLst/>
                          <a:latin typeface="+mn-lt"/>
                        </a:rPr>
                        <a:t>+41%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7278">
                <a:tc>
                  <a:txBody>
                    <a:bodyPr/>
                    <a:lstStyle/>
                    <a:p>
                      <a:pPr algn="ctr" fontAlgn="b"/>
                      <a:r>
                        <a:rPr lang="en-US" sz="1800" b="1" i="0" u="none" strike="noStrike" dirty="0">
                          <a:solidFill>
                            <a:srgbClr val="000000"/>
                          </a:solidFill>
                          <a:effectLst/>
                          <a:latin typeface="+mn-lt"/>
                        </a:rPr>
                        <a:t>+41%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37279">
                <a:tc>
                  <a:txBody>
                    <a:bodyPr/>
                    <a:lstStyle/>
                    <a:p>
                      <a:pPr algn="ctr" fontAlgn="b"/>
                      <a:r>
                        <a:rPr lang="en-US" sz="1800" b="1" i="0" u="none" strike="noStrike" dirty="0">
                          <a:solidFill>
                            <a:srgbClr val="000000"/>
                          </a:solidFill>
                          <a:effectLst/>
                          <a:latin typeface="+mn-lt"/>
                        </a:rPr>
                        <a:t>+41%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4794">
                <a:tc>
                  <a:txBody>
                    <a:bodyPr/>
                    <a:lstStyle/>
                    <a:p>
                      <a:pPr algn="ctr" fontAlgn="b"/>
                      <a:r>
                        <a:rPr lang="en-US" sz="1800" b="1" i="0" u="none" strike="noStrike" dirty="0">
                          <a:solidFill>
                            <a:srgbClr val="000000"/>
                          </a:solidFill>
                          <a:effectLst/>
                          <a:latin typeface="+mn-lt"/>
                        </a:rPr>
                        <a:t>+40%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92308">
                <a:tc>
                  <a:txBody>
                    <a:bodyPr/>
                    <a:lstStyle/>
                    <a:p>
                      <a:pPr algn="ctr" fontAlgn="b"/>
                      <a:r>
                        <a:rPr lang="en-US" sz="1800" b="1" i="0" u="none" strike="noStrike" dirty="0">
                          <a:solidFill>
                            <a:srgbClr val="000000"/>
                          </a:solidFill>
                          <a:effectLst/>
                          <a:latin typeface="+mn-lt"/>
                        </a:rPr>
                        <a:t>+40%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4793">
                <a:tc>
                  <a:txBody>
                    <a:bodyPr/>
                    <a:lstStyle/>
                    <a:p>
                      <a:pPr algn="ctr" fontAlgn="b"/>
                      <a:r>
                        <a:rPr lang="en-US" sz="1800" b="1" i="0" u="none" strike="noStrike" dirty="0">
                          <a:solidFill>
                            <a:srgbClr val="000000"/>
                          </a:solidFill>
                          <a:effectLst/>
                          <a:latin typeface="+mn-lt"/>
                        </a:rPr>
                        <a:t>+37%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9" name="Title 8"/>
          <p:cNvSpPr>
            <a:spLocks noGrp="1"/>
          </p:cNvSpPr>
          <p:nvPr>
            <p:ph type="title"/>
          </p:nvPr>
        </p:nvSpPr>
        <p:spPr/>
        <p:txBody>
          <a:bodyPr/>
          <a:lstStyle/>
          <a:p>
            <a:r>
              <a:rPr lang="en-US" sz="2800" dirty="0"/>
              <a:t>The most trusted messengers on the issue include local parents, teachers, and CBO’s.</a:t>
            </a:r>
          </a:p>
        </p:txBody>
      </p:sp>
      <p:sp>
        <p:nvSpPr>
          <p:cNvPr id="7" name="Text Placeholder 6"/>
          <p:cNvSpPr>
            <a:spLocks noGrp="1"/>
          </p:cNvSpPr>
          <p:nvPr>
            <p:ph type="body" sz="quarter" idx="10"/>
          </p:nvPr>
        </p:nvSpPr>
        <p:spPr/>
        <p:txBody>
          <a:bodyPr/>
          <a:lstStyle/>
          <a:p>
            <a:r>
              <a:rPr lang="en-US" i="0" dirty="0"/>
              <a:t>2015 City of Richmond Survey</a:t>
            </a:r>
          </a:p>
        </p:txBody>
      </p:sp>
      <p:graphicFrame>
        <p:nvGraphicFramePr>
          <p:cNvPr id="2" name="Table 1"/>
          <p:cNvGraphicFramePr>
            <a:graphicFrameLocks noGrp="1"/>
          </p:cNvGraphicFramePr>
          <p:nvPr>
            <p:extLst>
              <p:ext uri="{D42A27DB-BD31-4B8C-83A1-F6EECF244321}">
                <p14:modId xmlns:p14="http://schemas.microsoft.com/office/powerpoint/2010/main" val="4289829117"/>
              </p:ext>
            </p:extLst>
          </p:nvPr>
        </p:nvGraphicFramePr>
        <p:xfrm>
          <a:off x="1" y="1926712"/>
          <a:ext cx="4384624" cy="4025054"/>
        </p:xfrm>
        <a:graphic>
          <a:graphicData uri="http://schemas.openxmlformats.org/drawingml/2006/table">
            <a:tbl>
              <a:tblPr>
                <a:tableStyleId>{5C22544A-7EE6-4342-B048-85BDC9FD1C3A}</a:tableStyleId>
              </a:tblPr>
              <a:tblGrid>
                <a:gridCol w="4384624">
                  <a:extLst>
                    <a:ext uri="{9D8B030D-6E8A-4147-A177-3AD203B41FA5}">
                      <a16:colId xmlns:a16="http://schemas.microsoft.com/office/drawing/2014/main" val="20000"/>
                    </a:ext>
                  </a:extLst>
                </a:gridCol>
              </a:tblGrid>
              <a:tr h="206292">
                <a:tc>
                  <a:txBody>
                    <a:bodyPr/>
                    <a:lstStyle/>
                    <a:p>
                      <a:pPr algn="r" fontAlgn="ctr">
                        <a:lnSpc>
                          <a:spcPts val="1500"/>
                        </a:lnSpc>
                      </a:pPr>
                      <a:r>
                        <a:rPr lang="en-US" sz="1600" u="none" strike="noStrike" dirty="0">
                          <a:effectLst/>
                        </a:rPr>
                        <a:t>Local parents of teenagers</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0787">
                <a:tc>
                  <a:txBody>
                    <a:bodyPr/>
                    <a:lstStyle/>
                    <a:p>
                      <a:pPr algn="r" fontAlgn="ctr">
                        <a:lnSpc>
                          <a:spcPts val="1500"/>
                        </a:lnSpc>
                      </a:pPr>
                      <a:r>
                        <a:rPr lang="en-US" sz="1600" u="none" strike="noStrike" dirty="0">
                          <a:effectLst/>
                        </a:rPr>
                        <a:t>Local public school teachers</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2141">
                <a:tc>
                  <a:txBody>
                    <a:bodyPr/>
                    <a:lstStyle/>
                    <a:p>
                      <a:pPr algn="r" fontAlgn="ctr">
                        <a:lnSpc>
                          <a:spcPts val="1500"/>
                        </a:lnSpc>
                      </a:pPr>
                      <a:r>
                        <a:rPr lang="en-US" sz="1600" u="none" strike="noStrike" dirty="0">
                          <a:effectLst/>
                        </a:rPr>
                        <a:t>Local community-based organizations serving children and youth</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7020">
                <a:tc>
                  <a:txBody>
                    <a:bodyPr/>
                    <a:lstStyle/>
                    <a:p>
                      <a:pPr algn="r" fontAlgn="ctr">
                        <a:lnSpc>
                          <a:spcPts val="1500"/>
                        </a:lnSpc>
                      </a:pPr>
                      <a:r>
                        <a:rPr lang="en-US" sz="1600" u="none" strike="noStrike" dirty="0">
                          <a:effectLst/>
                        </a:rPr>
                        <a:t>Local teenagers</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5171">
                <a:tc>
                  <a:txBody>
                    <a:bodyPr/>
                    <a:lstStyle/>
                    <a:p>
                      <a:pPr algn="r" fontAlgn="ctr">
                        <a:lnSpc>
                          <a:spcPts val="1500"/>
                        </a:lnSpc>
                      </a:pPr>
                      <a:r>
                        <a:rPr lang="en-US" sz="1600" u="none" strike="noStrike" dirty="0">
                          <a:effectLst/>
                        </a:rPr>
                        <a:t>The West Contra Costa Unified School District</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9795">
                <a:tc>
                  <a:txBody>
                    <a:bodyPr/>
                    <a:lstStyle/>
                    <a:p>
                      <a:pPr algn="r" fontAlgn="ctr">
                        <a:lnSpc>
                          <a:spcPts val="1500"/>
                        </a:lnSpc>
                      </a:pPr>
                      <a:r>
                        <a:rPr lang="en-US" sz="1600" u="none" strike="noStrike" dirty="0">
                          <a:effectLst/>
                        </a:rPr>
                        <a:t>Local police</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9796">
                <a:tc>
                  <a:txBody>
                    <a:bodyPr/>
                    <a:lstStyle/>
                    <a:p>
                      <a:pPr algn="r" fontAlgn="ctr">
                        <a:lnSpc>
                          <a:spcPts val="1500"/>
                        </a:lnSpc>
                      </a:pPr>
                      <a:r>
                        <a:rPr lang="en-US" sz="1600" u="none" strike="noStrike" dirty="0">
                          <a:effectLst/>
                        </a:rPr>
                        <a:t>Owners of local businesses</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731">
                <a:tc>
                  <a:txBody>
                    <a:bodyPr/>
                    <a:lstStyle/>
                    <a:p>
                      <a:pPr algn="r" fontAlgn="ctr">
                        <a:lnSpc>
                          <a:spcPts val="1500"/>
                        </a:lnSpc>
                      </a:pPr>
                      <a:r>
                        <a:rPr lang="en-US" sz="1600" u="none" strike="noStrike" dirty="0">
                          <a:effectLst/>
                        </a:rPr>
                        <a:t>Local ministers or other religious leaders</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1732">
                <a:tc>
                  <a:txBody>
                    <a:bodyPr/>
                    <a:lstStyle/>
                    <a:p>
                      <a:pPr algn="r" fontAlgn="ctr">
                        <a:lnSpc>
                          <a:spcPts val="1500"/>
                        </a:lnSpc>
                      </a:pPr>
                      <a:r>
                        <a:rPr lang="en-US" sz="1600" u="none" strike="noStrike" dirty="0">
                          <a:effectLst/>
                        </a:rPr>
                        <a:t>The Richmond Chamber of Commerce</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7107">
                <a:tc>
                  <a:txBody>
                    <a:bodyPr/>
                    <a:lstStyle/>
                    <a:p>
                      <a:pPr algn="r" fontAlgn="ctr">
                        <a:lnSpc>
                          <a:spcPts val="1500"/>
                        </a:lnSpc>
                      </a:pPr>
                      <a:r>
                        <a:rPr lang="en-US" sz="1600" u="none" strike="noStrike" dirty="0">
                          <a:effectLst/>
                        </a:rPr>
                        <a:t>The RYSE Youth Center</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2141">
                <a:tc>
                  <a:txBody>
                    <a:bodyPr/>
                    <a:lstStyle/>
                    <a:p>
                      <a:pPr algn="r" fontAlgn="ctr">
                        <a:lnSpc>
                          <a:spcPts val="1500"/>
                        </a:lnSpc>
                      </a:pPr>
                      <a:r>
                        <a:rPr lang="en-US" sz="1600" u="none" strike="noStrike" dirty="0">
                          <a:effectLst/>
                        </a:rPr>
                        <a:t>An expert on youth development from </a:t>
                      </a:r>
                      <a:br>
                        <a:rPr lang="en-US" sz="1600" u="none" strike="noStrike" dirty="0">
                          <a:effectLst/>
                        </a:rPr>
                      </a:br>
                      <a:r>
                        <a:rPr lang="en-US" sz="1600" u="none" strike="noStrike" dirty="0">
                          <a:effectLst/>
                        </a:rPr>
                        <a:t>UC Berkeley</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2483">
                <a:tc>
                  <a:txBody>
                    <a:bodyPr/>
                    <a:lstStyle/>
                    <a:p>
                      <a:pPr algn="r" fontAlgn="ctr">
                        <a:lnSpc>
                          <a:spcPts val="1500"/>
                        </a:lnSpc>
                      </a:pPr>
                      <a:r>
                        <a:rPr lang="en-US" sz="1600" u="none" strike="noStrike" dirty="0">
                          <a:effectLst/>
                        </a:rPr>
                        <a:t>The League of Women Voters</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9044">
                <a:tc>
                  <a:txBody>
                    <a:bodyPr/>
                    <a:lstStyle/>
                    <a:p>
                      <a:pPr algn="r" fontAlgn="ctr">
                        <a:lnSpc>
                          <a:spcPts val="1500"/>
                        </a:lnSpc>
                      </a:pPr>
                      <a:r>
                        <a:rPr lang="en-US" sz="1600" u="none" strike="noStrike" dirty="0">
                          <a:effectLst/>
                        </a:rPr>
                        <a:t>Local labor unions</a:t>
                      </a:r>
                      <a:endParaRPr lang="en-US" sz="1600" b="0" i="0" u="none" strike="noStrike" dirty="0">
                        <a:solidFill>
                          <a:srgbClr val="000000"/>
                        </a:solidFill>
                        <a:effectLst/>
                        <a:latin typeface="Times New Roman"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8426255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785" y="546687"/>
            <a:ext cx="7834144" cy="1602870"/>
          </a:xfrm>
        </p:spPr>
        <p:txBody>
          <a:bodyPr/>
          <a:lstStyle/>
          <a:p>
            <a:r>
              <a:rPr lang="en-US" sz="2800" dirty="0"/>
              <a:t>These polls have shown remarkable consistency in the context for local measures to fund children and youth services.  The following are key findings that cut across the research.</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1259" y="2997373"/>
            <a:ext cx="6481483" cy="2940764"/>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009814"/>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Perceptions of early </a:t>
            </a:r>
            <a:br>
              <a:rPr lang="en-US" dirty="0"/>
            </a:br>
            <a:r>
              <a:rPr lang="en-US" dirty="0"/>
              <a:t>childhood educators </a:t>
            </a:r>
            <a:br>
              <a:rPr lang="en-US" dirty="0"/>
            </a:br>
            <a:r>
              <a:rPr lang="en-US" dirty="0"/>
              <a:t>are overwhelmingly positive.</a:t>
            </a:r>
          </a:p>
        </p:txBody>
      </p:sp>
      <p:sp>
        <p:nvSpPr>
          <p:cNvPr id="13" name="Text Placeholder 12"/>
          <p:cNvSpPr>
            <a:spLocks noGrp="1"/>
          </p:cNvSpPr>
          <p:nvPr>
            <p:ph type="body" sz="quarter" idx="10"/>
          </p:nvPr>
        </p:nvSpPr>
        <p:spPr/>
        <p:txBody>
          <a:bodyPr/>
          <a:lstStyle/>
          <a:p>
            <a:endParaRPr lang="en-US"/>
          </a:p>
        </p:txBody>
      </p:sp>
      <p:sp>
        <p:nvSpPr>
          <p:cNvPr id="3" name="TextBox 2"/>
          <p:cNvSpPr txBox="1"/>
          <p:nvPr/>
        </p:nvSpPr>
        <p:spPr>
          <a:xfrm>
            <a:off x="4808369" y="982362"/>
            <a:ext cx="2510520"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#16:</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grpSp>
        <p:nvGrpSpPr>
          <p:cNvPr id="8" name="Group 7"/>
          <p:cNvGrpSpPr/>
          <p:nvPr/>
        </p:nvGrpSpPr>
        <p:grpSpPr>
          <a:xfrm>
            <a:off x="207536" y="2269672"/>
            <a:ext cx="2878131" cy="2878131"/>
            <a:chOff x="5621435" y="863024"/>
            <a:chExt cx="1788694" cy="1788694"/>
          </a:xfrm>
        </p:grpSpPr>
        <p:sp>
          <p:nvSpPr>
            <p:cNvPr id="10" name="Oval 9"/>
            <p:cNvSpPr/>
            <p:nvPr/>
          </p:nvSpPr>
          <p:spPr bwMode="auto">
            <a:xfrm>
              <a:off x="5621435" y="863024"/>
              <a:ext cx="1788694" cy="1788694"/>
            </a:xfrm>
            <a:prstGeom prst="ellipse">
              <a:avLst/>
            </a:prstGeom>
            <a:solidFill>
              <a:schemeClr val="accent1"/>
            </a:solidFill>
            <a:ln>
              <a:solidFill>
                <a:schemeClr val="bg2"/>
              </a:solidFill>
              <a:headEnd type="none" w="med" len="med"/>
              <a:tailEnd type="none" w="med" len="med"/>
            </a:ln>
            <a:scene3d>
              <a:camera prst="orthographicFront"/>
              <a:lightRig rig="threePt" dir="t"/>
            </a:scene3d>
            <a:sp3d>
              <a:bevelT/>
            </a:sp3d>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p:txBody>
        </p:sp>
        <p:sp>
          <p:nvSpPr>
            <p:cNvPr id="11" name="Oval 10"/>
            <p:cNvSpPr/>
            <p:nvPr/>
          </p:nvSpPr>
          <p:spPr bwMode="auto">
            <a:xfrm>
              <a:off x="5804790" y="1046379"/>
              <a:ext cx="1421985" cy="1421985"/>
            </a:xfrm>
            <a:prstGeom prst="ellipse">
              <a:avLst/>
            </a:prstGeom>
            <a:solidFill>
              <a:schemeClr val="accent1">
                <a:lumMod val="20000"/>
                <a:lumOff val="80000"/>
              </a:schemeClr>
            </a:solidFill>
            <a:ln>
              <a:solidFill>
                <a:schemeClr val="accent2"/>
              </a:solidFill>
              <a:headEnd type="none" w="med" len="med"/>
              <a:tailEnd type="none" w="med" len="med"/>
            </a:ln>
            <a:scene3d>
              <a:camera prst="orthographicFront"/>
              <a:lightRig rig="threePt" dir="t"/>
            </a:scene3d>
            <a:sp3d prstMaterial="metal">
              <a:bevelT w="247650"/>
            </a:sp3d>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p:txBody>
        </p:sp>
        <p:pic>
          <p:nvPicPr>
            <p:cNvPr id="12" name="Picture 11" descr="https://upload.wikimedia.org/wikipedia/commons/7/7e/Thumbs-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9234" y="1211479"/>
              <a:ext cx="1258059" cy="11338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548814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02473" y="3407229"/>
            <a:ext cx="8745583" cy="548640"/>
          </a:xfrm>
          <a:prstGeom prst="roundRect">
            <a:avLst/>
          </a:prstGeom>
          <a:solidFill>
            <a:srgbClr val="FCF4D4"/>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53587727"/>
              </p:ext>
            </p:extLst>
          </p:nvPr>
        </p:nvGraphicFramePr>
        <p:xfrm>
          <a:off x="8152437" y="1185845"/>
          <a:ext cx="949383" cy="4725098"/>
        </p:xfrm>
        <a:graphic>
          <a:graphicData uri="http://schemas.openxmlformats.org/drawingml/2006/table">
            <a:tbl>
              <a:tblPr>
                <a:tableStyleId>{5C22544A-7EE6-4342-B048-85BDC9FD1C3A}</a:tableStyleId>
              </a:tblPr>
              <a:tblGrid>
                <a:gridCol w="949383">
                  <a:extLst>
                    <a:ext uri="{9D8B030D-6E8A-4147-A177-3AD203B41FA5}">
                      <a16:colId xmlns:a16="http://schemas.microsoft.com/office/drawing/2014/main" val="20000"/>
                    </a:ext>
                  </a:extLst>
                </a:gridCol>
              </a:tblGrid>
              <a:tr h="937309">
                <a:tc>
                  <a:txBody>
                    <a:bodyPr/>
                    <a:lstStyle/>
                    <a:p>
                      <a:pPr algn="ctr" fontAlgn="ctr"/>
                      <a:r>
                        <a:rPr lang="en-US" sz="1800" b="1" i="0" u="none" strike="noStrike" dirty="0">
                          <a:solidFill>
                            <a:schemeClr val="accent1"/>
                          </a:solidFill>
                          <a:effectLst/>
                          <a:latin typeface="+mn-lt"/>
                          <a:cs typeface="Arial" panose="020B0604020202020204" pitchFamily="34" charset="0"/>
                        </a:rPr>
                        <a:t>Ext./ Very </a:t>
                      </a:r>
                      <a:r>
                        <a:rPr lang="en-US" sz="1800" b="1" i="0" u="none" strike="noStrike" dirty="0" err="1">
                          <a:solidFill>
                            <a:schemeClr val="accent1"/>
                          </a:solidFill>
                          <a:effectLst/>
                          <a:latin typeface="+mn-lt"/>
                          <a:cs typeface="Arial" panose="020B0604020202020204" pitchFamily="34" charset="0"/>
                        </a:rPr>
                        <a:t>Impt</a:t>
                      </a:r>
                      <a:r>
                        <a:rPr lang="en-US" sz="1800" b="1" i="0" u="none" strike="noStrike" dirty="0">
                          <a:solidFill>
                            <a:schemeClr val="accent1"/>
                          </a:solidFill>
                          <a:effectLst/>
                          <a:latin typeface="+mn-lt"/>
                          <a:cs typeface="Arial" panose="020B0604020202020204" pitchFamily="34" charset="0"/>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9674">
                <a:tc>
                  <a:txBody>
                    <a:bodyPr/>
                    <a:lstStyle/>
                    <a:p>
                      <a:pPr algn="ctr" fontAlgn="ctr"/>
                      <a:r>
                        <a:rPr lang="en-US" sz="1900" b="1" i="0" u="none" strike="noStrike" dirty="0">
                          <a:solidFill>
                            <a:schemeClr val="accent1"/>
                          </a:solidFill>
                          <a:effectLst/>
                          <a:latin typeface="+mn-lt"/>
                          <a:cs typeface="Arial" panose="020B0604020202020204" pitchFamily="34" charset="0"/>
                        </a:rPr>
                        <a:t>96%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4915">
                <a:tc>
                  <a:txBody>
                    <a:bodyPr/>
                    <a:lstStyle/>
                    <a:p>
                      <a:pPr algn="ctr" fontAlgn="ctr"/>
                      <a:r>
                        <a:rPr lang="en-US" sz="1900" b="1" i="0" u="none" strike="noStrike" dirty="0">
                          <a:solidFill>
                            <a:schemeClr val="accent1"/>
                          </a:solidFill>
                          <a:effectLst/>
                          <a:latin typeface="+mn-lt"/>
                          <a:cs typeface="Arial" panose="020B0604020202020204" pitchFamily="34" charset="0"/>
                        </a:rPr>
                        <a:t>96%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96686">
                <a:tc>
                  <a:txBody>
                    <a:bodyPr/>
                    <a:lstStyle/>
                    <a:p>
                      <a:pPr algn="ctr" fontAlgn="ctr"/>
                      <a:r>
                        <a:rPr lang="en-US" sz="1900" b="1" i="0" u="none" strike="noStrike" dirty="0">
                          <a:solidFill>
                            <a:schemeClr val="accent1"/>
                          </a:solidFill>
                          <a:effectLst/>
                          <a:latin typeface="+mn-lt"/>
                          <a:cs typeface="Arial" panose="020B0604020202020204" pitchFamily="34" charset="0"/>
                        </a:rPr>
                        <a:t>88%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4028">
                <a:tc>
                  <a:txBody>
                    <a:bodyPr/>
                    <a:lstStyle/>
                    <a:p>
                      <a:pPr algn="ctr" fontAlgn="ctr"/>
                      <a:r>
                        <a:rPr lang="en-US" sz="1900" b="1" i="0" u="none" strike="noStrike" dirty="0">
                          <a:solidFill>
                            <a:schemeClr val="accent1"/>
                          </a:solidFill>
                          <a:effectLst/>
                          <a:latin typeface="+mn-lt"/>
                          <a:cs typeface="Arial" panose="020B0604020202020204" pitchFamily="34" charset="0"/>
                        </a:rPr>
                        <a:t>77%</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3364">
                <a:tc>
                  <a:txBody>
                    <a:bodyPr/>
                    <a:lstStyle/>
                    <a:p>
                      <a:pPr algn="ctr" fontAlgn="ctr"/>
                      <a:r>
                        <a:rPr lang="en-US" sz="1900" b="1" i="0" u="none" strike="noStrike" dirty="0">
                          <a:solidFill>
                            <a:schemeClr val="accent1"/>
                          </a:solidFill>
                          <a:effectLst/>
                          <a:latin typeface="+mn-lt"/>
                          <a:cs typeface="Arial" panose="020B0604020202020204" pitchFamily="34" charset="0"/>
                        </a:rPr>
                        <a:t>76%</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19122">
                <a:tc>
                  <a:txBody>
                    <a:bodyPr/>
                    <a:lstStyle/>
                    <a:p>
                      <a:pPr algn="ctr" fontAlgn="ctr"/>
                      <a:r>
                        <a:rPr lang="en-US" sz="1900" b="1" i="0" u="none" strike="noStrike" dirty="0">
                          <a:solidFill>
                            <a:schemeClr val="accent1"/>
                          </a:solidFill>
                          <a:effectLst/>
                          <a:latin typeface="+mn-lt"/>
                          <a:cs typeface="Arial" panose="020B0604020202020204" pitchFamily="34" charset="0"/>
                        </a:rPr>
                        <a:t>41%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9" name="Chart 18"/>
          <p:cNvGraphicFramePr/>
          <p:nvPr>
            <p:extLst>
              <p:ext uri="{D42A27DB-BD31-4B8C-83A1-F6EECF244321}">
                <p14:modId xmlns:p14="http://schemas.microsoft.com/office/powerpoint/2010/main" val="3006204474"/>
              </p:ext>
            </p:extLst>
          </p:nvPr>
        </p:nvGraphicFramePr>
        <p:xfrm>
          <a:off x="1" y="1491343"/>
          <a:ext cx="8490856" cy="48216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t>Voters see early childhood educators as important members of the community.</a:t>
            </a:r>
            <a:endParaRPr lang="en-US" dirty="0"/>
          </a:p>
        </p:txBody>
      </p:sp>
      <p:sp>
        <p:nvSpPr>
          <p:cNvPr id="3" name="Text Placeholder 2"/>
          <p:cNvSpPr>
            <a:spLocks noGrp="1"/>
          </p:cNvSpPr>
          <p:nvPr>
            <p:ph type="body" sz="quarter" idx="10"/>
          </p:nvPr>
        </p:nvSpPr>
        <p:spPr/>
        <p:txBody>
          <a:bodyPr/>
          <a:lstStyle/>
          <a:p>
            <a:r>
              <a:rPr lang="en-US"/>
              <a:t>2015 FM3/POS National Voter Survey for NAEYC</a:t>
            </a:r>
          </a:p>
          <a:p>
            <a:endParaRPr lang="en-US" dirty="0"/>
          </a:p>
        </p:txBody>
      </p:sp>
    </p:spTree>
    <p:extLst>
      <p:ext uri="{BB962C8B-B14F-4D97-AF65-F5344CB8AC3E}">
        <p14:creationId xmlns:p14="http://schemas.microsoft.com/office/powerpoint/2010/main" val="940927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646316372"/>
              </p:ext>
            </p:extLst>
          </p:nvPr>
        </p:nvGraphicFramePr>
        <p:xfrm>
          <a:off x="625123" y="2136445"/>
          <a:ext cx="7935986" cy="42176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200" dirty="0"/>
              <a:t>Most voters believe that early childhood educators are paid too little.</a:t>
            </a:r>
          </a:p>
        </p:txBody>
      </p:sp>
      <p:sp>
        <p:nvSpPr>
          <p:cNvPr id="7" name="Text Placeholder 1"/>
          <p:cNvSpPr>
            <a:spLocks noGrp="1"/>
          </p:cNvSpPr>
          <p:nvPr>
            <p:ph type="body" sz="quarter" idx="10"/>
          </p:nvPr>
        </p:nvSpPr>
        <p:spPr/>
        <p:txBody>
          <a:bodyPr/>
          <a:lstStyle/>
          <a:p>
            <a:r>
              <a:rPr lang="en-US" dirty="0">
                <a:solidFill>
                  <a:schemeClr val="bg1"/>
                </a:solidFill>
              </a:rPr>
              <a:t>2015 FM3/POS National Voter Survey for NAEYC</a:t>
            </a:r>
          </a:p>
        </p:txBody>
      </p:sp>
      <p:sp>
        <p:nvSpPr>
          <p:cNvPr id="4" name="Rectangle 3"/>
          <p:cNvSpPr/>
          <p:nvPr/>
        </p:nvSpPr>
        <p:spPr>
          <a:xfrm>
            <a:off x="597734" y="1295688"/>
            <a:ext cx="7948532" cy="923330"/>
          </a:xfrm>
          <a:prstGeom prst="rect">
            <a:avLst/>
          </a:prstGeom>
        </p:spPr>
        <p:txBody>
          <a:bodyPr wrap="square">
            <a:spAutoFit/>
          </a:bodyPr>
          <a:lstStyle/>
          <a:p>
            <a:pPr algn="ctr"/>
            <a:r>
              <a:rPr lang="en-US" sz="1800" b="0" i="1" dirty="0">
                <a:ea typeface="Times New Roman" panose="02020603050405020304" pitchFamily="18" charset="0"/>
                <a:cs typeface="Times New Roman" panose="02020603050405020304" pitchFamily="18" charset="0"/>
              </a:rPr>
              <a:t>Thinking of the early childhood educators who serve children in your community in the years before they enter kindergarten, do you think they are paid too little, too much or about right?</a:t>
            </a:r>
            <a:r>
              <a:rPr lang="en-US" sz="1800" b="0" i="1" dirty="0">
                <a:solidFill>
                  <a:srgbClr val="1F497D"/>
                </a:solidFill>
                <a:ea typeface="Times New Roman" panose="02020603050405020304" pitchFamily="18" charset="0"/>
                <a:cs typeface="Times New Roman" panose="02020603050405020304" pitchFamily="18" charset="0"/>
              </a:rPr>
              <a:t> </a:t>
            </a:r>
            <a:endParaRPr lang="en-US" sz="1800" b="0" i="1" dirty="0"/>
          </a:p>
        </p:txBody>
      </p:sp>
    </p:spTree>
    <p:extLst>
      <p:ext uri="{BB962C8B-B14F-4D97-AF65-F5344CB8AC3E}">
        <p14:creationId xmlns:p14="http://schemas.microsoft.com/office/powerpoint/2010/main" val="427772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2766" y="2089023"/>
            <a:ext cx="4669406" cy="3204839"/>
          </a:xfrm>
        </p:spPr>
        <p:txBody>
          <a:bodyPr/>
          <a:lstStyle/>
          <a:p>
            <a:r>
              <a:rPr lang="en-US" sz="5400" dirty="0"/>
              <a:t>One final reminder…</a:t>
            </a:r>
          </a:p>
        </p:txBody>
      </p:sp>
      <p:sp>
        <p:nvSpPr>
          <p:cNvPr id="4" name="Text Placeholder 3"/>
          <p:cNvSpPr>
            <a:spLocks noGrp="1"/>
          </p:cNvSpPr>
          <p:nvPr>
            <p:ph type="body" sz="quarter" idx="10"/>
          </p:nvPr>
        </p:nvSpPr>
        <p:spPr/>
        <p:txBody>
          <a:bodyPr/>
          <a:lstStyle/>
          <a:p>
            <a:endParaRPr lang="en-US"/>
          </a:p>
        </p:txBody>
      </p:sp>
      <p:sp>
        <p:nvSpPr>
          <p:cNvPr id="3" name="TextBox 2"/>
          <p:cNvSpPr txBox="1"/>
          <p:nvPr/>
        </p:nvSpPr>
        <p:spPr>
          <a:xfrm>
            <a:off x="3254044" y="981316"/>
            <a:ext cx="2517028"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#17:</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44242612"/>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img4.realsimple.com/images/food-recipes/shopping-storing/0610/brownie-duncan-hines-fudge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1" y="909638"/>
            <a:ext cx="374808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4"/>
          <p:cNvSpPr>
            <a:spLocks noChangeArrowheads="1"/>
          </p:cNvSpPr>
          <p:nvPr/>
        </p:nvSpPr>
        <p:spPr bwMode="auto">
          <a:xfrm>
            <a:off x="252676" y="1199356"/>
            <a:ext cx="5172075" cy="4456113"/>
          </a:xfrm>
          <a:prstGeom prst="rect">
            <a:avLst/>
          </a:prstGeom>
          <a:solidFill>
            <a:schemeClr val="accent1">
              <a:lumMod val="50000"/>
            </a:schemeClr>
          </a:solidFill>
          <a:ln>
            <a:noFill/>
          </a:ln>
          <a:effectLst>
            <a:outerShdw blurRad="50800" dist="38100" dir="5400000" algn="t" rotWithShape="0">
              <a:prstClr val="black">
                <a:alpha val="40000"/>
              </a:prstClr>
            </a:outerShdw>
          </a:effectLs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eaLnBrk="1" hangingPunct="1"/>
            <a:endParaRPr lang="en-US" altLang="en-US" sz="1800" b="0">
              <a:solidFill>
                <a:srgbClr val="000000"/>
              </a:solidFill>
              <a:cs typeface="Arial" panose="020B0604020202020204" pitchFamily="34" charset="0"/>
            </a:endParaRPr>
          </a:p>
        </p:txBody>
      </p:sp>
      <p:sp>
        <p:nvSpPr>
          <p:cNvPr id="22533" name="WordArt 12"/>
          <p:cNvSpPr>
            <a:spLocks noChangeArrowheads="1" noChangeShapeType="1" noTextEdit="1"/>
          </p:cNvSpPr>
          <p:nvPr/>
        </p:nvSpPr>
        <p:spPr bwMode="auto">
          <a:xfrm>
            <a:off x="898056" y="1751012"/>
            <a:ext cx="4002087" cy="3352800"/>
          </a:xfrm>
          <a:prstGeom prst="rect">
            <a:avLst/>
          </a:prstGeom>
        </p:spPr>
        <p:txBody>
          <a:bodyPr wrap="none" fromWordArt="1">
            <a:prstTxWarp prst="textPlain">
              <a:avLst>
                <a:gd name="adj" fmla="val 50000"/>
              </a:avLst>
            </a:prstTxWarp>
          </a:bodyPr>
          <a:lstStyle/>
          <a:p>
            <a:pPr algn="ctr"/>
            <a:r>
              <a:rPr lang="en-US" sz="2800" b="1" kern="10" dirty="0">
                <a:ln w="1905">
                  <a:solidFill>
                    <a:srgbClr val="003300"/>
                  </a:solidFill>
                  <a:round/>
                  <a:headEnd/>
                  <a:tailEnd/>
                </a:ln>
                <a:solidFill>
                  <a:srgbClr val="FFFFFF"/>
                </a:solidFill>
                <a:effectLst>
                  <a:outerShdw dist="17961" dir="2700000" algn="ctr" rotWithShape="0">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Stay on the </a:t>
            </a:r>
          </a:p>
          <a:p>
            <a:pPr algn="ctr"/>
            <a:r>
              <a:rPr lang="en-US" sz="2800" b="1" u="sng" kern="10" dirty="0">
                <a:ln w="1905">
                  <a:solidFill>
                    <a:srgbClr val="003300"/>
                  </a:solidFill>
                  <a:round/>
                  <a:headEnd/>
                  <a:tailEnd/>
                </a:ln>
                <a:solidFill>
                  <a:srgbClr val="FFFFFF"/>
                </a:solidFill>
                <a:effectLst>
                  <a:outerShdw dist="17961" dir="2700000" algn="ctr" rotWithShape="0">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Front</a:t>
            </a:r>
            <a:r>
              <a:rPr lang="en-US" sz="2800" b="1" kern="10" dirty="0">
                <a:ln w="1905">
                  <a:solidFill>
                    <a:srgbClr val="003300"/>
                  </a:solidFill>
                  <a:round/>
                  <a:headEnd/>
                  <a:tailEnd/>
                </a:ln>
                <a:solidFill>
                  <a:srgbClr val="FFFFFF"/>
                </a:solidFill>
                <a:effectLst>
                  <a:outerShdw dist="17961" dir="2700000" algn="ctr" rotWithShape="0">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of the </a:t>
            </a:r>
          </a:p>
          <a:p>
            <a:pPr algn="ctr"/>
            <a:r>
              <a:rPr lang="en-US" sz="2800" b="1" kern="10" dirty="0">
                <a:ln w="1905">
                  <a:solidFill>
                    <a:srgbClr val="003300"/>
                  </a:solidFill>
                  <a:round/>
                  <a:headEnd/>
                  <a:tailEnd/>
                </a:ln>
                <a:solidFill>
                  <a:srgbClr val="FFFFFF"/>
                </a:solidFill>
                <a:effectLst>
                  <a:outerShdw dist="17961" dir="2700000" algn="ctr" rotWithShape="0">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Brownie Box!</a:t>
            </a:r>
          </a:p>
        </p:txBody>
      </p:sp>
    </p:spTree>
    <p:extLst>
      <p:ext uri="{BB962C8B-B14F-4D97-AF65-F5344CB8AC3E}">
        <p14:creationId xmlns:p14="http://schemas.microsoft.com/office/powerpoint/2010/main" val="168573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3553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8818" y="2269672"/>
            <a:ext cx="5718070" cy="3204839"/>
          </a:xfrm>
        </p:spPr>
        <p:txBody>
          <a:bodyPr/>
          <a:lstStyle/>
          <a:p>
            <a:r>
              <a:rPr lang="en-US" dirty="0"/>
              <a:t>The voter mood is steadily improving.</a:t>
            </a:r>
          </a:p>
        </p:txBody>
      </p:sp>
      <p:sp>
        <p:nvSpPr>
          <p:cNvPr id="3" name="Text Placeholder 2"/>
          <p:cNvSpPr>
            <a:spLocks noGrp="1"/>
          </p:cNvSpPr>
          <p:nvPr>
            <p:ph type="body" sz="quarter" idx="10"/>
          </p:nvPr>
        </p:nvSpPr>
        <p:spPr/>
        <p:txBody>
          <a:bodyPr/>
          <a:lstStyle/>
          <a:p>
            <a:endParaRPr lang="en-US"/>
          </a:p>
        </p:txBody>
      </p:sp>
      <p:sp>
        <p:nvSpPr>
          <p:cNvPr id="11" name="TextBox 10"/>
          <p:cNvSpPr txBox="1"/>
          <p:nvPr/>
        </p:nvSpPr>
        <p:spPr>
          <a:xfrm>
            <a:off x="5068300" y="1333248"/>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 name="Picture 1" descr="California Flag He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24" y="1876996"/>
            <a:ext cx="2708694" cy="2708694"/>
          </a:xfrm>
          <a:prstGeom prst="rect">
            <a:avLst/>
          </a:prstGeom>
        </p:spPr>
      </p:pic>
    </p:spTree>
    <p:extLst>
      <p:ext uri="{BB962C8B-B14F-4D97-AF65-F5344CB8AC3E}">
        <p14:creationId xmlns:p14="http://schemas.microsoft.com/office/powerpoint/2010/main" val="182351510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Feelings about the direction of the state have stabilized in recent years.</a:t>
            </a:r>
          </a:p>
        </p:txBody>
      </p:sp>
      <p:sp>
        <p:nvSpPr>
          <p:cNvPr id="10" name="Text Placeholder 9"/>
          <p:cNvSpPr>
            <a:spLocks noGrp="1"/>
          </p:cNvSpPr>
          <p:nvPr>
            <p:ph type="body" sz="quarter" idx="10"/>
          </p:nvPr>
        </p:nvSpPr>
        <p:spPr/>
        <p:txBody>
          <a:bodyPr/>
          <a:lstStyle/>
          <a:p>
            <a:r>
              <a:rPr lang="en-US" sz="900" dirty="0"/>
              <a:t>Q1. Generally speaking, would you say that things in California are going in the right direction, or have they pretty seriously gotten off on the wrong track?  </a:t>
            </a:r>
          </a:p>
        </p:txBody>
      </p:sp>
      <p:graphicFrame>
        <p:nvGraphicFramePr>
          <p:cNvPr id="7" name="Chart 6"/>
          <p:cNvGraphicFramePr/>
          <p:nvPr>
            <p:extLst>
              <p:ext uri="{D42A27DB-BD31-4B8C-83A1-F6EECF244321}">
                <p14:modId xmlns:p14="http://schemas.microsoft.com/office/powerpoint/2010/main" val="176594728"/>
              </p:ext>
            </p:extLst>
          </p:nvPr>
        </p:nvGraphicFramePr>
        <p:xfrm>
          <a:off x="-59961" y="1561381"/>
          <a:ext cx="9144001" cy="4689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32028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8818" y="2269672"/>
            <a:ext cx="5718070" cy="3204839"/>
          </a:xfrm>
        </p:spPr>
        <p:txBody>
          <a:bodyPr/>
          <a:lstStyle/>
          <a:p>
            <a:r>
              <a:rPr lang="en-US" dirty="0"/>
              <a:t>Concern about taxes is minimal.</a:t>
            </a:r>
          </a:p>
        </p:txBody>
      </p:sp>
      <p:sp>
        <p:nvSpPr>
          <p:cNvPr id="3" name="Text Placeholder 2"/>
          <p:cNvSpPr>
            <a:spLocks noGrp="1"/>
          </p:cNvSpPr>
          <p:nvPr>
            <p:ph type="body" sz="quarter" idx="10"/>
          </p:nvPr>
        </p:nvSpPr>
        <p:spPr/>
        <p:txBody>
          <a:bodyPr/>
          <a:lstStyle/>
          <a:p>
            <a:endParaRPr lang="en-US"/>
          </a:p>
        </p:txBody>
      </p:sp>
      <p:sp>
        <p:nvSpPr>
          <p:cNvPr id="11" name="TextBox 10"/>
          <p:cNvSpPr txBox="1"/>
          <p:nvPr/>
        </p:nvSpPr>
        <p:spPr>
          <a:xfrm>
            <a:off x="5068300" y="1333248"/>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#2:</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 name="Picture 1" descr="Taxes Lead 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83" y="1819094"/>
            <a:ext cx="3089335" cy="3089335"/>
          </a:xfrm>
          <a:prstGeom prst="rect">
            <a:avLst/>
          </a:prstGeom>
        </p:spPr>
      </p:pic>
    </p:spTree>
    <p:extLst>
      <p:ext uri="{BB962C8B-B14F-4D97-AF65-F5344CB8AC3E}">
        <p14:creationId xmlns:p14="http://schemas.microsoft.com/office/powerpoint/2010/main" val="158620786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6"/>
          <p:cNvGraphicFramePr>
            <a:graphicFrameLocks noGrp="1"/>
          </p:cNvGraphicFramePr>
          <p:nvPr>
            <p:extLst>
              <p:ext uri="{D42A27DB-BD31-4B8C-83A1-F6EECF244321}">
                <p14:modId xmlns:p14="http://schemas.microsoft.com/office/powerpoint/2010/main" val="1836633533"/>
              </p:ext>
            </p:extLst>
          </p:nvPr>
        </p:nvGraphicFramePr>
        <p:xfrm>
          <a:off x="8193272" y="1213924"/>
          <a:ext cx="891544" cy="4832365"/>
        </p:xfrm>
        <a:graphic>
          <a:graphicData uri="http://schemas.openxmlformats.org/drawingml/2006/table">
            <a:tbl>
              <a:tblPr/>
              <a:tblGrid>
                <a:gridCol w="891544">
                  <a:extLst>
                    <a:ext uri="{9D8B030D-6E8A-4147-A177-3AD203B41FA5}">
                      <a16:colId xmlns:a16="http://schemas.microsoft.com/office/drawing/2014/main" val="20000"/>
                    </a:ext>
                  </a:extLst>
                </a:gridCol>
              </a:tblGrid>
              <a:tr h="559813">
                <a:tc>
                  <a:txBody>
                    <a:bodyPr/>
                    <a:lstStyle/>
                    <a:p>
                      <a:pPr algn="ctr" fontAlgn="ctr"/>
                      <a:r>
                        <a:rPr lang="en-US" sz="1600" b="1" i="0" u="none" strike="noStrike" dirty="0">
                          <a:solidFill>
                            <a:srgbClr val="C00000"/>
                          </a:solidFill>
                          <a:effectLst/>
                          <a:latin typeface="+mn-lt"/>
                        </a:rPr>
                        <a:t>Ext./</a:t>
                      </a:r>
                      <a:br>
                        <a:rPr lang="en-US" sz="1600" b="1" i="0" u="none" strike="noStrike" dirty="0">
                          <a:solidFill>
                            <a:srgbClr val="C00000"/>
                          </a:solidFill>
                          <a:effectLst/>
                          <a:latin typeface="+mn-lt"/>
                        </a:rPr>
                      </a:br>
                      <a:r>
                        <a:rPr lang="en-US" sz="1600" b="1" i="0" u="none" strike="noStrike" dirty="0">
                          <a:solidFill>
                            <a:srgbClr val="C00000"/>
                          </a:solidFill>
                          <a:effectLst/>
                          <a:latin typeface="+mn-lt"/>
                        </a:rPr>
                        <a:t>Very Ser.</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5259">
                <a:tc>
                  <a:txBody>
                    <a:bodyPr/>
                    <a:lstStyle/>
                    <a:p>
                      <a:pPr algn="ctr" fontAlgn="ctr"/>
                      <a:r>
                        <a:rPr lang="en-US" sz="1800" b="1" i="0" u="none" strike="noStrike" dirty="0">
                          <a:solidFill>
                            <a:srgbClr val="C00000"/>
                          </a:solidFill>
                          <a:effectLst/>
                          <a:latin typeface="+mn-lt"/>
                        </a:rPr>
                        <a:t>83%</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57016">
                <a:tc>
                  <a:txBody>
                    <a:bodyPr/>
                    <a:lstStyle/>
                    <a:p>
                      <a:pPr algn="ctr" fontAlgn="ctr"/>
                      <a:r>
                        <a:rPr lang="en-US" sz="1800" b="1" i="0" u="none" strike="noStrike" dirty="0">
                          <a:solidFill>
                            <a:srgbClr val="C00000"/>
                          </a:solidFill>
                          <a:effectLst/>
                          <a:latin typeface="+mn-lt"/>
                        </a:rPr>
                        <a:t>82%</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48866">
                <a:tc>
                  <a:txBody>
                    <a:bodyPr/>
                    <a:lstStyle/>
                    <a:p>
                      <a:pPr algn="ctr" fontAlgn="ctr"/>
                      <a:r>
                        <a:rPr lang="en-US" sz="1800" b="1" i="0" u="none" strike="noStrike" dirty="0">
                          <a:solidFill>
                            <a:srgbClr val="C00000"/>
                          </a:solidFill>
                          <a:effectLst/>
                          <a:latin typeface="+mn-lt"/>
                        </a:rPr>
                        <a:t>67%</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58011">
                <a:tc>
                  <a:txBody>
                    <a:bodyPr/>
                    <a:lstStyle/>
                    <a:p>
                      <a:pPr algn="ctr" fontAlgn="ctr"/>
                      <a:r>
                        <a:rPr lang="en-US" sz="1800" b="1" i="0" u="none" strike="noStrike" dirty="0">
                          <a:solidFill>
                            <a:srgbClr val="C00000"/>
                          </a:solidFill>
                          <a:effectLst/>
                          <a:latin typeface="+mn-lt"/>
                        </a:rPr>
                        <a:t>66%</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67160">
                <a:tc>
                  <a:txBody>
                    <a:bodyPr/>
                    <a:lstStyle/>
                    <a:p>
                      <a:pPr algn="ctr" fontAlgn="ctr"/>
                      <a:r>
                        <a:rPr lang="en-US" sz="1800" b="1" i="0" u="none" strike="noStrike" dirty="0">
                          <a:solidFill>
                            <a:srgbClr val="C00000"/>
                          </a:solidFill>
                          <a:effectLst/>
                          <a:latin typeface="+mn-lt"/>
                        </a:rPr>
                        <a:t>60%</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48866">
                <a:tc>
                  <a:txBody>
                    <a:bodyPr/>
                    <a:lstStyle/>
                    <a:p>
                      <a:pPr algn="ctr" fontAlgn="ctr"/>
                      <a:r>
                        <a:rPr lang="en-US" sz="1800" b="1" i="0" u="none" strike="noStrike">
                          <a:solidFill>
                            <a:srgbClr val="C00000"/>
                          </a:solidFill>
                          <a:effectLst/>
                          <a:latin typeface="+mn-lt"/>
                        </a:rPr>
                        <a:t>60%</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39717">
                <a:tc>
                  <a:txBody>
                    <a:bodyPr/>
                    <a:lstStyle/>
                    <a:p>
                      <a:pPr algn="ctr" fontAlgn="ctr"/>
                      <a:r>
                        <a:rPr lang="en-US" sz="1800" b="1" i="0" u="none" strike="noStrike" dirty="0">
                          <a:solidFill>
                            <a:srgbClr val="C00000"/>
                          </a:solidFill>
                          <a:effectLst/>
                          <a:latin typeface="+mn-lt"/>
                        </a:rPr>
                        <a:t>59%</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47657">
                <a:tc>
                  <a:txBody>
                    <a:bodyPr/>
                    <a:lstStyle/>
                    <a:p>
                      <a:pPr algn="ctr" fontAlgn="ctr"/>
                      <a:r>
                        <a:rPr lang="en-US" sz="1800" b="1" i="0" u="none" strike="noStrike" dirty="0">
                          <a:solidFill>
                            <a:srgbClr val="C00000"/>
                          </a:solidFill>
                          <a:effectLst/>
                          <a:latin typeface="+mn-lt"/>
                        </a:rPr>
                        <a:t>55%</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Title 3"/>
          <p:cNvSpPr>
            <a:spLocks noGrp="1"/>
          </p:cNvSpPr>
          <p:nvPr>
            <p:ph type="title"/>
          </p:nvPr>
        </p:nvSpPr>
        <p:spPr/>
        <p:txBody>
          <a:bodyPr>
            <a:noAutofit/>
          </a:bodyPr>
          <a:lstStyle/>
          <a:p>
            <a:r>
              <a:rPr lang="en-US" sz="3200" dirty="0"/>
              <a:t>Statewide, issues like the drought, health care and schools are top concerns...</a:t>
            </a:r>
            <a:br>
              <a:rPr lang="en-US" sz="3200" dirty="0"/>
            </a:br>
            <a:endParaRPr lang="en-US" sz="3200" dirty="0"/>
          </a:p>
        </p:txBody>
      </p:sp>
      <p:sp>
        <p:nvSpPr>
          <p:cNvPr id="2" name="Text Placeholder 1"/>
          <p:cNvSpPr>
            <a:spLocks noGrp="1"/>
          </p:cNvSpPr>
          <p:nvPr>
            <p:ph type="body" sz="quarter" idx="10"/>
          </p:nvPr>
        </p:nvSpPr>
        <p:spPr/>
        <p:txBody>
          <a:bodyPr/>
          <a:lstStyle/>
          <a:p>
            <a:r>
              <a:rPr lang="en-US" dirty="0"/>
              <a:t>2015 California Statewide Survey</a:t>
            </a:r>
          </a:p>
        </p:txBody>
      </p:sp>
      <p:graphicFrame>
        <p:nvGraphicFramePr>
          <p:cNvPr id="5" name="Chart 4"/>
          <p:cNvGraphicFramePr/>
          <p:nvPr>
            <p:extLst>
              <p:ext uri="{D42A27DB-BD31-4B8C-83A1-F6EECF244321}">
                <p14:modId xmlns:p14="http://schemas.microsoft.com/office/powerpoint/2010/main" val="339399482"/>
              </p:ext>
            </p:extLst>
          </p:nvPr>
        </p:nvGraphicFramePr>
        <p:xfrm>
          <a:off x="-36328" y="1359696"/>
          <a:ext cx="8229600" cy="5127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809575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639971" y="3837869"/>
            <a:ext cx="8416917" cy="469900"/>
          </a:xfrm>
          <a:prstGeom prst="roundRect">
            <a:avLst/>
          </a:prstGeom>
          <a:solidFill>
            <a:srgbClr val="FFE5E5"/>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aphicFrame>
        <p:nvGraphicFramePr>
          <p:cNvPr id="6" name="Group 46"/>
          <p:cNvGraphicFramePr>
            <a:graphicFrameLocks noGrp="1"/>
          </p:cNvGraphicFramePr>
          <p:nvPr>
            <p:extLst>
              <p:ext uri="{D42A27DB-BD31-4B8C-83A1-F6EECF244321}">
                <p14:modId xmlns:p14="http://schemas.microsoft.com/office/powerpoint/2010/main" val="4288849175"/>
              </p:ext>
            </p:extLst>
          </p:nvPr>
        </p:nvGraphicFramePr>
        <p:xfrm>
          <a:off x="8165344" y="1032738"/>
          <a:ext cx="891544" cy="4914629"/>
        </p:xfrm>
        <a:graphic>
          <a:graphicData uri="http://schemas.openxmlformats.org/drawingml/2006/table">
            <a:tbl>
              <a:tblPr/>
              <a:tblGrid>
                <a:gridCol w="891544">
                  <a:extLst>
                    <a:ext uri="{9D8B030D-6E8A-4147-A177-3AD203B41FA5}">
                      <a16:colId xmlns:a16="http://schemas.microsoft.com/office/drawing/2014/main" val="20000"/>
                    </a:ext>
                  </a:extLst>
                </a:gridCol>
              </a:tblGrid>
              <a:tr h="495972">
                <a:tc>
                  <a:txBody>
                    <a:bodyPr/>
                    <a:lstStyle/>
                    <a:p>
                      <a:pPr algn="ctr" fontAlgn="ctr"/>
                      <a:r>
                        <a:rPr lang="en-US" sz="1600" b="1" i="0" u="none" strike="noStrike" dirty="0">
                          <a:solidFill>
                            <a:srgbClr val="C00000"/>
                          </a:solidFill>
                          <a:effectLst/>
                          <a:latin typeface="+mn-lt"/>
                        </a:rPr>
                        <a:t>Ext./</a:t>
                      </a:r>
                      <a:br>
                        <a:rPr lang="en-US" sz="1600" b="1" i="0" u="none" strike="noStrike" dirty="0">
                          <a:solidFill>
                            <a:srgbClr val="C00000"/>
                          </a:solidFill>
                          <a:effectLst/>
                          <a:latin typeface="+mn-lt"/>
                        </a:rPr>
                      </a:br>
                      <a:r>
                        <a:rPr lang="en-US" sz="1600" b="1" i="0" u="none" strike="noStrike" dirty="0">
                          <a:solidFill>
                            <a:srgbClr val="C00000"/>
                          </a:solidFill>
                          <a:effectLst/>
                          <a:latin typeface="+mn-lt"/>
                        </a:rPr>
                        <a:t>Very Ser.</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0200">
                <a:tc>
                  <a:txBody>
                    <a:bodyPr/>
                    <a:lstStyle/>
                    <a:p>
                      <a:pPr algn="ctr" fontAlgn="ctr"/>
                      <a:r>
                        <a:rPr lang="en-US" sz="1800" b="1" i="0" u="none" strike="noStrike" dirty="0">
                          <a:solidFill>
                            <a:srgbClr val="C00000"/>
                          </a:solidFill>
                          <a:effectLst/>
                          <a:latin typeface="+mn-lt"/>
                        </a:rPr>
                        <a:t>52%</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8871">
                <a:tc>
                  <a:txBody>
                    <a:bodyPr/>
                    <a:lstStyle/>
                    <a:p>
                      <a:pPr algn="ctr" fontAlgn="ctr"/>
                      <a:r>
                        <a:rPr lang="en-US" sz="1800" b="1" i="0" u="none" strike="noStrike">
                          <a:solidFill>
                            <a:srgbClr val="C00000"/>
                          </a:solidFill>
                          <a:effectLst/>
                          <a:latin typeface="+mn-lt"/>
                        </a:rPr>
                        <a:t>51%</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0254">
                <a:tc>
                  <a:txBody>
                    <a:bodyPr/>
                    <a:lstStyle/>
                    <a:p>
                      <a:pPr algn="ctr" fontAlgn="ctr"/>
                      <a:r>
                        <a:rPr lang="en-US" sz="1800" b="1" i="0" u="none" strike="noStrike">
                          <a:solidFill>
                            <a:srgbClr val="C00000"/>
                          </a:solidFill>
                          <a:effectLst/>
                          <a:latin typeface="+mn-lt"/>
                        </a:rPr>
                        <a:t>49%</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9923">
                <a:tc>
                  <a:txBody>
                    <a:bodyPr/>
                    <a:lstStyle/>
                    <a:p>
                      <a:pPr algn="ctr" fontAlgn="ctr"/>
                      <a:r>
                        <a:rPr lang="en-US" sz="1800" b="1" i="0" u="none" strike="noStrike">
                          <a:solidFill>
                            <a:srgbClr val="C00000"/>
                          </a:solidFill>
                          <a:effectLst/>
                          <a:latin typeface="+mn-lt"/>
                        </a:rPr>
                        <a:t>45%</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99595">
                <a:tc>
                  <a:txBody>
                    <a:bodyPr/>
                    <a:lstStyle/>
                    <a:p>
                      <a:pPr algn="ctr" fontAlgn="ctr"/>
                      <a:r>
                        <a:rPr lang="en-US" sz="1800" b="1" i="0" u="none" strike="noStrike">
                          <a:solidFill>
                            <a:srgbClr val="C00000"/>
                          </a:solidFill>
                          <a:effectLst/>
                          <a:latin typeface="+mn-lt"/>
                        </a:rPr>
                        <a:t>43%</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80254">
                <a:tc>
                  <a:txBody>
                    <a:bodyPr/>
                    <a:lstStyle/>
                    <a:p>
                      <a:pPr algn="ctr" fontAlgn="ctr"/>
                      <a:r>
                        <a:rPr lang="en-US" sz="1800" b="1" i="0" u="none" strike="noStrike">
                          <a:solidFill>
                            <a:srgbClr val="C00000"/>
                          </a:solidFill>
                          <a:effectLst/>
                          <a:latin typeface="+mn-lt"/>
                        </a:rPr>
                        <a:t>42%</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70583">
                <a:tc>
                  <a:txBody>
                    <a:bodyPr/>
                    <a:lstStyle/>
                    <a:p>
                      <a:pPr algn="ctr" fontAlgn="ctr"/>
                      <a:r>
                        <a:rPr lang="en-US" sz="1800" b="1" i="0" u="none" strike="noStrike">
                          <a:solidFill>
                            <a:srgbClr val="C00000"/>
                          </a:solidFill>
                          <a:effectLst/>
                          <a:latin typeface="+mn-lt"/>
                        </a:rPr>
                        <a:t>35%</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78977">
                <a:tc>
                  <a:txBody>
                    <a:bodyPr/>
                    <a:lstStyle/>
                    <a:p>
                      <a:pPr algn="ctr" fontAlgn="ctr"/>
                      <a:r>
                        <a:rPr lang="en-US" sz="1800" b="1" i="0" u="none" strike="noStrike" dirty="0">
                          <a:solidFill>
                            <a:srgbClr val="C00000"/>
                          </a:solidFill>
                          <a:effectLst/>
                          <a:latin typeface="+mn-lt"/>
                        </a:rPr>
                        <a:t>21%</a:t>
                      </a:r>
                    </a:p>
                  </a:txBody>
                  <a:tcPr marL="7620" marR="7620" marT="7620" marB="0" anchor="b">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5" name="Chart 4"/>
          <p:cNvGraphicFramePr/>
          <p:nvPr>
            <p:extLst>
              <p:ext uri="{D42A27DB-BD31-4B8C-83A1-F6EECF244321}">
                <p14:modId xmlns:p14="http://schemas.microsoft.com/office/powerpoint/2010/main" val="3881795113"/>
              </p:ext>
            </p:extLst>
          </p:nvPr>
        </p:nvGraphicFramePr>
        <p:xfrm>
          <a:off x="101601" y="1032738"/>
          <a:ext cx="8229600" cy="542100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sz="3200" dirty="0"/>
              <a:t>…while taxes barely register.</a:t>
            </a:r>
          </a:p>
        </p:txBody>
      </p:sp>
      <p:sp>
        <p:nvSpPr>
          <p:cNvPr id="9" name="Text Placeholder 8"/>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0895807"/>
      </p:ext>
    </p:extLst>
  </p:cSld>
  <p:clrMapOvr>
    <a:masterClrMapping/>
  </p:clrMapOvr>
  <p:transition advClick="0"/>
</p:sld>
</file>

<file path=ppt/theme/theme1.xml><?xml version="1.0" encoding="utf-8"?>
<a:theme xmlns:a="http://schemas.openxmlformats.org/drawingml/2006/main" name="4_Default Design">
  <a:themeElements>
    <a:clrScheme name="-191">
      <a:dk1>
        <a:srgbClr val="000000"/>
      </a:dk1>
      <a:lt1>
        <a:srgbClr val="FFFFFF"/>
      </a:lt1>
      <a:dk2>
        <a:srgbClr val="000000"/>
      </a:dk2>
      <a:lt2>
        <a:srgbClr val="A0A1A3"/>
      </a:lt2>
      <a:accent1>
        <a:srgbClr val="1464AC"/>
      </a:accent1>
      <a:accent2>
        <a:srgbClr val="BCCDDE"/>
      </a:accent2>
      <a:accent3>
        <a:srgbClr val="FFFFFF"/>
      </a:accent3>
      <a:accent4>
        <a:srgbClr val="CC222B"/>
      </a:accent4>
      <a:accent5>
        <a:srgbClr val="E77379"/>
      </a:accent5>
      <a:accent6>
        <a:srgbClr val="A5A5A5"/>
      </a:accent6>
      <a:hlink>
        <a:srgbClr val="5F0224"/>
      </a:hlink>
      <a:folHlink>
        <a:srgbClr val="FCA2C2"/>
      </a:folHlink>
    </a:clrScheme>
    <a:fontScheme name="Custom 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948E73"/>
        </a:accent1>
        <a:accent2>
          <a:srgbClr val="B5AE9C"/>
        </a:accent2>
        <a:accent3>
          <a:srgbClr val="FFFFFF"/>
        </a:accent3>
        <a:accent4>
          <a:srgbClr val="000000"/>
        </a:accent4>
        <a:accent5>
          <a:srgbClr val="C8C6BC"/>
        </a:accent5>
        <a:accent6>
          <a:srgbClr val="A49D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9">
        <a:dk1>
          <a:srgbClr val="000000"/>
        </a:dk1>
        <a:lt1>
          <a:srgbClr val="FFFFFF"/>
        </a:lt1>
        <a:dk2>
          <a:srgbClr val="000000"/>
        </a:dk2>
        <a:lt2>
          <a:srgbClr val="C4C1B2"/>
        </a:lt2>
        <a:accent1>
          <a:srgbClr val="948E73"/>
        </a:accent1>
        <a:accent2>
          <a:srgbClr val="B5AE9C"/>
        </a:accent2>
        <a:accent3>
          <a:srgbClr val="FFFFFF"/>
        </a:accent3>
        <a:accent4>
          <a:srgbClr val="000000"/>
        </a:accent4>
        <a:accent5>
          <a:srgbClr val="C8C6BC"/>
        </a:accent5>
        <a:accent6>
          <a:srgbClr val="A49D8D"/>
        </a:accent6>
        <a:hlink>
          <a:srgbClr val="CC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0">
        <a:dk1>
          <a:srgbClr val="000000"/>
        </a:dk1>
        <a:lt1>
          <a:srgbClr val="FFFFFF"/>
        </a:lt1>
        <a:dk2>
          <a:srgbClr val="000000"/>
        </a:dk2>
        <a:lt2>
          <a:srgbClr val="9CAA63"/>
        </a:lt2>
        <a:accent1>
          <a:srgbClr val="7B8E31"/>
        </a:accent1>
        <a:accent2>
          <a:srgbClr val="B5AE9C"/>
        </a:accent2>
        <a:accent3>
          <a:srgbClr val="FFFFFF"/>
        </a:accent3>
        <a:accent4>
          <a:srgbClr val="000000"/>
        </a:accent4>
        <a:accent5>
          <a:srgbClr val="BFC6AD"/>
        </a:accent5>
        <a:accent6>
          <a:srgbClr val="A49D8D"/>
        </a:accent6>
        <a:hlink>
          <a:srgbClr val="9C2831"/>
        </a:hlink>
        <a:folHlink>
          <a:srgbClr val="FFD1D1"/>
        </a:folHlink>
      </a:clrScheme>
      <a:clrMap bg1="lt1" tx1="dk1" bg2="lt2" tx2="dk2" accent1="accent1" accent2="accent2" accent3="accent3" accent4="accent4" accent5="accent5" accent6="accent6" hlink="hlink" folHlink="folHlink"/>
    </a:extraClrScheme>
    <a:extraClrScheme>
      <a:clrScheme name="4_Default Design 11">
        <a:dk1>
          <a:srgbClr val="000000"/>
        </a:dk1>
        <a:lt1>
          <a:srgbClr val="FFFFFF"/>
        </a:lt1>
        <a:dk2>
          <a:srgbClr val="FFFF66"/>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2">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3">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B5B5"/>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FFFFFF"/>
        </a:lt1>
        <a:dk2>
          <a:srgbClr val="FFFF99"/>
        </a:dk2>
        <a:lt2>
          <a:srgbClr val="808080"/>
        </a:lt2>
        <a:accent1>
          <a:srgbClr val="1E1E7A"/>
        </a:accent1>
        <a:accent2>
          <a:srgbClr val="CCCCFF"/>
        </a:accent2>
        <a:accent3>
          <a:srgbClr val="FFFFFF"/>
        </a:accent3>
        <a:accent4>
          <a:srgbClr val="000000"/>
        </a:accent4>
        <a:accent5>
          <a:srgbClr val="ABABBE"/>
        </a:accent5>
        <a:accent6>
          <a:srgbClr val="B9B9E7"/>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5">
        <a:dk1>
          <a:srgbClr val="000000"/>
        </a:dk1>
        <a:lt1>
          <a:srgbClr val="FFFFFF"/>
        </a:lt1>
        <a:dk2>
          <a:srgbClr val="FFFF99"/>
        </a:dk2>
        <a:lt2>
          <a:srgbClr val="808080"/>
        </a:lt2>
        <a:accent1>
          <a:srgbClr val="1E1E7A"/>
        </a:accent1>
        <a:accent2>
          <a:srgbClr val="C8EAF4"/>
        </a:accent2>
        <a:accent3>
          <a:srgbClr val="FFFFFF"/>
        </a:accent3>
        <a:accent4>
          <a:srgbClr val="000000"/>
        </a:accent4>
        <a:accent5>
          <a:srgbClr val="ABABBE"/>
        </a:accent5>
        <a:accent6>
          <a:srgbClr val="B5D4DD"/>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6">
        <a:dk1>
          <a:srgbClr val="000000"/>
        </a:dk1>
        <a:lt1>
          <a:srgbClr val="FFFFFF"/>
        </a:lt1>
        <a:dk2>
          <a:srgbClr val="EFC729"/>
        </a:dk2>
        <a:lt2>
          <a:srgbClr val="808080"/>
        </a:lt2>
        <a:accent1>
          <a:srgbClr val="1E1E7A"/>
        </a:accent1>
        <a:accent2>
          <a:srgbClr val="C8EAF4"/>
        </a:accent2>
        <a:accent3>
          <a:srgbClr val="FFFFFF"/>
        </a:accent3>
        <a:accent4>
          <a:srgbClr val="000000"/>
        </a:accent4>
        <a:accent5>
          <a:srgbClr val="ABABBE"/>
        </a:accent5>
        <a:accent6>
          <a:srgbClr val="B5D4DD"/>
        </a:accent6>
        <a:hlink>
          <a:srgbClr val="CE3C42"/>
        </a:hlink>
        <a:folHlink>
          <a:srgbClr val="FFD1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TotalTime>
  <Words>1854</Words>
  <Application>Microsoft Office PowerPoint</Application>
  <PresentationFormat>Letter Paper (8.5x11 in)</PresentationFormat>
  <Paragraphs>354</Paragraphs>
  <Slides>45</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Arial Unicode MS</vt:lpstr>
      <vt:lpstr>Arial</vt:lpstr>
      <vt:lpstr>Arial Black</vt:lpstr>
      <vt:lpstr>Calibri</vt:lpstr>
      <vt:lpstr>CG Times</vt:lpstr>
      <vt:lpstr>Tahoma</vt:lpstr>
      <vt:lpstr>Times New Roman</vt:lpstr>
      <vt:lpstr>Wingdings</vt:lpstr>
      <vt:lpstr>4_Default Design</vt:lpstr>
      <vt:lpstr>Microsoft PowerPoint 97-2003 Presentation</vt:lpstr>
      <vt:lpstr>PowerPoint Presentation</vt:lpstr>
      <vt:lpstr>Opportunity for California in 2016</vt:lpstr>
      <vt:lpstr>Recent FM3 Survey Research on Local Funding for Children and Youth</vt:lpstr>
      <vt:lpstr>These polls have shown remarkable consistency in the context for local measures to fund children and youth services.  The following are key findings that cut across the research.</vt:lpstr>
      <vt:lpstr>The voter mood is steadily improving.</vt:lpstr>
      <vt:lpstr>Feelings about the direction of the state have stabilized in recent years.</vt:lpstr>
      <vt:lpstr>Concern about taxes is minimal.</vt:lpstr>
      <vt:lpstr>Statewide, issues like the drought, health care and schools are top concerns... </vt:lpstr>
      <vt:lpstr>…while taxes barely register.</vt:lpstr>
      <vt:lpstr>Voters appreciate the critical importance of helping kids while they are very young.</vt:lpstr>
      <vt:lpstr>More than six in ten voters recognize the  ages before five as the most important  time for child development.</vt:lpstr>
      <vt:lpstr>Voters recognize the long-term benefits of these investments.</vt:lpstr>
      <vt:lpstr>Voters believe increased access to early education will have broad benefits for society.</vt:lpstr>
      <vt:lpstr>Voters believe we all share responsibility for helping kids grow up successfully.</vt:lpstr>
      <vt:lpstr>Locally, voters feel a strong sense of collective responsibility for helping kids.</vt:lpstr>
      <vt:lpstr>Voters perceive a great need for additional funding for kids.</vt:lpstr>
      <vt:lpstr>Only one-quarter believe children are  well-prepared for kindergarten.</vt:lpstr>
      <vt:lpstr>Youth services rank in a top tier  of funding needs.</vt:lpstr>
      <vt:lpstr>Awareness of the existing infrastructure to fund youth services is minimal.</vt:lpstr>
      <vt:lpstr>Awareness of First Five is low,  but attitudes are positive.</vt:lpstr>
      <vt:lpstr>Remember the critical importance of the ballot question.</vt:lpstr>
      <vt:lpstr>Model Specific Tax Ballot Question</vt:lpstr>
      <vt:lpstr>Addressing homelessness and mental health have emerged as top priorities.</vt:lpstr>
      <vt:lpstr>Helping kids stay in school is a top priority.</vt:lpstr>
      <vt:lpstr>Voters prioritize helping at-risk youth – but generally don’t like to draw distinctions.</vt:lpstr>
      <vt:lpstr>Youth involved in the justice system and with mental health problems are seen as the highest priorities for assistance.</vt:lpstr>
      <vt:lpstr>Majorities rate every  subgroup a high priority.</vt:lpstr>
      <vt:lpstr>Some tax mechanisms fare better than others.</vt:lpstr>
      <vt:lpstr>Not surprisingly, a set aside fares best.</vt:lpstr>
      <vt:lpstr>The profile of persuadable voters is consistent.</vt:lpstr>
      <vt:lpstr>Typical Poll Segmentation of Voters</vt:lpstr>
      <vt:lpstr>Demographic Profile of the Segments</vt:lpstr>
      <vt:lpstr>There is strong consistency in the top messages.</vt:lpstr>
      <vt:lpstr>Top-Testing “Yes” Messages</vt:lpstr>
      <vt:lpstr>Distrust in how government will spend the money remains one of our biggest obstacles. </vt:lpstr>
      <vt:lpstr>Top-Testing Opposition Messages</vt:lpstr>
      <vt:lpstr>This concern heightens the importance of accountability provisions.</vt:lpstr>
      <vt:lpstr>Adults who work with youth are credible messengers.</vt:lpstr>
      <vt:lpstr>The most trusted messengers on the issue include local parents, teachers, and CBO’s.</vt:lpstr>
      <vt:lpstr>Perceptions of early  childhood educators  are overwhelmingly positive.</vt:lpstr>
      <vt:lpstr>Voters see early childhood educators as important members of the community.</vt:lpstr>
      <vt:lpstr>Most voters believe that early childhood educators are paid too little.</vt:lpstr>
      <vt:lpstr>One final reminder…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Metz</dc:creator>
  <cp:lastModifiedBy>Liz Mares-Kim</cp:lastModifiedBy>
  <cp:revision>168</cp:revision>
  <dcterms:created xsi:type="dcterms:W3CDTF">2015-10-28T23:39:17Z</dcterms:created>
  <dcterms:modified xsi:type="dcterms:W3CDTF">2016-05-06T22:50:42Z</dcterms:modified>
</cp:coreProperties>
</file>