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Santa Monica’s </a:t>
            </a:r>
            <a:br>
              <a:rPr lang="en-US" dirty="0"/>
            </a:br>
            <a:r>
              <a:rPr lang="en-US" dirty="0"/>
              <a:t>Unique Funding </a:t>
            </a:r>
            <a:br>
              <a:rPr lang="en-US" dirty="0"/>
            </a:br>
            <a:r>
              <a:rPr lang="en-US" dirty="0"/>
              <a:t>for Public Schools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597400"/>
            <a:ext cx="8144134" cy="1231900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/>
              <a:t>COMMUNITY FOR EXCELLENT PUBLIC SCHOOLS</a:t>
            </a:r>
            <a:r>
              <a:rPr lang="en-US" dirty="0"/>
              <a:t>…</a:t>
            </a:r>
          </a:p>
          <a:p>
            <a:r>
              <a:rPr lang="en-US" sz="2600" dirty="0"/>
              <a:t>ADVOCATING FOR ADEQUATE RESOURCES</a:t>
            </a:r>
          </a:p>
          <a:p>
            <a:r>
              <a:rPr lang="en-US" sz="3100" dirty="0"/>
              <a:t>2003-2018</a:t>
            </a:r>
          </a:p>
        </p:txBody>
      </p:sp>
    </p:spTree>
    <p:extLst>
      <p:ext uri="{BB962C8B-B14F-4D97-AF65-F5344CB8AC3E}">
        <p14:creationId xmlns:p14="http://schemas.microsoft.com/office/powerpoint/2010/main" val="236837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A39F66-D1C1-4778-8F5B-A85C1476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96D89D-37FA-4A96-8ED9-CF2C3E960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036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CEPS Mission Statement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To promote a shared community vision for excellence in our public schools that includes early childhood and post-secondary education;</a:t>
            </a:r>
          </a:p>
          <a:p>
            <a:r>
              <a:rPr lang="en-US" dirty="0"/>
              <a:t>To evaluate and pursue a range of short and long term funding measures through state, city and school district policies and elections;</a:t>
            </a:r>
          </a:p>
          <a:p>
            <a:r>
              <a:rPr lang="en-US" dirty="0"/>
              <a:t>To identify and support issues that will support education and public schools, including early childhood education, after-school programs, and post-secondary public education;</a:t>
            </a:r>
          </a:p>
          <a:p>
            <a:r>
              <a:rPr lang="en-US" dirty="0"/>
              <a:t>To increase public awareness of the value and uniqueness of our public schools;</a:t>
            </a:r>
          </a:p>
          <a:p>
            <a:r>
              <a:rPr lang="en-US" dirty="0"/>
              <a:t>To promote accountability for high quality public education by public institutions and public officials.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8CFA47F-682E-470A-BB3E-3BE3B322F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139700"/>
            <a:ext cx="2895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1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2003  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9E0D57D6-B859-4450-BCD8-336A01DE35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17" b="41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the ballot box to City Hall:</a:t>
            </a:r>
          </a:p>
          <a:p>
            <a:r>
              <a:rPr lang="en-US" dirty="0"/>
              <a:t>Goal: Annual city budget commitment of $6 million to forestall teacher lay-offs and program cuts caused by state reductions. (</a:t>
            </a:r>
            <a:r>
              <a:rPr lang="en-US" sz="1200" dirty="0"/>
              <a:t>Multi-pronged strategy</a:t>
            </a:r>
            <a:r>
              <a:rPr lang="en-US" dirty="0"/>
              <a:t>)</a:t>
            </a:r>
          </a:p>
          <a:p>
            <a:r>
              <a:rPr lang="en-US" dirty="0"/>
              <a:t>Rally at City Hall with Jackson Browne</a:t>
            </a:r>
          </a:p>
          <a:p>
            <a:r>
              <a:rPr lang="en-US" dirty="0"/>
              <a:t>CEPS organizes hundreds of parents, teachers and students.</a:t>
            </a:r>
          </a:p>
          <a:p>
            <a:r>
              <a:rPr lang="en-US" dirty="0"/>
              <a:t>Santa Monica’s City Council turns us down.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2EECB01-3DA5-4F0E-BFA3-0DF8F14F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317500"/>
            <a:ext cx="2235200" cy="176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5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Circulating Petitions to Qualify for Ballot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7F45F1FC-90CE-473F-9ECF-71523614DA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783" b="578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failure at City Council and resulting budget shortfall motivates CEPS to pursue an amendment to the City Charter.</a:t>
            </a:r>
          </a:p>
          <a:p>
            <a:endParaRPr lang="en-US" dirty="0"/>
          </a:p>
          <a:p>
            <a:r>
              <a:rPr lang="en-US" dirty="0"/>
              <a:t>The amendment would tie funding for schools to the City’s general fund.  Target amount: $6 million per year</a:t>
            </a:r>
          </a:p>
          <a:p>
            <a:endParaRPr lang="en-US" dirty="0"/>
          </a:p>
          <a:p>
            <a:r>
              <a:rPr lang="en-US" dirty="0"/>
              <a:t>With legal language drafted, the effort to qualify for the ballot is launched!</a:t>
            </a:r>
          </a:p>
        </p:txBody>
      </p:sp>
    </p:spTree>
    <p:extLst>
      <p:ext uri="{BB962C8B-B14F-4D97-AF65-F5344CB8AC3E}">
        <p14:creationId xmlns:p14="http://schemas.microsoft.com/office/powerpoint/2010/main" val="23165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15" y="753228"/>
            <a:ext cx="9904568" cy="1080938"/>
          </a:xfrm>
        </p:spPr>
        <p:txBody>
          <a:bodyPr/>
          <a:lstStyle/>
          <a:p>
            <a:r>
              <a:rPr lang="en-US" dirty="0"/>
              <a:t>Meanwhile…City and School District Negotiate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CEPS mobilizes every conceivable strategy to gather the necessary 15,000 signatures* (of </a:t>
            </a:r>
            <a:r>
              <a:rPr lang="en-US" u="sng" dirty="0"/>
              <a:t>registered</a:t>
            </a:r>
            <a:r>
              <a:rPr lang="en-US" dirty="0"/>
              <a:t> voters)   =&gt; =&gt; =&gt; =&gt; =&gt;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sz="2000" dirty="0"/>
              <a:t>Full-fledged political campaign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Superintendent John </a:t>
            </a:r>
            <a:r>
              <a:rPr lang="en-US" sz="2800" dirty="0" err="1"/>
              <a:t>Deasy</a:t>
            </a:r>
            <a:r>
              <a:rPr lang="en-US" sz="2800" dirty="0"/>
              <a:t> and City Manager Susan McCarthy negotiate terms to convey funds on a contractual basis.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0757DD9-E82E-437C-9319-9AE35D0EE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0" y="2108200"/>
            <a:ext cx="1524000" cy="10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3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387600"/>
            <a:ext cx="9613860" cy="1704017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June 2004 – Victory!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CEPS drops ballot measure effort as</a:t>
            </a:r>
          </a:p>
          <a:p>
            <a:pPr algn="ctr"/>
            <a:r>
              <a:rPr lang="en-US" sz="2400" dirty="0"/>
              <a:t>Santa Monica City Council NARROWLY votes to approve contract:</a:t>
            </a:r>
          </a:p>
          <a:p>
            <a:pPr algn="ctr"/>
            <a:r>
              <a:rPr lang="en-US" sz="2400" dirty="0"/>
              <a:t>$6 million per year </a:t>
            </a:r>
          </a:p>
          <a:p>
            <a:pPr algn="ctr"/>
            <a:r>
              <a:rPr lang="en-US" sz="2400" dirty="0"/>
              <a:t>Renewable every 5 years, with CPI increases</a:t>
            </a:r>
          </a:p>
        </p:txBody>
      </p:sp>
    </p:spTree>
    <p:extLst>
      <p:ext uri="{BB962C8B-B14F-4D97-AF65-F5344CB8AC3E}">
        <p14:creationId xmlns:p14="http://schemas.microsoft.com/office/powerpoint/2010/main" val="138243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7" y="753229"/>
            <a:ext cx="10135156" cy="1080937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“Master Facilities Use Agreement” in June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2336873"/>
            <a:ext cx="4698355" cy="693135"/>
          </a:xfrm>
        </p:spPr>
        <p:txBody>
          <a:bodyPr>
            <a:normAutofit/>
          </a:bodyPr>
          <a:lstStyle/>
          <a:p>
            <a:r>
              <a:rPr lang="en-US" dirty="0"/>
              <a:t>Annual CPI increases yield: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2004 - $6 million/year…</a:t>
            </a:r>
          </a:p>
          <a:p>
            <a:endParaRPr lang="en-US" dirty="0"/>
          </a:p>
          <a:p>
            <a:r>
              <a:rPr lang="en-US" dirty="0"/>
              <a:t>2012 - $8 million/year…</a:t>
            </a:r>
          </a:p>
          <a:p>
            <a:endParaRPr lang="en-US" dirty="0"/>
          </a:p>
          <a:p>
            <a:r>
              <a:rPr lang="en-US" dirty="0"/>
              <a:t>2018 - $9 million/year…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2400" y="2527300"/>
            <a:ext cx="6053250" cy="901699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“AGREEMENT” TOTAL TO DATE: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5010377" cy="2906179"/>
          </a:xfrm>
        </p:spPr>
        <p:txBody>
          <a:bodyPr>
            <a:normAutofit/>
          </a:bodyPr>
          <a:lstStyle/>
          <a:p>
            <a:endParaRPr lang="en-US" sz="5400" dirty="0"/>
          </a:p>
          <a:p>
            <a:r>
              <a:rPr lang="en-US" sz="5400" dirty="0"/>
              <a:t> $101,000,000</a:t>
            </a:r>
          </a:p>
        </p:txBody>
      </p:sp>
    </p:spTree>
    <p:extLst>
      <p:ext uri="{BB962C8B-B14F-4D97-AF65-F5344CB8AC3E}">
        <p14:creationId xmlns:p14="http://schemas.microsoft.com/office/powerpoint/2010/main" val="205414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Cultivating a Culture of Support for Education</a:t>
            </a:r>
            <a:br>
              <a:rPr lang="en-US" dirty="0"/>
            </a:br>
            <a:r>
              <a:rPr lang="en-US" sz="2400" dirty="0" err="1"/>
              <a:t>Education</a:t>
            </a:r>
            <a:r>
              <a:rPr lang="en-US" sz="2400" dirty="0"/>
              <a:t> named one of top 5 City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CEPS has pursued additional political strategies to generate funds:</a:t>
            </a:r>
          </a:p>
          <a:p>
            <a:pPr lvl="1"/>
            <a:r>
              <a:rPr lang="en-US" dirty="0"/>
              <a:t>2006 	Facilities bond</a:t>
            </a:r>
          </a:p>
          <a:p>
            <a:pPr lvl="1"/>
            <a:r>
              <a:rPr lang="en-US" dirty="0"/>
              <a:t>2008	Renewal of parcel taxes: CPI increase, no sunset</a:t>
            </a:r>
          </a:p>
          <a:p>
            <a:pPr lvl="1"/>
            <a:r>
              <a:rPr lang="en-US" dirty="0"/>
              <a:t>2010	Budget crisis – parcel tax special election </a:t>
            </a:r>
            <a:r>
              <a:rPr lang="en-US" u="sng" dirty="0"/>
              <a:t>failed</a:t>
            </a:r>
          </a:p>
          <a:p>
            <a:pPr lvl="1"/>
            <a:r>
              <a:rPr lang="en-US" dirty="0"/>
              <a:t>2010	City of Santa Monica Transaction and Use Tax with Advisory</a:t>
            </a:r>
          </a:p>
          <a:p>
            <a:pPr lvl="1"/>
            <a:r>
              <a:rPr lang="en-US" dirty="0"/>
              <a:t>2012	Facilities bond</a:t>
            </a:r>
          </a:p>
          <a:p>
            <a:pPr lvl="1"/>
            <a:r>
              <a:rPr lang="en-US" dirty="0"/>
              <a:t>2016	2</a:t>
            </a:r>
            <a:r>
              <a:rPr lang="en-US" baseline="30000" dirty="0"/>
              <a:t>nd</a:t>
            </a:r>
            <a:r>
              <a:rPr lang="en-US" dirty="0"/>
              <a:t> City of Santa Monica Transaction and Use Tax with Advisory</a:t>
            </a:r>
          </a:p>
          <a:p>
            <a:pPr lvl="1"/>
            <a:r>
              <a:rPr lang="en-US" dirty="0"/>
              <a:t>2016	Community College Facilities bond (Santa Monica College)</a:t>
            </a:r>
          </a:p>
          <a:p>
            <a:pPr lvl="1"/>
            <a:r>
              <a:rPr lang="en-US" dirty="0"/>
              <a:t>2018	Potential Facilities bond</a:t>
            </a:r>
          </a:p>
          <a:p>
            <a:pPr lvl="1"/>
            <a:endParaRPr lang="en-US" dirty="0"/>
          </a:p>
          <a:p>
            <a:pPr lvl="1" algn="ctr"/>
            <a:r>
              <a:rPr lang="en-US" sz="2400" i="1" dirty="0"/>
              <a:t>$25 million </a:t>
            </a:r>
            <a:r>
              <a:rPr lang="en-US" sz="2400" i="1" u="sng" dirty="0"/>
              <a:t>per year</a:t>
            </a:r>
            <a:r>
              <a:rPr lang="en-US" sz="2400" i="1" dirty="0"/>
              <a:t> from City to District (Agreement + TUTs)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7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$300,850,000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253692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TOTAL OPERATING REVENUE* GENERATED </a:t>
            </a:r>
          </a:p>
          <a:p>
            <a:pPr algn="ctr"/>
            <a:r>
              <a:rPr lang="en-US" sz="2800" dirty="0"/>
              <a:t>FROM CEPS-LED EFFORTS</a:t>
            </a:r>
          </a:p>
          <a:p>
            <a:pPr algn="ctr"/>
            <a:r>
              <a:rPr lang="en-US" sz="2800" dirty="0"/>
              <a:t>2003-2018</a:t>
            </a:r>
          </a:p>
          <a:p>
            <a:pPr algn="ctr"/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15C977-8DE3-46DA-ACB2-4EA7E9061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0" y="5791200"/>
            <a:ext cx="863600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9711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182</TotalTime>
  <Words>394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Santa Monica’s  Unique Funding  for Public Schools</vt:lpstr>
      <vt:lpstr> </vt:lpstr>
      <vt:lpstr>June 2003   </vt:lpstr>
      <vt:lpstr>Circulating Petitions to Qualify for Ballot</vt:lpstr>
      <vt:lpstr>Meanwhile…City and School District Negotiate</vt:lpstr>
      <vt:lpstr>June 2004 – Victory!</vt:lpstr>
      <vt:lpstr>“Master Facilities Use Agreement” in June 2018</vt:lpstr>
      <vt:lpstr>Cultivating a Culture of Support for Education Education named one of top 5 City priorities</vt:lpstr>
      <vt:lpstr>$300,850,000 </vt:lpstr>
    </vt:vector>
  </TitlesOfParts>
  <Company>Santa Monica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Santa Monica’s  Unique Funding  for Public Schools</dc:title>
  <dc:creator>DAVIS_SHARI</dc:creator>
  <cp:lastModifiedBy>Margaret</cp:lastModifiedBy>
  <cp:revision>22</cp:revision>
  <cp:lastPrinted>2018-06-25T04:44:58Z</cp:lastPrinted>
  <dcterms:created xsi:type="dcterms:W3CDTF">2018-06-21T18:52:04Z</dcterms:created>
  <dcterms:modified xsi:type="dcterms:W3CDTF">2018-06-28T15:11:31Z</dcterms:modified>
</cp:coreProperties>
</file>