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00"/>
    <p:restoredTop sz="93041"/>
  </p:normalViewPr>
  <p:slideViewPr>
    <p:cSldViewPr snapToGrid="0" snapToObjects="1">
      <p:cViewPr varScale="1">
        <p:scale>
          <a:sx n="116" d="100"/>
          <a:sy n="116" d="100"/>
        </p:scale>
        <p:origin x="5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0C865C2-D8DB-8A42-99DB-1191D499B4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Funding the Next Generation Los Angeles</a:t>
            </a:r>
            <a:br>
              <a:rPr lang="en-US" dirty="0"/>
            </a:br>
            <a:r>
              <a:rPr lang="en-US" dirty="0"/>
              <a:t>June 25, 2018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B6B395B-25F6-1341-B1EF-4E1E86FC17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560272" y="4309251"/>
            <a:ext cx="7766936" cy="1096899"/>
          </a:xfrm>
        </p:spPr>
        <p:txBody>
          <a:bodyPr/>
          <a:lstStyle/>
          <a:p>
            <a:r>
              <a:rPr lang="en-US" sz="4000" dirty="0"/>
              <a:t>Revenue Options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505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429EB97-485B-DB41-ACAC-4250434B6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dirty="0"/>
              <a:t>How much do you need?</a:t>
            </a:r>
            <a:br>
              <a:rPr lang="en-US" sz="4400" dirty="0"/>
            </a:br>
            <a:r>
              <a:rPr lang="en-US" sz="4400" dirty="0"/>
              <a:t>How much can you expect to raise?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2C1B5AE-BDE3-A04F-8122-22C53D908B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279913"/>
            <a:ext cx="8596668" cy="3160643"/>
          </a:xfrm>
        </p:spPr>
        <p:txBody>
          <a:bodyPr>
            <a:noAutofit/>
          </a:bodyPr>
          <a:lstStyle/>
          <a:p>
            <a:r>
              <a:rPr lang="en-US" sz="2800" dirty="0"/>
              <a:t>What are your unmet needs?</a:t>
            </a:r>
          </a:p>
          <a:p>
            <a:r>
              <a:rPr lang="en-US" sz="2800" dirty="0"/>
              <a:t>How much money can different revenue streams produce?</a:t>
            </a:r>
          </a:p>
          <a:p>
            <a:r>
              <a:rPr lang="en-US" sz="2800" dirty="0"/>
              <a:t>Can you ramp up over time?</a:t>
            </a:r>
          </a:p>
          <a:p>
            <a:r>
              <a:rPr lang="en-US" sz="2800" dirty="0"/>
              <a:t>Will it ever be enough?</a:t>
            </a:r>
          </a:p>
        </p:txBody>
      </p:sp>
    </p:spTree>
    <p:extLst>
      <p:ext uri="{BB962C8B-B14F-4D97-AF65-F5344CB8AC3E}">
        <p14:creationId xmlns:p14="http://schemas.microsoft.com/office/powerpoint/2010/main" val="2352050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371A6C4-F258-7A47-BF99-C8B5E05A0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Legislative Solution versus Ballot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F75F60A-3306-294D-AA9B-C9DAC13705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45921"/>
            <a:ext cx="8596668" cy="4395442"/>
          </a:xfrm>
        </p:spPr>
        <p:txBody>
          <a:bodyPr>
            <a:normAutofit fontScale="92500" lnSpcReduction="10000"/>
          </a:bodyPr>
          <a:lstStyle/>
          <a:p>
            <a:r>
              <a:rPr lang="en-US" b="1" u="sng" dirty="0"/>
              <a:t>L</a:t>
            </a:r>
            <a:r>
              <a:rPr lang="en-US" sz="2000" b="1" u="sng" dirty="0"/>
              <a:t>egislative Solutions:</a:t>
            </a:r>
          </a:p>
          <a:p>
            <a:pPr lvl="1"/>
            <a:r>
              <a:rPr lang="en-US" sz="2000" dirty="0"/>
              <a:t>Your City Council or Board of Supervisors can always add funding for children services to any budget.</a:t>
            </a:r>
          </a:p>
          <a:p>
            <a:pPr lvl="1"/>
            <a:r>
              <a:rPr lang="en-US" sz="2000" dirty="0"/>
              <a:t>Hard to get large amounts</a:t>
            </a:r>
          </a:p>
          <a:p>
            <a:pPr lvl="1"/>
            <a:r>
              <a:rPr lang="en-US" sz="2000" dirty="0"/>
              <a:t>Can be changed at any time.</a:t>
            </a:r>
          </a:p>
          <a:p>
            <a:endParaRPr lang="en-US" sz="2000" dirty="0"/>
          </a:p>
          <a:p>
            <a:r>
              <a:rPr lang="en-US" sz="2000" b="1" u="sng" dirty="0"/>
              <a:t>Ballot Solutions:</a:t>
            </a:r>
          </a:p>
          <a:p>
            <a:pPr lvl="1"/>
            <a:r>
              <a:rPr lang="en-US" sz="2000" dirty="0"/>
              <a:t>Taxes</a:t>
            </a:r>
          </a:p>
          <a:p>
            <a:pPr lvl="1"/>
            <a:r>
              <a:rPr lang="en-US" sz="2000" dirty="0"/>
              <a:t>Set-asides</a:t>
            </a:r>
          </a:p>
          <a:p>
            <a:pPr lvl="1"/>
            <a:r>
              <a:rPr lang="en-US" sz="2000" dirty="0"/>
              <a:t>Permanent or sunset-–but longer than a budget cycle</a:t>
            </a:r>
          </a:p>
          <a:p>
            <a:pPr lvl="1"/>
            <a:r>
              <a:rPr lang="en-US" sz="2000" dirty="0"/>
              <a:t>Can be established for a particular purpose which cannot be changed</a:t>
            </a:r>
          </a:p>
        </p:txBody>
      </p:sp>
    </p:spTree>
    <p:extLst>
      <p:ext uri="{BB962C8B-B14F-4D97-AF65-F5344CB8AC3E}">
        <p14:creationId xmlns:p14="http://schemas.microsoft.com/office/powerpoint/2010/main" val="2470926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8A91448-8970-9141-AA60-FA32CA4CB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Set-Aside vs. New Revenue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9E8BD17-6795-1541-9CF8-64F06604DE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69165"/>
            <a:ext cx="8596668" cy="4532244"/>
          </a:xfrm>
        </p:spPr>
        <p:txBody>
          <a:bodyPr>
            <a:normAutofit lnSpcReduction="10000"/>
          </a:bodyPr>
          <a:lstStyle/>
          <a:p>
            <a:r>
              <a:rPr lang="en-US" sz="2000" b="1" u="sng" dirty="0"/>
              <a:t>Set-Aside</a:t>
            </a:r>
          </a:p>
          <a:p>
            <a:pPr lvl="1"/>
            <a:r>
              <a:rPr lang="en-US" sz="2000" dirty="0"/>
              <a:t>“Set-aside” existing funds in the budget (San Francisco)</a:t>
            </a:r>
          </a:p>
          <a:p>
            <a:pPr lvl="1"/>
            <a:r>
              <a:rPr lang="en-US" sz="2000" dirty="0"/>
              <a:t>Are you a charter city or county (versus General Law)?</a:t>
            </a:r>
          </a:p>
          <a:p>
            <a:pPr lvl="1"/>
            <a:r>
              <a:rPr lang="en-US" sz="2000" dirty="0"/>
              <a:t>Popular with voters-no new taxes</a:t>
            </a:r>
          </a:p>
          <a:p>
            <a:pPr lvl="1"/>
            <a:r>
              <a:rPr lang="en-US" sz="2000" dirty="0"/>
              <a:t>Unpopular with City/County officials, labor, etc.</a:t>
            </a:r>
          </a:p>
          <a:p>
            <a:pPr lvl="1"/>
            <a:r>
              <a:rPr lang="en-US" sz="2000" dirty="0"/>
              <a:t>Taking money from other priority programs?</a:t>
            </a:r>
          </a:p>
          <a:p>
            <a:endParaRPr lang="en-US" sz="2000" dirty="0"/>
          </a:p>
          <a:p>
            <a:r>
              <a:rPr lang="en-US" sz="2000" b="1" u="sng" dirty="0"/>
              <a:t>New Revenue</a:t>
            </a:r>
          </a:p>
          <a:p>
            <a:pPr lvl="1"/>
            <a:r>
              <a:rPr lang="en-US" sz="2000" dirty="0"/>
              <a:t>Add new money--Expand the “pie”</a:t>
            </a:r>
          </a:p>
          <a:p>
            <a:pPr lvl="1"/>
            <a:r>
              <a:rPr lang="en-US" sz="2000" dirty="0"/>
              <a:t>Less popular with voters</a:t>
            </a:r>
          </a:p>
          <a:p>
            <a:pPr lvl="1"/>
            <a:r>
              <a:rPr lang="en-US" sz="2000" dirty="0"/>
              <a:t>Relatively better for elected, labor, etc.</a:t>
            </a:r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630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F5888A5-E23C-B34A-9511-A26EFF583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03316"/>
          </a:xfrm>
        </p:spPr>
        <p:txBody>
          <a:bodyPr>
            <a:normAutofit/>
          </a:bodyPr>
          <a:lstStyle/>
          <a:p>
            <a:r>
              <a:rPr lang="en-US" sz="4800" dirty="0"/>
              <a:t>New Revenue-- Election Rules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2F20FBD-EF89-4F43-B784-B99BE6D726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5873" y="1512916"/>
            <a:ext cx="8596668" cy="4937760"/>
          </a:xfrm>
        </p:spPr>
        <p:txBody>
          <a:bodyPr>
            <a:normAutofit fontScale="92500" lnSpcReduction="10000"/>
          </a:bodyPr>
          <a:lstStyle/>
          <a:p>
            <a:r>
              <a:rPr lang="en-US" sz="2000" b="1" u="sng" dirty="0"/>
              <a:t>General Tax</a:t>
            </a:r>
          </a:p>
          <a:p>
            <a:pPr lvl="1"/>
            <a:r>
              <a:rPr lang="en-US" sz="2000" dirty="0"/>
              <a:t>50% of vote</a:t>
            </a:r>
          </a:p>
          <a:p>
            <a:pPr lvl="1"/>
            <a:r>
              <a:rPr lang="en-US" sz="2000" dirty="0"/>
              <a:t>Cannot be dedicated to a specific purpose</a:t>
            </a:r>
          </a:p>
          <a:p>
            <a:pPr lvl="1"/>
            <a:r>
              <a:rPr lang="en-US" sz="2000" dirty="0"/>
              <a:t>Only at an election with local elected officials, unless emergency</a:t>
            </a:r>
          </a:p>
          <a:p>
            <a:r>
              <a:rPr lang="en-US" sz="2000" b="1" u="sng" dirty="0"/>
              <a:t>Special Tax</a:t>
            </a:r>
          </a:p>
          <a:p>
            <a:pPr lvl="1"/>
            <a:r>
              <a:rPr lang="en-US" sz="2000" dirty="0"/>
              <a:t>2/3rds Vote</a:t>
            </a:r>
          </a:p>
          <a:p>
            <a:pPr lvl="1"/>
            <a:r>
              <a:rPr lang="en-US" sz="2000" dirty="0"/>
              <a:t>Dedicated</a:t>
            </a:r>
          </a:p>
          <a:p>
            <a:pPr lvl="1"/>
            <a:r>
              <a:rPr lang="en-US" sz="2000" dirty="0"/>
              <a:t>Any election</a:t>
            </a:r>
          </a:p>
          <a:p>
            <a:r>
              <a:rPr lang="en-US" sz="2000" b="1" u="sng" dirty="0"/>
              <a:t>Put on ballot by Board/Council or voter </a:t>
            </a:r>
            <a:r>
              <a:rPr lang="en-US" sz="2000" b="1" u="sng" dirty="0" err="1"/>
              <a:t>intitiative</a:t>
            </a:r>
            <a:endParaRPr lang="en-US" sz="2000" b="1" u="sng" dirty="0"/>
          </a:p>
          <a:p>
            <a:r>
              <a:rPr lang="en-US" sz="2000" b="1" u="sng" dirty="0"/>
              <a:t>Upland Decision</a:t>
            </a:r>
          </a:p>
          <a:p>
            <a:pPr lvl="1"/>
            <a:r>
              <a:rPr lang="en-US" sz="2000" dirty="0"/>
              <a:t>Tax by government or by the people—overrides other rules</a:t>
            </a:r>
          </a:p>
          <a:p>
            <a:r>
              <a:rPr lang="en-US" sz="2000" b="1" u="sng" dirty="0"/>
              <a:t>Advisory Measures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25217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76</TotalTime>
  <Words>237</Words>
  <Application>Microsoft Office PowerPoint</Application>
  <PresentationFormat>Widescreen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</vt:lpstr>
      <vt:lpstr>Funding the Next Generation Los Angeles June 25, 2018</vt:lpstr>
      <vt:lpstr>How much do you need? How much can you expect to raise?</vt:lpstr>
      <vt:lpstr>Legislative Solution versus Ballot </vt:lpstr>
      <vt:lpstr>Set-Aside vs. New Revenue</vt:lpstr>
      <vt:lpstr>New Revenue-- Election Rules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Funding the Next Generation Los Angeles June 25, 2018</dc:title>
  <dc:creator>Ed Harrington</dc:creator>
  <cp:lastModifiedBy>Margaret</cp:lastModifiedBy>
  <cp:revision>9</cp:revision>
  <dcterms:created xsi:type="dcterms:W3CDTF">2018-06-20T14:42:11Z</dcterms:created>
  <dcterms:modified xsi:type="dcterms:W3CDTF">2018-06-21T04:19:39Z</dcterms:modified>
</cp:coreProperties>
</file>