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8" r:id="rId4"/>
    <p:sldMasterId id="2147483700" r:id="rId5"/>
    <p:sldMasterId id="2147483712" r:id="rId6"/>
    <p:sldMasterId id="2147483725" r:id="rId7"/>
  </p:sldMasterIdLst>
  <p:notesMasterIdLst>
    <p:notesMasterId r:id="rId63"/>
  </p:notesMasterIdLst>
  <p:sldIdLst>
    <p:sldId id="258" r:id="rId8"/>
    <p:sldId id="264" r:id="rId9"/>
    <p:sldId id="262" r:id="rId10"/>
    <p:sldId id="269" r:id="rId11"/>
    <p:sldId id="271" r:id="rId12"/>
    <p:sldId id="279" r:id="rId13"/>
    <p:sldId id="325" r:id="rId14"/>
    <p:sldId id="304" r:id="rId15"/>
    <p:sldId id="306" r:id="rId16"/>
    <p:sldId id="324" r:id="rId17"/>
    <p:sldId id="297" r:id="rId18"/>
    <p:sldId id="299" r:id="rId19"/>
    <p:sldId id="326" r:id="rId20"/>
    <p:sldId id="504" r:id="rId21"/>
    <p:sldId id="516" r:id="rId22"/>
    <p:sldId id="508" r:id="rId23"/>
    <p:sldId id="512" r:id="rId24"/>
    <p:sldId id="521" r:id="rId25"/>
    <p:sldId id="519" r:id="rId26"/>
    <p:sldId id="506" r:id="rId27"/>
    <p:sldId id="525" r:id="rId28"/>
    <p:sldId id="526" r:id="rId29"/>
    <p:sldId id="527" r:id="rId30"/>
    <p:sldId id="528" r:id="rId31"/>
    <p:sldId id="529" r:id="rId32"/>
    <p:sldId id="530" r:id="rId33"/>
    <p:sldId id="531" r:id="rId34"/>
    <p:sldId id="532" r:id="rId35"/>
    <p:sldId id="533" r:id="rId36"/>
    <p:sldId id="534" r:id="rId37"/>
    <p:sldId id="535" r:id="rId38"/>
    <p:sldId id="536" r:id="rId39"/>
    <p:sldId id="256" r:id="rId40"/>
    <p:sldId id="257" r:id="rId41"/>
    <p:sldId id="336" r:id="rId42"/>
    <p:sldId id="259" r:id="rId43"/>
    <p:sldId id="260" r:id="rId44"/>
    <p:sldId id="261" r:id="rId45"/>
    <p:sldId id="337" r:id="rId46"/>
    <p:sldId id="263" r:id="rId47"/>
    <p:sldId id="503" r:id="rId48"/>
    <p:sldId id="522" r:id="rId49"/>
    <p:sldId id="523" r:id="rId50"/>
    <p:sldId id="524" r:id="rId51"/>
    <p:sldId id="497" r:id="rId52"/>
    <p:sldId id="510" r:id="rId53"/>
    <p:sldId id="520" r:id="rId54"/>
    <p:sldId id="303" r:id="rId55"/>
    <p:sldId id="277" r:id="rId56"/>
    <p:sldId id="275" r:id="rId57"/>
    <p:sldId id="265" r:id="rId58"/>
    <p:sldId id="267" r:id="rId59"/>
    <p:sldId id="266" r:id="rId60"/>
    <p:sldId id="278" r:id="rId61"/>
    <p:sldId id="274"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Guerrero\Desktop\Federal%20Funding%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D2F-431E-AC7F-B0D2BAEC12D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D2F-431E-AC7F-B0D2BAEC12D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D2F-431E-AC7F-B0D2BAEC12D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3D2F-431E-AC7F-B0D2BAEC12D3}"/>
              </c:ext>
            </c:extLst>
          </c:dPt>
          <c:dLbls>
            <c:dLbl>
              <c:idx val="0"/>
              <c:tx>
                <c:rich>
                  <a:bodyPr/>
                  <a:lstStyle/>
                  <a:p>
                    <a:fld id="{8276B5DD-6B72-4E47-B7EC-FEE208B0A2B2}" type="VALUE">
                      <a:rPr lang="en-US" smtClean="0"/>
                      <a:pPr/>
                      <a:t>[VALUE]</a:t>
                    </a:fld>
                    <a:r>
                      <a:rPr lang="en-US"/>
                      <a:t>B</a:t>
                    </a:r>
                    <a:r>
                      <a:rPr lang="en-US" baseline="0"/>
                      <a:t>, </a:t>
                    </a:r>
                    <a:fld id="{0CF32D7A-F960-4009-8332-BEA4CEFEB53B}" type="PERCENTAGE">
                      <a:rPr lang="en-US" baseline="0"/>
                      <a:pPr/>
                      <a:t>[PERCENTAGE]</a:t>
                    </a:fld>
                    <a:endParaRPr lang="en-US" baseline="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2F-431E-AC7F-B0D2BAEC12D3}"/>
                </c:ext>
              </c:extLst>
            </c:dLbl>
            <c:dLbl>
              <c:idx val="1"/>
              <c:tx>
                <c:rich>
                  <a:bodyPr/>
                  <a:lstStyle/>
                  <a:p>
                    <a:fld id="{B08A23C1-98C3-4C90-9780-F5868DE6F759}" type="VALUE">
                      <a:rPr lang="en-US" smtClean="0"/>
                      <a:pPr/>
                      <a:t>[VALUE]</a:t>
                    </a:fld>
                    <a:r>
                      <a:rPr lang="en-US"/>
                      <a:t>B</a:t>
                    </a:r>
                    <a:r>
                      <a:rPr lang="en-US" baseline="0"/>
                      <a:t>, </a:t>
                    </a:r>
                    <a:fld id="{F1698F13-89D3-47AD-81EE-A888A5601B4F}" type="PERCENTAGE">
                      <a:rPr lang="en-US" baseline="0"/>
                      <a:pPr/>
                      <a:t>[PERCENTAGE]</a:t>
                    </a:fld>
                    <a:endParaRPr lang="en-US" baseline="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D2F-431E-AC7F-B0D2BAEC12D3}"/>
                </c:ext>
              </c:extLst>
            </c:dLbl>
            <c:dLbl>
              <c:idx val="2"/>
              <c:tx>
                <c:rich>
                  <a:bodyPr/>
                  <a:lstStyle/>
                  <a:p>
                    <a:r>
                      <a:rPr lang="en-US" baseline="0" dirty="0"/>
                      <a:t>$7 B, </a:t>
                    </a:r>
                    <a:fld id="{EE424481-C01E-419F-92F3-825F4642EDBD}" type="PERCENTAGE">
                      <a:rPr lang="en-US" baseline="0"/>
                      <a:pPr/>
                      <a:t>[PERCENTAGE]</a:t>
                    </a:fld>
                    <a:endParaRPr lang="en-US"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D2F-431E-AC7F-B0D2BAEC12D3}"/>
                </c:ext>
              </c:extLst>
            </c:dLbl>
            <c:dLbl>
              <c:idx val="3"/>
              <c:tx>
                <c:rich>
                  <a:bodyPr/>
                  <a:lstStyle/>
                  <a:p>
                    <a:fld id="{EFFC7226-086E-4D1E-95F2-E5E1FD3EC7AF}" type="VALUE">
                      <a:rPr lang="en-US" smtClean="0"/>
                      <a:pPr/>
                      <a:t>[VALUE]</a:t>
                    </a:fld>
                    <a:r>
                      <a:rPr lang="en-US"/>
                      <a:t>B</a:t>
                    </a:r>
                    <a:r>
                      <a:rPr lang="en-US" baseline="0"/>
                      <a:t>, </a:t>
                    </a:r>
                    <a:fld id="{93CD893A-C43D-452E-896E-7D13FC3F4FCA}" type="PERCENTAGE">
                      <a:rPr lang="en-US" baseline="0"/>
                      <a:pPr/>
                      <a:t>[PERCENTAGE]</a:t>
                    </a:fld>
                    <a:endParaRPr lang="en-US" baseline="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D2F-431E-AC7F-B0D2BAEC12D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Sheet3!$A$1:$A$4</c:f>
              <c:strCache>
                <c:ptCount val="4"/>
                <c:pt idx="0">
                  <c:v>State </c:v>
                </c:pt>
                <c:pt idx="1">
                  <c:v>Counties</c:v>
                </c:pt>
                <c:pt idx="2">
                  <c:v>Metro cities</c:v>
                </c:pt>
                <c:pt idx="3">
                  <c:v>Other non-counties</c:v>
                </c:pt>
              </c:strCache>
            </c:strRef>
          </c:cat>
          <c:val>
            <c:numRef>
              <c:f>Sheet3!$B$1:$B$4</c:f>
              <c:numCache>
                <c:formatCode>"$"#,##0.0_);[Red]\("$"#,##0.0\)</c:formatCode>
                <c:ptCount val="4"/>
                <c:pt idx="0">
                  <c:v>26.3</c:v>
                </c:pt>
                <c:pt idx="1">
                  <c:v>7.7</c:v>
                </c:pt>
                <c:pt idx="2">
                  <c:v>7</c:v>
                </c:pt>
                <c:pt idx="3">
                  <c:v>1.3</c:v>
                </c:pt>
              </c:numCache>
            </c:numRef>
          </c:val>
          <c:extLst>
            <c:ext xmlns:c16="http://schemas.microsoft.com/office/drawing/2014/chart" uri="{C3380CC4-5D6E-409C-BE32-E72D297353CC}">
              <c16:uniqueId val="{00000008-3D2F-431E-AC7F-B0D2BAEC12D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5F2304-8915-4C4B-ACCC-C590DECEDBD2}" type="doc">
      <dgm:prSet loTypeId="urn:diagrams.loki3.com/VaryingWidthList" loCatId="list" qsTypeId="urn:microsoft.com/office/officeart/2005/8/quickstyle/simple1" qsCatId="simple" csTypeId="urn:microsoft.com/office/officeart/2005/8/colors/colorful4" csCatId="colorful"/>
      <dgm:spPr/>
      <dgm:t>
        <a:bodyPr/>
        <a:lstStyle/>
        <a:p>
          <a:endParaRPr lang="en-US"/>
        </a:p>
      </dgm:t>
    </dgm:pt>
    <dgm:pt modelId="{78A5ECD5-8EEF-4CC3-A972-F1A453356739}">
      <dgm:prSet/>
      <dgm:spPr/>
      <dgm:t>
        <a:bodyPr/>
        <a:lstStyle/>
        <a:p>
          <a:r>
            <a:rPr lang="en-US"/>
            <a:t>Beyond COVID-19 recovery money, the Biden Administration aims to direct major resources to child and family-serving programs and services—particularly child care</a:t>
          </a:r>
        </a:p>
      </dgm:t>
    </dgm:pt>
    <dgm:pt modelId="{A9D6C39C-8E95-4BC2-B447-ED7300FFDD77}" type="parTrans" cxnId="{FBFBDEEE-6696-4BDB-9CA0-9010EB65C2E8}">
      <dgm:prSet/>
      <dgm:spPr/>
      <dgm:t>
        <a:bodyPr/>
        <a:lstStyle/>
        <a:p>
          <a:endParaRPr lang="en-US"/>
        </a:p>
      </dgm:t>
    </dgm:pt>
    <dgm:pt modelId="{DAA322DA-B10B-4229-849F-28D24953435E}" type="sibTrans" cxnId="{FBFBDEEE-6696-4BDB-9CA0-9010EB65C2E8}">
      <dgm:prSet/>
      <dgm:spPr/>
      <dgm:t>
        <a:bodyPr/>
        <a:lstStyle/>
        <a:p>
          <a:endParaRPr lang="en-US"/>
        </a:p>
      </dgm:t>
    </dgm:pt>
    <dgm:pt modelId="{5A95B35F-3E15-49A8-A78A-6332CC8A93EB}">
      <dgm:prSet/>
      <dgm:spPr/>
      <dgm:t>
        <a:bodyPr/>
        <a:lstStyle/>
        <a:p>
          <a:r>
            <a:rPr lang="en-US" dirty="0"/>
            <a:t>Just last week, the Administration announced plans to raise the capital gains tax, which could generate $113 billion over 10 years</a:t>
          </a:r>
        </a:p>
      </dgm:t>
    </dgm:pt>
    <dgm:pt modelId="{34B3C1D6-C40C-46DC-98AE-A3DB7239C22B}" type="parTrans" cxnId="{3B9FF538-702F-4D15-AB44-9B749C323E05}">
      <dgm:prSet/>
      <dgm:spPr/>
      <dgm:t>
        <a:bodyPr/>
        <a:lstStyle/>
        <a:p>
          <a:endParaRPr lang="en-US"/>
        </a:p>
      </dgm:t>
    </dgm:pt>
    <dgm:pt modelId="{FC0535C1-6EB3-41A9-AB5E-BC81AE5A1E29}" type="sibTrans" cxnId="{3B9FF538-702F-4D15-AB44-9B749C323E05}">
      <dgm:prSet/>
      <dgm:spPr/>
      <dgm:t>
        <a:bodyPr/>
        <a:lstStyle/>
        <a:p>
          <a:endParaRPr lang="en-US"/>
        </a:p>
      </dgm:t>
    </dgm:pt>
    <dgm:pt modelId="{FABA6EB8-CDB2-4594-9203-EECEAF895CCA}">
      <dgm:prSet/>
      <dgm:spPr/>
      <dgm:t>
        <a:bodyPr/>
        <a:lstStyle/>
        <a:p>
          <a:r>
            <a:rPr lang="en-US"/>
            <a:t>States and localities are anticipating huge infusions of federal recovery funds without adequate  capacity or infrastructure at the ready to maximize the dollars </a:t>
          </a:r>
        </a:p>
      </dgm:t>
    </dgm:pt>
    <dgm:pt modelId="{36EFE486-CEEB-4A50-BAAD-EDF472CA7488}" type="parTrans" cxnId="{1D25108B-1FCF-4493-87C2-91FE695FADE7}">
      <dgm:prSet/>
      <dgm:spPr/>
      <dgm:t>
        <a:bodyPr/>
        <a:lstStyle/>
        <a:p>
          <a:endParaRPr lang="en-US"/>
        </a:p>
      </dgm:t>
    </dgm:pt>
    <dgm:pt modelId="{0A923DA3-6D23-4491-940F-EF43C23C1514}" type="sibTrans" cxnId="{1D25108B-1FCF-4493-87C2-91FE695FADE7}">
      <dgm:prSet/>
      <dgm:spPr/>
      <dgm:t>
        <a:bodyPr/>
        <a:lstStyle/>
        <a:p>
          <a:endParaRPr lang="en-US"/>
        </a:p>
      </dgm:t>
    </dgm:pt>
    <dgm:pt modelId="{6EBBE8A6-A4D1-41F0-A0E2-00A22DAF8320}">
      <dgm:prSet/>
      <dgm:spPr/>
      <dgm:t>
        <a:bodyPr/>
        <a:lstStyle/>
        <a:p>
          <a:r>
            <a:rPr lang="en-US"/>
            <a:t>More than 50 localities across the country have established dedicated local revenue streams to benefit children, youth, and their families</a:t>
          </a:r>
        </a:p>
      </dgm:t>
    </dgm:pt>
    <dgm:pt modelId="{E2590FD6-FFF4-4DB3-B06E-1957DE6F307F}" type="parTrans" cxnId="{528487F3-466A-40F8-AE79-B9D583341D1D}">
      <dgm:prSet/>
      <dgm:spPr/>
      <dgm:t>
        <a:bodyPr/>
        <a:lstStyle/>
        <a:p>
          <a:endParaRPr lang="en-US"/>
        </a:p>
      </dgm:t>
    </dgm:pt>
    <dgm:pt modelId="{BCD6296C-600F-4083-8DA4-9DDF36A47229}" type="sibTrans" cxnId="{528487F3-466A-40F8-AE79-B9D583341D1D}">
      <dgm:prSet/>
      <dgm:spPr/>
      <dgm:t>
        <a:bodyPr/>
        <a:lstStyle/>
        <a:p>
          <a:endParaRPr lang="en-US"/>
        </a:p>
      </dgm:t>
    </dgm:pt>
    <dgm:pt modelId="{868C0AA3-1F50-4764-88ED-8922DF9B6FBE}">
      <dgm:prSet/>
      <dgm:spPr/>
      <dgm:t>
        <a:bodyPr/>
        <a:lstStyle/>
        <a:p>
          <a:r>
            <a:rPr lang="en-US"/>
            <a:t>States and communities have an unprecedented opportunity to strategically align funding and other resources for the benefit of kids </a:t>
          </a:r>
        </a:p>
      </dgm:t>
    </dgm:pt>
    <dgm:pt modelId="{17CA9DB9-8668-4904-89D5-AF4486CDC6F7}" type="parTrans" cxnId="{9A3A7E66-3C54-4C81-8F75-C57494B68589}">
      <dgm:prSet/>
      <dgm:spPr/>
      <dgm:t>
        <a:bodyPr/>
        <a:lstStyle/>
        <a:p>
          <a:endParaRPr lang="en-US"/>
        </a:p>
      </dgm:t>
    </dgm:pt>
    <dgm:pt modelId="{CCF3DFE6-AEBA-414C-B144-3801036BD8FB}" type="sibTrans" cxnId="{9A3A7E66-3C54-4C81-8F75-C57494B68589}">
      <dgm:prSet/>
      <dgm:spPr/>
      <dgm:t>
        <a:bodyPr/>
        <a:lstStyle/>
        <a:p>
          <a:endParaRPr lang="en-US"/>
        </a:p>
      </dgm:t>
    </dgm:pt>
    <dgm:pt modelId="{1FF9EDBB-37DA-49EE-9825-2167B4F655F9}" type="pres">
      <dgm:prSet presAssocID="{8F5F2304-8915-4C4B-ACCC-C590DECEDBD2}" presName="Name0" presStyleCnt="0">
        <dgm:presLayoutVars>
          <dgm:resizeHandles/>
        </dgm:presLayoutVars>
      </dgm:prSet>
      <dgm:spPr/>
    </dgm:pt>
    <dgm:pt modelId="{F96FF9BE-2AE8-4C40-A8BC-06D53D06E24B}" type="pres">
      <dgm:prSet presAssocID="{78A5ECD5-8EEF-4CC3-A972-F1A453356739}" presName="text" presStyleLbl="node1" presStyleIdx="0" presStyleCnt="5">
        <dgm:presLayoutVars>
          <dgm:bulletEnabled val="1"/>
        </dgm:presLayoutVars>
      </dgm:prSet>
      <dgm:spPr/>
    </dgm:pt>
    <dgm:pt modelId="{FA47EC10-C34F-484D-8FF6-A996185B9A80}" type="pres">
      <dgm:prSet presAssocID="{DAA322DA-B10B-4229-849F-28D24953435E}" presName="space" presStyleCnt="0"/>
      <dgm:spPr/>
    </dgm:pt>
    <dgm:pt modelId="{7CA7A96A-A7BF-4079-B6A8-3AC35E7C5CFC}" type="pres">
      <dgm:prSet presAssocID="{5A95B35F-3E15-49A8-A78A-6332CC8A93EB}" presName="text" presStyleLbl="node1" presStyleIdx="1" presStyleCnt="5">
        <dgm:presLayoutVars>
          <dgm:bulletEnabled val="1"/>
        </dgm:presLayoutVars>
      </dgm:prSet>
      <dgm:spPr/>
    </dgm:pt>
    <dgm:pt modelId="{2FB9900C-C9DA-4D92-AA67-F224836CF35E}" type="pres">
      <dgm:prSet presAssocID="{FC0535C1-6EB3-41A9-AB5E-BC81AE5A1E29}" presName="space" presStyleCnt="0"/>
      <dgm:spPr/>
    </dgm:pt>
    <dgm:pt modelId="{10A26D20-BA46-4FF1-9787-9D0EDE9E5913}" type="pres">
      <dgm:prSet presAssocID="{FABA6EB8-CDB2-4594-9203-EECEAF895CCA}" presName="text" presStyleLbl="node1" presStyleIdx="2" presStyleCnt="5">
        <dgm:presLayoutVars>
          <dgm:bulletEnabled val="1"/>
        </dgm:presLayoutVars>
      </dgm:prSet>
      <dgm:spPr/>
    </dgm:pt>
    <dgm:pt modelId="{B2D070B1-8F9F-4E92-BE54-D22FED32A5F7}" type="pres">
      <dgm:prSet presAssocID="{0A923DA3-6D23-4491-940F-EF43C23C1514}" presName="space" presStyleCnt="0"/>
      <dgm:spPr/>
    </dgm:pt>
    <dgm:pt modelId="{B6C33DBF-41A0-480D-B9A2-6D4F61B75BE7}" type="pres">
      <dgm:prSet presAssocID="{6EBBE8A6-A4D1-41F0-A0E2-00A22DAF8320}" presName="text" presStyleLbl="node1" presStyleIdx="3" presStyleCnt="5">
        <dgm:presLayoutVars>
          <dgm:bulletEnabled val="1"/>
        </dgm:presLayoutVars>
      </dgm:prSet>
      <dgm:spPr/>
    </dgm:pt>
    <dgm:pt modelId="{40420053-8FB7-45E1-8A5A-81ED777F2C77}" type="pres">
      <dgm:prSet presAssocID="{BCD6296C-600F-4083-8DA4-9DDF36A47229}" presName="space" presStyleCnt="0"/>
      <dgm:spPr/>
    </dgm:pt>
    <dgm:pt modelId="{16214A3C-111A-421E-8DA4-0DF7D7B232FF}" type="pres">
      <dgm:prSet presAssocID="{868C0AA3-1F50-4764-88ED-8922DF9B6FBE}" presName="text" presStyleLbl="node1" presStyleIdx="4" presStyleCnt="5">
        <dgm:presLayoutVars>
          <dgm:bulletEnabled val="1"/>
        </dgm:presLayoutVars>
      </dgm:prSet>
      <dgm:spPr/>
    </dgm:pt>
  </dgm:ptLst>
  <dgm:cxnLst>
    <dgm:cxn modelId="{9F3A1B2C-D303-4B7F-9F5A-A93EBE567617}" type="presOf" srcId="{FABA6EB8-CDB2-4594-9203-EECEAF895CCA}" destId="{10A26D20-BA46-4FF1-9787-9D0EDE9E5913}" srcOrd="0" destOrd="0" presId="urn:diagrams.loki3.com/VaryingWidthList"/>
    <dgm:cxn modelId="{3B9FF538-702F-4D15-AB44-9B749C323E05}" srcId="{8F5F2304-8915-4C4B-ACCC-C590DECEDBD2}" destId="{5A95B35F-3E15-49A8-A78A-6332CC8A93EB}" srcOrd="1" destOrd="0" parTransId="{34B3C1D6-C40C-46DC-98AE-A3DB7239C22B}" sibTransId="{FC0535C1-6EB3-41A9-AB5E-BC81AE5A1E29}"/>
    <dgm:cxn modelId="{B1A3D15E-745B-4F26-8625-442F5EBA24D2}" type="presOf" srcId="{78A5ECD5-8EEF-4CC3-A972-F1A453356739}" destId="{F96FF9BE-2AE8-4C40-A8BC-06D53D06E24B}" srcOrd="0" destOrd="0" presId="urn:diagrams.loki3.com/VaryingWidthList"/>
    <dgm:cxn modelId="{9A3A7E66-3C54-4C81-8F75-C57494B68589}" srcId="{8F5F2304-8915-4C4B-ACCC-C590DECEDBD2}" destId="{868C0AA3-1F50-4764-88ED-8922DF9B6FBE}" srcOrd="4" destOrd="0" parTransId="{17CA9DB9-8668-4904-89D5-AF4486CDC6F7}" sibTransId="{CCF3DFE6-AEBA-414C-B144-3801036BD8FB}"/>
    <dgm:cxn modelId="{6D09BB53-FE49-4620-AA19-8B241B1589ED}" type="presOf" srcId="{868C0AA3-1F50-4764-88ED-8922DF9B6FBE}" destId="{16214A3C-111A-421E-8DA4-0DF7D7B232FF}" srcOrd="0" destOrd="0" presId="urn:diagrams.loki3.com/VaryingWidthList"/>
    <dgm:cxn modelId="{A5F9F67C-562A-4269-97C6-749603245467}" type="presOf" srcId="{6EBBE8A6-A4D1-41F0-A0E2-00A22DAF8320}" destId="{B6C33DBF-41A0-480D-B9A2-6D4F61B75BE7}" srcOrd="0" destOrd="0" presId="urn:diagrams.loki3.com/VaryingWidthList"/>
    <dgm:cxn modelId="{1D25108B-1FCF-4493-87C2-91FE695FADE7}" srcId="{8F5F2304-8915-4C4B-ACCC-C590DECEDBD2}" destId="{FABA6EB8-CDB2-4594-9203-EECEAF895CCA}" srcOrd="2" destOrd="0" parTransId="{36EFE486-CEEB-4A50-BAAD-EDF472CA7488}" sibTransId="{0A923DA3-6D23-4491-940F-EF43C23C1514}"/>
    <dgm:cxn modelId="{C11C4AB8-2379-44A1-BD90-DE5CE9FEAE73}" type="presOf" srcId="{5A95B35F-3E15-49A8-A78A-6332CC8A93EB}" destId="{7CA7A96A-A7BF-4079-B6A8-3AC35E7C5CFC}" srcOrd="0" destOrd="0" presId="urn:diagrams.loki3.com/VaryingWidthList"/>
    <dgm:cxn modelId="{9F5F5DC2-7DC1-4637-B726-C4FA43A15CD4}" type="presOf" srcId="{8F5F2304-8915-4C4B-ACCC-C590DECEDBD2}" destId="{1FF9EDBB-37DA-49EE-9825-2167B4F655F9}" srcOrd="0" destOrd="0" presId="urn:diagrams.loki3.com/VaryingWidthList"/>
    <dgm:cxn modelId="{FBFBDEEE-6696-4BDB-9CA0-9010EB65C2E8}" srcId="{8F5F2304-8915-4C4B-ACCC-C590DECEDBD2}" destId="{78A5ECD5-8EEF-4CC3-A972-F1A453356739}" srcOrd="0" destOrd="0" parTransId="{A9D6C39C-8E95-4BC2-B447-ED7300FFDD77}" sibTransId="{DAA322DA-B10B-4229-849F-28D24953435E}"/>
    <dgm:cxn modelId="{528487F3-466A-40F8-AE79-B9D583341D1D}" srcId="{8F5F2304-8915-4C4B-ACCC-C590DECEDBD2}" destId="{6EBBE8A6-A4D1-41F0-A0E2-00A22DAF8320}" srcOrd="3" destOrd="0" parTransId="{E2590FD6-FFF4-4DB3-B06E-1957DE6F307F}" sibTransId="{BCD6296C-600F-4083-8DA4-9DDF36A47229}"/>
    <dgm:cxn modelId="{90006BE6-CAEB-4798-8C35-05869208243E}" type="presParOf" srcId="{1FF9EDBB-37DA-49EE-9825-2167B4F655F9}" destId="{F96FF9BE-2AE8-4C40-A8BC-06D53D06E24B}" srcOrd="0" destOrd="0" presId="urn:diagrams.loki3.com/VaryingWidthList"/>
    <dgm:cxn modelId="{6C58525B-5475-4E72-A330-FF4357347B3E}" type="presParOf" srcId="{1FF9EDBB-37DA-49EE-9825-2167B4F655F9}" destId="{FA47EC10-C34F-484D-8FF6-A996185B9A80}" srcOrd="1" destOrd="0" presId="urn:diagrams.loki3.com/VaryingWidthList"/>
    <dgm:cxn modelId="{3F662336-170B-495C-9EA2-666E30D8FA66}" type="presParOf" srcId="{1FF9EDBB-37DA-49EE-9825-2167B4F655F9}" destId="{7CA7A96A-A7BF-4079-B6A8-3AC35E7C5CFC}" srcOrd="2" destOrd="0" presId="urn:diagrams.loki3.com/VaryingWidthList"/>
    <dgm:cxn modelId="{0730E084-436A-4E23-98D1-CFA801B7B992}" type="presParOf" srcId="{1FF9EDBB-37DA-49EE-9825-2167B4F655F9}" destId="{2FB9900C-C9DA-4D92-AA67-F224836CF35E}" srcOrd="3" destOrd="0" presId="urn:diagrams.loki3.com/VaryingWidthList"/>
    <dgm:cxn modelId="{A6806F7B-E540-44B2-B7BD-EB765467E29C}" type="presParOf" srcId="{1FF9EDBB-37DA-49EE-9825-2167B4F655F9}" destId="{10A26D20-BA46-4FF1-9787-9D0EDE9E5913}" srcOrd="4" destOrd="0" presId="urn:diagrams.loki3.com/VaryingWidthList"/>
    <dgm:cxn modelId="{F977A8E1-7430-405A-A057-10310EB8972E}" type="presParOf" srcId="{1FF9EDBB-37DA-49EE-9825-2167B4F655F9}" destId="{B2D070B1-8F9F-4E92-BE54-D22FED32A5F7}" srcOrd="5" destOrd="0" presId="urn:diagrams.loki3.com/VaryingWidthList"/>
    <dgm:cxn modelId="{0CBB58B3-4695-4F83-86C5-2A682F14C429}" type="presParOf" srcId="{1FF9EDBB-37DA-49EE-9825-2167B4F655F9}" destId="{B6C33DBF-41A0-480D-B9A2-6D4F61B75BE7}" srcOrd="6" destOrd="0" presId="urn:diagrams.loki3.com/VaryingWidthList"/>
    <dgm:cxn modelId="{257F001F-E9FF-4A4F-8CB8-FE0EAD5BD476}" type="presParOf" srcId="{1FF9EDBB-37DA-49EE-9825-2167B4F655F9}" destId="{40420053-8FB7-45E1-8A5A-81ED777F2C77}" srcOrd="7" destOrd="0" presId="urn:diagrams.loki3.com/VaryingWidthList"/>
    <dgm:cxn modelId="{810017EA-46BD-4FF3-9098-B48EEDFAB378}" type="presParOf" srcId="{1FF9EDBB-37DA-49EE-9825-2167B4F655F9}" destId="{16214A3C-111A-421E-8DA4-0DF7D7B232FF}" srcOrd="8"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85C505-6C06-4D3E-8A40-1CC800887E77}"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5690B4F1-47DE-4972-8EBE-2B4738E66FE6}">
      <dgm:prSet/>
      <dgm:spPr/>
      <dgm:t>
        <a:bodyPr/>
        <a:lstStyle/>
        <a:p>
          <a:pPr algn="ctr"/>
          <a:r>
            <a:rPr lang="en-US" b="1" dirty="0"/>
            <a:t>OVERARCHING FUNDING</a:t>
          </a:r>
          <a:endParaRPr lang="en-US" dirty="0"/>
        </a:p>
      </dgm:t>
    </dgm:pt>
    <dgm:pt modelId="{881025E4-61C4-4624-BE60-DD2022B18569}" type="parTrans" cxnId="{E532FBC1-5043-46D7-956C-9583D3CEB356}">
      <dgm:prSet/>
      <dgm:spPr/>
      <dgm:t>
        <a:bodyPr/>
        <a:lstStyle/>
        <a:p>
          <a:pPr algn="l"/>
          <a:endParaRPr lang="en-US"/>
        </a:p>
      </dgm:t>
    </dgm:pt>
    <dgm:pt modelId="{0FEF3E51-DB7E-4804-A49C-C5AB4A63387E}" type="sibTrans" cxnId="{E532FBC1-5043-46D7-956C-9583D3CEB356}">
      <dgm:prSet/>
      <dgm:spPr/>
      <dgm:t>
        <a:bodyPr/>
        <a:lstStyle/>
        <a:p>
          <a:pPr algn="l"/>
          <a:endParaRPr lang="en-US"/>
        </a:p>
      </dgm:t>
    </dgm:pt>
    <dgm:pt modelId="{0AB42B1F-FEF8-422A-9771-7C4317E87317}">
      <dgm:prSet>
        <dgm:style>
          <a:lnRef idx="2">
            <a:schemeClr val="accent4"/>
          </a:lnRef>
          <a:fillRef idx="1">
            <a:schemeClr val="lt1"/>
          </a:fillRef>
          <a:effectRef idx="0">
            <a:schemeClr val="accent4"/>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$219.8 billion – Coronavirus State Fiscal Recovery Fund</a:t>
          </a:r>
          <a:endParaRPr lang="en-US" dirty="0"/>
        </a:p>
      </dgm:t>
    </dgm:pt>
    <dgm:pt modelId="{B001513B-FA9A-4D30-885D-404AD9128D1C}" type="parTrans" cxnId="{EBDED37D-A0B8-45F8-A59F-73E1106CE34F}">
      <dgm:prSet/>
      <dgm:spPr/>
      <dgm:t>
        <a:bodyPr/>
        <a:lstStyle/>
        <a:p>
          <a:pPr algn="l"/>
          <a:endParaRPr lang="en-US"/>
        </a:p>
      </dgm:t>
    </dgm:pt>
    <dgm:pt modelId="{9E2EEE9C-1211-466A-87B1-B0C9CBC5F1E1}" type="sibTrans" cxnId="{EBDED37D-A0B8-45F8-A59F-73E1106CE34F}">
      <dgm:prSet/>
      <dgm:spPr/>
      <dgm:t>
        <a:bodyPr/>
        <a:lstStyle/>
        <a:p>
          <a:pPr algn="l"/>
          <a:endParaRPr lang="en-US"/>
        </a:p>
      </dgm:t>
    </dgm:pt>
    <dgm:pt modelId="{9BADAE9A-43CB-4BF5-8125-2CC6C9CC5A73}">
      <dgm:prSet>
        <dgm:style>
          <a:lnRef idx="2">
            <a:schemeClr val="accent4"/>
          </a:lnRef>
          <a:fillRef idx="1">
            <a:schemeClr val="lt1"/>
          </a:fillRef>
          <a:effectRef idx="0">
            <a:schemeClr val="accent4"/>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i="0" baseline="0" dirty="0"/>
            <a:t>$130.2 billion – Coronavirus Local Fiscal Recovery Fund</a:t>
          </a:r>
          <a:endParaRPr lang="en-US" dirty="0"/>
        </a:p>
      </dgm:t>
    </dgm:pt>
    <dgm:pt modelId="{7E31A3EC-2E03-4DA8-8070-F9C554251ACF}" type="parTrans" cxnId="{5CDF7884-340C-4856-9FF3-360E4B9C2B67}">
      <dgm:prSet/>
      <dgm:spPr/>
      <dgm:t>
        <a:bodyPr/>
        <a:lstStyle/>
        <a:p>
          <a:pPr algn="l"/>
          <a:endParaRPr lang="en-US"/>
        </a:p>
      </dgm:t>
    </dgm:pt>
    <dgm:pt modelId="{B67BBA27-54FE-4AA8-A176-E9E8EF0A6294}" type="sibTrans" cxnId="{5CDF7884-340C-4856-9FF3-360E4B9C2B67}">
      <dgm:prSet/>
      <dgm:spPr/>
      <dgm:t>
        <a:bodyPr/>
        <a:lstStyle/>
        <a:p>
          <a:pPr algn="l"/>
          <a:endParaRPr lang="en-US"/>
        </a:p>
      </dgm:t>
    </dgm:pt>
    <dgm:pt modelId="{436E2EED-0AB3-4B95-8875-11A353E6E7EA}">
      <dgm:prSet>
        <dgm:style>
          <a:lnRef idx="2">
            <a:schemeClr val="accent4"/>
          </a:lnRef>
          <a:fillRef idx="1">
            <a:schemeClr val="lt1"/>
          </a:fillRef>
          <a:effectRef idx="0">
            <a:schemeClr val="accent4"/>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$1 billion – Pandemic Emergency Assistance</a:t>
          </a:r>
          <a:endParaRPr lang="en-US" dirty="0"/>
        </a:p>
      </dgm:t>
    </dgm:pt>
    <dgm:pt modelId="{827DBEBE-D87B-4415-951B-68406AF5765A}" type="parTrans" cxnId="{A3F7F209-A690-4188-B183-46FDF38DCF2C}">
      <dgm:prSet/>
      <dgm:spPr/>
      <dgm:t>
        <a:bodyPr/>
        <a:lstStyle/>
        <a:p>
          <a:pPr algn="l"/>
          <a:endParaRPr lang="en-US"/>
        </a:p>
      </dgm:t>
    </dgm:pt>
    <dgm:pt modelId="{E6FE43FF-D194-4A79-89E4-A21B1306EA60}" type="sibTrans" cxnId="{A3F7F209-A690-4188-B183-46FDF38DCF2C}">
      <dgm:prSet/>
      <dgm:spPr/>
      <dgm:t>
        <a:bodyPr/>
        <a:lstStyle/>
        <a:p>
          <a:pPr algn="l"/>
          <a:endParaRPr lang="en-US"/>
        </a:p>
      </dgm:t>
    </dgm:pt>
    <dgm:pt modelId="{CC27BBFB-B94E-4227-BC87-2C6D13DF00A7}">
      <dgm:prSet/>
      <dgm:spPr/>
      <dgm:t>
        <a:bodyPr/>
        <a:lstStyle/>
        <a:p>
          <a:pPr algn="ctr"/>
          <a:r>
            <a:rPr lang="en-US" b="1" dirty="0"/>
            <a:t>EARLY CARE AND EDUCATION</a:t>
          </a:r>
          <a:endParaRPr lang="en-US" dirty="0"/>
        </a:p>
      </dgm:t>
    </dgm:pt>
    <dgm:pt modelId="{31748027-6DC6-443E-BC4F-B6618535BB20}" type="parTrans" cxnId="{03450ACC-B29F-4A2E-A164-52678A8AEB70}">
      <dgm:prSet/>
      <dgm:spPr/>
      <dgm:t>
        <a:bodyPr/>
        <a:lstStyle/>
        <a:p>
          <a:pPr algn="l"/>
          <a:endParaRPr lang="en-US"/>
        </a:p>
      </dgm:t>
    </dgm:pt>
    <dgm:pt modelId="{31EFE5EF-E70D-45A6-9BC4-3D246EDC6A25}" type="sibTrans" cxnId="{03450ACC-B29F-4A2E-A164-52678A8AEB70}">
      <dgm:prSet/>
      <dgm:spPr/>
      <dgm:t>
        <a:bodyPr/>
        <a:lstStyle/>
        <a:p>
          <a:pPr algn="l"/>
          <a:endParaRPr lang="en-US"/>
        </a:p>
      </dgm:t>
    </dgm:pt>
    <dgm:pt modelId="{457F5BF8-4B74-4E4E-95D5-02FBD5AFDCAB}">
      <dgm:prSet>
        <dgm:style>
          <a:lnRef idx="2">
            <a:schemeClr val="accent3"/>
          </a:lnRef>
          <a:fillRef idx="1">
            <a:schemeClr val="lt1"/>
          </a:fillRef>
          <a:effectRef idx="0">
            <a:schemeClr val="accent3"/>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i="0" baseline="0" dirty="0"/>
            <a:t>$39 billion – Child Care Development Block Grant/Child Care Stabilization Fund</a:t>
          </a:r>
          <a:endParaRPr lang="en-US" dirty="0"/>
        </a:p>
      </dgm:t>
    </dgm:pt>
    <dgm:pt modelId="{C9FBFD12-398E-44A2-AD7D-DCD7E9446C3C}" type="parTrans" cxnId="{0E296BBD-F7C7-4DAD-B4A3-FDC615A5FAA4}">
      <dgm:prSet/>
      <dgm:spPr/>
      <dgm:t>
        <a:bodyPr/>
        <a:lstStyle/>
        <a:p>
          <a:pPr algn="l"/>
          <a:endParaRPr lang="en-US"/>
        </a:p>
      </dgm:t>
    </dgm:pt>
    <dgm:pt modelId="{49B26BAE-9926-4425-AF49-D48A758D4930}" type="sibTrans" cxnId="{0E296BBD-F7C7-4DAD-B4A3-FDC615A5FAA4}">
      <dgm:prSet/>
      <dgm:spPr/>
      <dgm:t>
        <a:bodyPr/>
        <a:lstStyle/>
        <a:p>
          <a:pPr algn="l"/>
          <a:endParaRPr lang="en-US"/>
        </a:p>
      </dgm:t>
    </dgm:pt>
    <dgm:pt modelId="{5B8444CE-5BE9-4E99-B737-B17D472968B1}">
      <dgm:prSet>
        <dgm:style>
          <a:lnRef idx="2">
            <a:schemeClr val="accent3"/>
          </a:lnRef>
          <a:fillRef idx="1">
            <a:schemeClr val="lt1"/>
          </a:fillRef>
          <a:effectRef idx="0">
            <a:schemeClr val="accent3"/>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$1 billion – Head Start</a:t>
          </a:r>
          <a:endParaRPr lang="en-US" dirty="0"/>
        </a:p>
      </dgm:t>
    </dgm:pt>
    <dgm:pt modelId="{324F1583-87AC-430D-B553-B89A8A1A5161}" type="parTrans" cxnId="{08772858-62E1-4CD1-AFC7-D00AD42B139B}">
      <dgm:prSet/>
      <dgm:spPr/>
      <dgm:t>
        <a:bodyPr/>
        <a:lstStyle/>
        <a:p>
          <a:pPr algn="l"/>
          <a:endParaRPr lang="en-US"/>
        </a:p>
      </dgm:t>
    </dgm:pt>
    <dgm:pt modelId="{8A0FC196-C705-43F9-998C-B6BE13F8383F}" type="sibTrans" cxnId="{08772858-62E1-4CD1-AFC7-D00AD42B139B}">
      <dgm:prSet/>
      <dgm:spPr/>
      <dgm:t>
        <a:bodyPr/>
        <a:lstStyle/>
        <a:p>
          <a:pPr algn="l"/>
          <a:endParaRPr lang="en-US"/>
        </a:p>
      </dgm:t>
    </dgm:pt>
    <dgm:pt modelId="{016F0A67-5949-4992-B7B9-A12354C9D097}">
      <dgm:prSet>
        <dgm:style>
          <a:lnRef idx="2">
            <a:schemeClr val="accent3"/>
          </a:lnRef>
          <a:fillRef idx="1">
            <a:schemeClr val="lt1"/>
          </a:fillRef>
          <a:effectRef idx="0">
            <a:schemeClr val="accent3"/>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i="0" baseline="0" dirty="0"/>
            <a:t>$150 million for MIECHV</a:t>
          </a:r>
          <a:endParaRPr lang="en-US" dirty="0"/>
        </a:p>
      </dgm:t>
    </dgm:pt>
    <dgm:pt modelId="{56EA34F3-92F8-413B-A2B8-4B01C2C49C50}" type="parTrans" cxnId="{37B6DE96-2617-45F5-9958-526C64895617}">
      <dgm:prSet/>
      <dgm:spPr/>
      <dgm:t>
        <a:bodyPr/>
        <a:lstStyle/>
        <a:p>
          <a:pPr algn="l"/>
          <a:endParaRPr lang="en-US"/>
        </a:p>
      </dgm:t>
    </dgm:pt>
    <dgm:pt modelId="{44783E48-CD72-45C4-8DBE-4D64A3982A63}" type="sibTrans" cxnId="{37B6DE96-2617-45F5-9958-526C64895617}">
      <dgm:prSet/>
      <dgm:spPr/>
      <dgm:t>
        <a:bodyPr/>
        <a:lstStyle/>
        <a:p>
          <a:pPr algn="l"/>
          <a:endParaRPr lang="en-US"/>
        </a:p>
      </dgm:t>
    </dgm:pt>
    <dgm:pt modelId="{F9B0241A-494C-4794-9A40-F3DE8CD1F19B}">
      <dgm:prSet/>
      <dgm:spPr/>
      <dgm:t>
        <a:bodyPr/>
        <a:lstStyle/>
        <a:p>
          <a:pPr algn="ctr"/>
          <a:r>
            <a:rPr lang="en-US" b="1" dirty="0"/>
            <a:t>EDUCATION</a:t>
          </a:r>
          <a:endParaRPr lang="en-US" dirty="0"/>
        </a:p>
      </dgm:t>
    </dgm:pt>
    <dgm:pt modelId="{C552D3DF-9391-4060-B178-21DCE5A024B6}" type="parTrans" cxnId="{0BB5F586-0A3F-4917-82C9-BA454EB2AC47}">
      <dgm:prSet/>
      <dgm:spPr/>
      <dgm:t>
        <a:bodyPr/>
        <a:lstStyle/>
        <a:p>
          <a:pPr algn="l"/>
          <a:endParaRPr lang="en-US"/>
        </a:p>
      </dgm:t>
    </dgm:pt>
    <dgm:pt modelId="{219E6E90-BA5F-4AC8-A67E-081F6C7D210E}" type="sibTrans" cxnId="{0BB5F586-0A3F-4917-82C9-BA454EB2AC47}">
      <dgm:prSet/>
      <dgm:spPr/>
      <dgm:t>
        <a:bodyPr/>
        <a:lstStyle/>
        <a:p>
          <a:pPr algn="l"/>
          <a:endParaRPr lang="en-US"/>
        </a:p>
      </dgm:t>
    </dgm:pt>
    <dgm:pt modelId="{34A0855F-4753-438C-AECC-288068CE6128}">
      <dgm:prSet>
        <dgm:style>
          <a:lnRef idx="2">
            <a:schemeClr val="accent6"/>
          </a:lnRef>
          <a:fillRef idx="1">
            <a:schemeClr val="lt1"/>
          </a:fillRef>
          <a:effectRef idx="0">
            <a:schemeClr val="accent6"/>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i="0" baseline="0" dirty="0"/>
            <a:t>$122</a:t>
          </a:r>
          <a:r>
            <a:rPr lang="en-US" b="1" dirty="0"/>
            <a:t>.8 billion – Elementary and Secondary School Emergency Relief Fund (ESSER III)</a:t>
          </a:r>
          <a:endParaRPr lang="en-US" dirty="0"/>
        </a:p>
      </dgm:t>
    </dgm:pt>
    <dgm:pt modelId="{160E99FC-9C96-4F5B-A986-26A775D379ED}" type="parTrans" cxnId="{A5CAECF3-015D-4364-AF8D-504273C36C72}">
      <dgm:prSet/>
      <dgm:spPr/>
      <dgm:t>
        <a:bodyPr/>
        <a:lstStyle/>
        <a:p>
          <a:pPr algn="l"/>
          <a:endParaRPr lang="en-US"/>
        </a:p>
      </dgm:t>
    </dgm:pt>
    <dgm:pt modelId="{B128E385-25A4-45FC-8DEE-E0BB07C70857}" type="sibTrans" cxnId="{A5CAECF3-015D-4364-AF8D-504273C36C72}">
      <dgm:prSet/>
      <dgm:spPr/>
      <dgm:t>
        <a:bodyPr/>
        <a:lstStyle/>
        <a:p>
          <a:pPr algn="l"/>
          <a:endParaRPr lang="en-US"/>
        </a:p>
      </dgm:t>
    </dgm:pt>
    <dgm:pt modelId="{E32E5E47-AF9A-4AAE-A953-8CBE47556603}">
      <dgm:prSet>
        <dgm:style>
          <a:lnRef idx="2">
            <a:schemeClr val="accent6"/>
          </a:lnRef>
          <a:fillRef idx="1">
            <a:schemeClr val="lt1"/>
          </a:fillRef>
          <a:effectRef idx="0">
            <a:schemeClr val="accent6"/>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$39.6 billion – Higher Education Emergency Relief Fund (HEERF III)</a:t>
          </a:r>
          <a:endParaRPr lang="en-US" dirty="0"/>
        </a:p>
      </dgm:t>
    </dgm:pt>
    <dgm:pt modelId="{2E860259-8174-4890-BA18-036099EF3AD7}" type="parTrans" cxnId="{079A11BD-A8AA-4329-88FC-0BB17E5ED32E}">
      <dgm:prSet/>
      <dgm:spPr/>
      <dgm:t>
        <a:bodyPr/>
        <a:lstStyle/>
        <a:p>
          <a:pPr algn="l"/>
          <a:endParaRPr lang="en-US"/>
        </a:p>
      </dgm:t>
    </dgm:pt>
    <dgm:pt modelId="{02A962B7-1207-432C-8A05-ADBFA7D24AFF}" type="sibTrans" cxnId="{079A11BD-A8AA-4329-88FC-0BB17E5ED32E}">
      <dgm:prSet/>
      <dgm:spPr/>
      <dgm:t>
        <a:bodyPr/>
        <a:lstStyle/>
        <a:p>
          <a:pPr algn="l"/>
          <a:endParaRPr lang="en-US"/>
        </a:p>
      </dgm:t>
    </dgm:pt>
    <dgm:pt modelId="{99432759-7296-4C39-B648-4AB909D7FE0E}">
      <dgm:prSet>
        <dgm:style>
          <a:lnRef idx="2">
            <a:schemeClr val="accent6"/>
          </a:lnRef>
          <a:fillRef idx="1">
            <a:schemeClr val="lt1"/>
          </a:fillRef>
          <a:effectRef idx="0">
            <a:schemeClr val="accent6"/>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i="0" baseline="0" dirty="0"/>
            <a:t>$2.75 billion – Emergency </a:t>
          </a:r>
          <a:r>
            <a:rPr lang="en-US" b="1" dirty="0"/>
            <a:t>Assistance to Non-Public Schools</a:t>
          </a:r>
          <a:endParaRPr lang="en-US" dirty="0"/>
        </a:p>
      </dgm:t>
    </dgm:pt>
    <dgm:pt modelId="{21CD1F1B-80A3-4A84-92F6-CFFF9CEF51F5}" type="parTrans" cxnId="{4E7E952B-5926-4807-90EE-736C1E318894}">
      <dgm:prSet/>
      <dgm:spPr/>
      <dgm:t>
        <a:bodyPr/>
        <a:lstStyle/>
        <a:p>
          <a:pPr algn="l"/>
          <a:endParaRPr lang="en-US"/>
        </a:p>
      </dgm:t>
    </dgm:pt>
    <dgm:pt modelId="{141C6A27-7DEA-4E51-A364-27C00079285B}" type="sibTrans" cxnId="{4E7E952B-5926-4807-90EE-736C1E318894}">
      <dgm:prSet/>
      <dgm:spPr/>
      <dgm:t>
        <a:bodyPr/>
        <a:lstStyle/>
        <a:p>
          <a:pPr algn="l"/>
          <a:endParaRPr lang="en-US"/>
        </a:p>
      </dgm:t>
    </dgm:pt>
    <dgm:pt modelId="{F394D02B-7086-4153-9924-3CD5078F9C60}">
      <dgm:prSet/>
      <dgm:spPr/>
      <dgm:t>
        <a:bodyPr/>
        <a:lstStyle/>
        <a:p>
          <a:pPr algn="ctr"/>
          <a:r>
            <a:rPr lang="en-US" b="1" dirty="0"/>
            <a:t>BEHAVIORAL HEALTH</a:t>
          </a:r>
          <a:endParaRPr lang="en-US" dirty="0"/>
        </a:p>
      </dgm:t>
    </dgm:pt>
    <dgm:pt modelId="{10548592-5E7E-443B-B852-B314ECEAAE86}" type="parTrans" cxnId="{C28C06A0-F2E0-4778-82A6-1920E665A8CB}">
      <dgm:prSet/>
      <dgm:spPr/>
      <dgm:t>
        <a:bodyPr/>
        <a:lstStyle/>
        <a:p>
          <a:pPr algn="l"/>
          <a:endParaRPr lang="en-US"/>
        </a:p>
      </dgm:t>
    </dgm:pt>
    <dgm:pt modelId="{CF6E76E7-2A52-4F25-AFFD-1F7F682B98B4}" type="sibTrans" cxnId="{C28C06A0-F2E0-4778-82A6-1920E665A8CB}">
      <dgm:prSet/>
      <dgm:spPr/>
      <dgm:t>
        <a:bodyPr/>
        <a:lstStyle/>
        <a:p>
          <a:pPr algn="l"/>
          <a:endParaRPr lang="en-US"/>
        </a:p>
      </dgm:t>
    </dgm:pt>
    <dgm:pt modelId="{1547633D-4E49-4F1F-A20A-3DE9FCFC7685}">
      <dgm:prSet>
        <dgm:style>
          <a:lnRef idx="2">
            <a:schemeClr val="accent5"/>
          </a:lnRef>
          <a:fillRef idx="1">
            <a:schemeClr val="lt1"/>
          </a:fillRef>
          <a:effectRef idx="0">
            <a:schemeClr val="accent5"/>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i="0" baseline="0" dirty="0"/>
            <a:t>$250 million – Child Abuse Prevention and Treatment</a:t>
          </a:r>
          <a:endParaRPr lang="en-US" dirty="0"/>
        </a:p>
      </dgm:t>
    </dgm:pt>
    <dgm:pt modelId="{CF5EB2F6-46D5-4A79-8152-A9135916F223}" type="parTrans" cxnId="{BC8EDA83-5CE4-440E-94CF-F19B02B95372}">
      <dgm:prSet/>
      <dgm:spPr/>
      <dgm:t>
        <a:bodyPr/>
        <a:lstStyle/>
        <a:p>
          <a:pPr algn="l"/>
          <a:endParaRPr lang="en-US"/>
        </a:p>
      </dgm:t>
    </dgm:pt>
    <dgm:pt modelId="{A24FF826-6D1D-4342-8DEC-ACEA16FED9A1}" type="sibTrans" cxnId="{BC8EDA83-5CE4-440E-94CF-F19B02B95372}">
      <dgm:prSet/>
      <dgm:spPr/>
      <dgm:t>
        <a:bodyPr/>
        <a:lstStyle/>
        <a:p>
          <a:pPr algn="l"/>
          <a:endParaRPr lang="en-US"/>
        </a:p>
      </dgm:t>
    </dgm:pt>
    <dgm:pt modelId="{97E18AB0-B43C-4C4C-8FC0-A170B5C6E57C}">
      <dgm:prSet>
        <dgm:style>
          <a:lnRef idx="2">
            <a:schemeClr val="accent5"/>
          </a:lnRef>
          <a:fillRef idx="1">
            <a:schemeClr val="lt1"/>
          </a:fillRef>
          <a:effectRef idx="0">
            <a:schemeClr val="accent5"/>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i="0" baseline="0" dirty="0"/>
            <a:t>$20 million – Youth Suicide Prevention</a:t>
          </a:r>
          <a:endParaRPr lang="en-US" dirty="0"/>
        </a:p>
      </dgm:t>
    </dgm:pt>
    <dgm:pt modelId="{85A11603-407A-4ADC-BB03-451CBF0A3905}" type="parTrans" cxnId="{4673E7D5-CA93-4515-AECC-4000AD7B931A}">
      <dgm:prSet/>
      <dgm:spPr/>
      <dgm:t>
        <a:bodyPr/>
        <a:lstStyle/>
        <a:p>
          <a:pPr algn="l"/>
          <a:endParaRPr lang="en-US"/>
        </a:p>
      </dgm:t>
    </dgm:pt>
    <dgm:pt modelId="{B0669692-4EC4-44A3-A8C4-52C5F72B0AFB}" type="sibTrans" cxnId="{4673E7D5-CA93-4515-AECC-4000AD7B931A}">
      <dgm:prSet/>
      <dgm:spPr/>
      <dgm:t>
        <a:bodyPr/>
        <a:lstStyle/>
        <a:p>
          <a:pPr algn="l"/>
          <a:endParaRPr lang="en-US"/>
        </a:p>
      </dgm:t>
    </dgm:pt>
    <dgm:pt modelId="{A681BC36-8B88-488D-B9C9-4FE9BBAC7099}">
      <dgm:prSet>
        <dgm:style>
          <a:lnRef idx="2">
            <a:schemeClr val="accent5"/>
          </a:lnRef>
          <a:fillRef idx="1">
            <a:schemeClr val="lt1"/>
          </a:fillRef>
          <a:effectRef idx="0">
            <a:schemeClr val="accent5"/>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$30 million – Project AWARE</a:t>
          </a:r>
          <a:endParaRPr lang="en-US" dirty="0"/>
        </a:p>
      </dgm:t>
    </dgm:pt>
    <dgm:pt modelId="{77349B3F-828A-4143-9446-197C59F69F37}" type="parTrans" cxnId="{1CD78458-086B-468B-B237-2D4E97CF807D}">
      <dgm:prSet/>
      <dgm:spPr/>
      <dgm:t>
        <a:bodyPr/>
        <a:lstStyle/>
        <a:p>
          <a:pPr algn="l"/>
          <a:endParaRPr lang="en-US"/>
        </a:p>
      </dgm:t>
    </dgm:pt>
    <dgm:pt modelId="{1B945F18-A049-42E3-8107-62B273512F53}" type="sibTrans" cxnId="{1CD78458-086B-468B-B237-2D4E97CF807D}">
      <dgm:prSet/>
      <dgm:spPr/>
      <dgm:t>
        <a:bodyPr/>
        <a:lstStyle/>
        <a:p>
          <a:pPr algn="l"/>
          <a:endParaRPr lang="en-US"/>
        </a:p>
      </dgm:t>
    </dgm:pt>
    <dgm:pt modelId="{178B5B6F-3B8D-4560-95CB-776E827D1AF5}">
      <dgm:prSet>
        <dgm:style>
          <a:lnRef idx="2">
            <a:schemeClr val="accent5"/>
          </a:lnRef>
          <a:fillRef idx="1">
            <a:schemeClr val="lt1"/>
          </a:fillRef>
          <a:effectRef idx="0">
            <a:schemeClr val="accent5"/>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$10 million – National Child Traumatic Stress Network</a:t>
          </a:r>
          <a:endParaRPr lang="en-US" dirty="0"/>
        </a:p>
      </dgm:t>
    </dgm:pt>
    <dgm:pt modelId="{2A2DEC8C-7C1F-49A1-9115-5E6083F8D4A9}" type="parTrans" cxnId="{FD96E726-71A1-4C04-8702-D842ED5DFCE5}">
      <dgm:prSet/>
      <dgm:spPr/>
      <dgm:t>
        <a:bodyPr/>
        <a:lstStyle/>
        <a:p>
          <a:pPr algn="l"/>
          <a:endParaRPr lang="en-US"/>
        </a:p>
      </dgm:t>
    </dgm:pt>
    <dgm:pt modelId="{49983E46-0396-41F8-8EB6-C4B3078D8A00}" type="sibTrans" cxnId="{FD96E726-71A1-4C04-8702-D842ED5DFCE5}">
      <dgm:prSet/>
      <dgm:spPr/>
      <dgm:t>
        <a:bodyPr/>
        <a:lstStyle/>
        <a:p>
          <a:pPr algn="l"/>
          <a:endParaRPr lang="en-US"/>
        </a:p>
      </dgm:t>
    </dgm:pt>
    <dgm:pt modelId="{76874D7A-7429-4E9D-8D9C-3C636BDF146E}">
      <dgm:prSet>
        <dgm:style>
          <a:lnRef idx="2">
            <a:schemeClr val="accent4"/>
          </a:lnRef>
          <a:fillRef idx="1">
            <a:schemeClr val="lt1"/>
          </a:fillRef>
          <a:effectRef idx="0">
            <a:schemeClr val="accent4"/>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Temporary Child Tax Credit &amp; Child and Dependent Care Tax Credit Reform!</a:t>
          </a:r>
        </a:p>
      </dgm:t>
    </dgm:pt>
    <dgm:pt modelId="{DF6FF088-DC6E-4715-9532-B18B51F61068}" type="parTrans" cxnId="{38F7B555-2431-46E4-9E70-C07E526219EE}">
      <dgm:prSet/>
      <dgm:spPr/>
      <dgm:t>
        <a:bodyPr/>
        <a:lstStyle/>
        <a:p>
          <a:endParaRPr lang="en-US"/>
        </a:p>
      </dgm:t>
    </dgm:pt>
    <dgm:pt modelId="{B56DD1A3-87CA-4734-80BB-742EEE015EBF}" type="sibTrans" cxnId="{38F7B555-2431-46E4-9E70-C07E526219EE}">
      <dgm:prSet/>
      <dgm:spPr/>
      <dgm:t>
        <a:bodyPr/>
        <a:lstStyle/>
        <a:p>
          <a:endParaRPr lang="en-US"/>
        </a:p>
      </dgm:t>
    </dgm:pt>
    <dgm:pt modelId="{3C882815-FBA5-47BC-95B6-CCA978B8FD6A}">
      <dgm:prSet>
        <dgm:style>
          <a:lnRef idx="2">
            <a:schemeClr val="accent6"/>
          </a:lnRef>
          <a:fillRef idx="1">
            <a:schemeClr val="lt1"/>
          </a:fillRef>
          <a:effectRef idx="0">
            <a:schemeClr val="accent6"/>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$852 million -- Corporation for National and Community Service</a:t>
          </a:r>
        </a:p>
      </dgm:t>
    </dgm:pt>
    <dgm:pt modelId="{C8173085-863B-47B6-954A-EACD0B0E6DD6}" type="parTrans" cxnId="{37DF53F9-16A7-4498-8E36-A1A94D3E1E8B}">
      <dgm:prSet/>
      <dgm:spPr/>
      <dgm:t>
        <a:bodyPr/>
        <a:lstStyle/>
        <a:p>
          <a:endParaRPr lang="en-US"/>
        </a:p>
      </dgm:t>
    </dgm:pt>
    <dgm:pt modelId="{F1314F20-168F-4877-AB7E-F50B9E5C6996}" type="sibTrans" cxnId="{37DF53F9-16A7-4498-8E36-A1A94D3E1E8B}">
      <dgm:prSet/>
      <dgm:spPr/>
      <dgm:t>
        <a:bodyPr/>
        <a:lstStyle/>
        <a:p>
          <a:endParaRPr lang="en-US"/>
        </a:p>
      </dgm:t>
    </dgm:pt>
    <dgm:pt modelId="{04CA4068-195D-4C78-A54F-A0A2D6322304}">
      <dgm:prSet>
        <dgm:style>
          <a:lnRef idx="2">
            <a:schemeClr val="accent6"/>
          </a:lnRef>
          <a:fillRef idx="1">
            <a:schemeClr val="lt1"/>
          </a:fillRef>
          <a:effectRef idx="0">
            <a:schemeClr val="accent6"/>
          </a:effectRef>
          <a:fontRef idx="minor">
            <a:schemeClr val="dk1"/>
          </a:fontRef>
        </dgm:style>
      </dgm:prSet>
      <dgm:spPr>
        <a:solidFill>
          <a:schemeClr val="bg1">
            <a:lumMod val="95000"/>
          </a:schemeClr>
        </a:solidFill>
      </dgm:spPr>
      <dgm:t>
        <a:bodyPr/>
        <a:lstStyle/>
        <a:p>
          <a:pPr algn="l">
            <a:buFont typeface="Wingdings" panose="05000000000000000000" pitchFamily="2" charset="2"/>
            <a:buChar char="ü"/>
          </a:pPr>
          <a:r>
            <a:rPr lang="en-US" b="1" dirty="0"/>
            <a:t>$3 billion – IDEA Parts B &amp; C</a:t>
          </a:r>
        </a:p>
      </dgm:t>
    </dgm:pt>
    <dgm:pt modelId="{B19554C4-DC56-45D7-91F0-1D9F27B23DF8}" type="parTrans" cxnId="{874EB3C0-B424-49F1-8A8C-52CD55689FB5}">
      <dgm:prSet/>
      <dgm:spPr/>
      <dgm:t>
        <a:bodyPr/>
        <a:lstStyle/>
        <a:p>
          <a:endParaRPr lang="en-US"/>
        </a:p>
      </dgm:t>
    </dgm:pt>
    <dgm:pt modelId="{DCA786EB-F0A8-447E-B61C-65C1266EED5C}" type="sibTrans" cxnId="{874EB3C0-B424-49F1-8A8C-52CD55689FB5}">
      <dgm:prSet/>
      <dgm:spPr/>
      <dgm:t>
        <a:bodyPr/>
        <a:lstStyle/>
        <a:p>
          <a:endParaRPr lang="en-US"/>
        </a:p>
      </dgm:t>
    </dgm:pt>
    <dgm:pt modelId="{F12E1D22-484C-4C29-8888-B80AE0863CC0}" type="pres">
      <dgm:prSet presAssocID="{2F85C505-6C06-4D3E-8A40-1CC800887E77}" presName="Name0" presStyleCnt="0">
        <dgm:presLayoutVars>
          <dgm:dir/>
          <dgm:animLvl val="lvl"/>
          <dgm:resizeHandles val="exact"/>
        </dgm:presLayoutVars>
      </dgm:prSet>
      <dgm:spPr/>
    </dgm:pt>
    <dgm:pt modelId="{FA537CAB-3125-4470-9836-2B25D22DF512}" type="pres">
      <dgm:prSet presAssocID="{5690B4F1-47DE-4972-8EBE-2B4738E66FE6}" presName="composite" presStyleCnt="0"/>
      <dgm:spPr/>
    </dgm:pt>
    <dgm:pt modelId="{4AAD8B81-BAE1-463E-9950-6EFC7D0B1497}" type="pres">
      <dgm:prSet presAssocID="{5690B4F1-47DE-4972-8EBE-2B4738E66FE6}" presName="parTx" presStyleLbl="alignNode1" presStyleIdx="0" presStyleCnt="4">
        <dgm:presLayoutVars>
          <dgm:chMax val="0"/>
          <dgm:chPref val="0"/>
          <dgm:bulletEnabled val="1"/>
        </dgm:presLayoutVars>
      </dgm:prSet>
      <dgm:spPr/>
    </dgm:pt>
    <dgm:pt modelId="{CE96082F-CAD0-4161-B00F-AE1B85F6EE3D}" type="pres">
      <dgm:prSet presAssocID="{5690B4F1-47DE-4972-8EBE-2B4738E66FE6}" presName="desTx" presStyleLbl="alignAccFollowNode1" presStyleIdx="0" presStyleCnt="4">
        <dgm:presLayoutVars>
          <dgm:bulletEnabled val="1"/>
        </dgm:presLayoutVars>
      </dgm:prSet>
      <dgm:spPr/>
    </dgm:pt>
    <dgm:pt modelId="{3504FE7E-F2B3-4CE6-A196-0117636F4163}" type="pres">
      <dgm:prSet presAssocID="{0FEF3E51-DB7E-4804-A49C-C5AB4A63387E}" presName="space" presStyleCnt="0"/>
      <dgm:spPr/>
    </dgm:pt>
    <dgm:pt modelId="{FE444455-F065-4E1B-9720-9F59F78D4648}" type="pres">
      <dgm:prSet presAssocID="{CC27BBFB-B94E-4227-BC87-2C6D13DF00A7}" presName="composite" presStyleCnt="0"/>
      <dgm:spPr/>
    </dgm:pt>
    <dgm:pt modelId="{88D6333D-58FD-4C12-BB13-2701DF05B0EB}" type="pres">
      <dgm:prSet presAssocID="{CC27BBFB-B94E-4227-BC87-2C6D13DF00A7}" presName="parTx" presStyleLbl="alignNode1" presStyleIdx="1" presStyleCnt="4">
        <dgm:presLayoutVars>
          <dgm:chMax val="0"/>
          <dgm:chPref val="0"/>
          <dgm:bulletEnabled val="1"/>
        </dgm:presLayoutVars>
      </dgm:prSet>
      <dgm:spPr/>
    </dgm:pt>
    <dgm:pt modelId="{F7613C66-8A83-4548-B5CC-60BB1D5A0CC3}" type="pres">
      <dgm:prSet presAssocID="{CC27BBFB-B94E-4227-BC87-2C6D13DF00A7}" presName="desTx" presStyleLbl="alignAccFollowNode1" presStyleIdx="1" presStyleCnt="4">
        <dgm:presLayoutVars>
          <dgm:bulletEnabled val="1"/>
        </dgm:presLayoutVars>
      </dgm:prSet>
      <dgm:spPr/>
    </dgm:pt>
    <dgm:pt modelId="{DED2F322-8B00-43CC-B666-A494B099EC5F}" type="pres">
      <dgm:prSet presAssocID="{31EFE5EF-E70D-45A6-9BC4-3D246EDC6A25}" presName="space" presStyleCnt="0"/>
      <dgm:spPr/>
    </dgm:pt>
    <dgm:pt modelId="{C03DE5F8-3CF9-4C9B-A1D3-D037EBCC44F8}" type="pres">
      <dgm:prSet presAssocID="{F9B0241A-494C-4794-9A40-F3DE8CD1F19B}" presName="composite" presStyleCnt="0"/>
      <dgm:spPr/>
    </dgm:pt>
    <dgm:pt modelId="{2A4ED301-675A-4695-BEE2-373A28A03341}" type="pres">
      <dgm:prSet presAssocID="{F9B0241A-494C-4794-9A40-F3DE8CD1F19B}" presName="parTx" presStyleLbl="alignNode1" presStyleIdx="2" presStyleCnt="4">
        <dgm:presLayoutVars>
          <dgm:chMax val="0"/>
          <dgm:chPref val="0"/>
          <dgm:bulletEnabled val="1"/>
        </dgm:presLayoutVars>
      </dgm:prSet>
      <dgm:spPr/>
    </dgm:pt>
    <dgm:pt modelId="{BA1116FC-A725-4C19-96E6-D3365514E171}" type="pres">
      <dgm:prSet presAssocID="{F9B0241A-494C-4794-9A40-F3DE8CD1F19B}" presName="desTx" presStyleLbl="alignAccFollowNode1" presStyleIdx="2" presStyleCnt="4">
        <dgm:presLayoutVars>
          <dgm:bulletEnabled val="1"/>
        </dgm:presLayoutVars>
      </dgm:prSet>
      <dgm:spPr/>
    </dgm:pt>
    <dgm:pt modelId="{221FAC65-6A85-4A28-8973-976B1BEDF962}" type="pres">
      <dgm:prSet presAssocID="{219E6E90-BA5F-4AC8-A67E-081F6C7D210E}" presName="space" presStyleCnt="0"/>
      <dgm:spPr/>
    </dgm:pt>
    <dgm:pt modelId="{20A8B47D-BEEF-4DA2-8201-0532675C90F3}" type="pres">
      <dgm:prSet presAssocID="{F394D02B-7086-4153-9924-3CD5078F9C60}" presName="composite" presStyleCnt="0"/>
      <dgm:spPr/>
    </dgm:pt>
    <dgm:pt modelId="{23D61A48-3B01-46C1-BFC0-E92953745BD5}" type="pres">
      <dgm:prSet presAssocID="{F394D02B-7086-4153-9924-3CD5078F9C60}" presName="parTx" presStyleLbl="alignNode1" presStyleIdx="3" presStyleCnt="4">
        <dgm:presLayoutVars>
          <dgm:chMax val="0"/>
          <dgm:chPref val="0"/>
          <dgm:bulletEnabled val="1"/>
        </dgm:presLayoutVars>
      </dgm:prSet>
      <dgm:spPr/>
    </dgm:pt>
    <dgm:pt modelId="{87AFFFE3-F114-4FF9-B1D8-CC4D04CE6C41}" type="pres">
      <dgm:prSet presAssocID="{F394D02B-7086-4153-9924-3CD5078F9C60}" presName="desTx" presStyleLbl="alignAccFollowNode1" presStyleIdx="3" presStyleCnt="4">
        <dgm:presLayoutVars>
          <dgm:bulletEnabled val="1"/>
        </dgm:presLayoutVars>
      </dgm:prSet>
      <dgm:spPr/>
    </dgm:pt>
  </dgm:ptLst>
  <dgm:cxnLst>
    <dgm:cxn modelId="{9DAA6200-0929-4BBE-9E96-AC0D6455ABE7}" type="presOf" srcId="{F9B0241A-494C-4794-9A40-F3DE8CD1F19B}" destId="{2A4ED301-675A-4695-BEE2-373A28A03341}" srcOrd="0" destOrd="0" presId="urn:microsoft.com/office/officeart/2005/8/layout/hList1"/>
    <dgm:cxn modelId="{F815DF01-D1C1-48F8-8E70-C38D1ABB272B}" type="presOf" srcId="{1547633D-4E49-4F1F-A20A-3DE9FCFC7685}" destId="{87AFFFE3-F114-4FF9-B1D8-CC4D04CE6C41}" srcOrd="0" destOrd="0" presId="urn:microsoft.com/office/officeart/2005/8/layout/hList1"/>
    <dgm:cxn modelId="{A3F7F209-A690-4188-B183-46FDF38DCF2C}" srcId="{5690B4F1-47DE-4972-8EBE-2B4738E66FE6}" destId="{436E2EED-0AB3-4B95-8875-11A353E6E7EA}" srcOrd="2" destOrd="0" parTransId="{827DBEBE-D87B-4415-951B-68406AF5765A}" sibTransId="{E6FE43FF-D194-4A79-89E4-A21B1306EA60}"/>
    <dgm:cxn modelId="{674A9B16-A121-41D0-A37C-BBFDE53A70C8}" type="presOf" srcId="{76874D7A-7429-4E9D-8D9C-3C636BDF146E}" destId="{CE96082F-CAD0-4161-B00F-AE1B85F6EE3D}" srcOrd="0" destOrd="3" presId="urn:microsoft.com/office/officeart/2005/8/layout/hList1"/>
    <dgm:cxn modelId="{FD96E726-71A1-4C04-8702-D842ED5DFCE5}" srcId="{F394D02B-7086-4153-9924-3CD5078F9C60}" destId="{178B5B6F-3B8D-4560-95CB-776E827D1AF5}" srcOrd="3" destOrd="0" parTransId="{2A2DEC8C-7C1F-49A1-9115-5E6083F8D4A9}" sibTransId="{49983E46-0396-41F8-8EB6-C4B3078D8A00}"/>
    <dgm:cxn modelId="{4E7E952B-5926-4807-90EE-736C1E318894}" srcId="{F9B0241A-494C-4794-9A40-F3DE8CD1F19B}" destId="{99432759-7296-4C39-B648-4AB909D7FE0E}" srcOrd="3" destOrd="0" parTransId="{21CD1F1B-80A3-4A84-92F6-CFFF9CEF51F5}" sibTransId="{141C6A27-7DEA-4E51-A364-27C00079285B}"/>
    <dgm:cxn modelId="{D81ACF35-2B5B-472E-8D3D-9D576E041107}" type="presOf" srcId="{0AB42B1F-FEF8-422A-9771-7C4317E87317}" destId="{CE96082F-CAD0-4161-B00F-AE1B85F6EE3D}" srcOrd="0" destOrd="0" presId="urn:microsoft.com/office/officeart/2005/8/layout/hList1"/>
    <dgm:cxn modelId="{2EC62643-E162-4298-AAFE-5982C02582EE}" type="presOf" srcId="{5B8444CE-5BE9-4E99-B737-B17D472968B1}" destId="{F7613C66-8A83-4548-B5CC-60BB1D5A0CC3}" srcOrd="0" destOrd="1" presId="urn:microsoft.com/office/officeart/2005/8/layout/hList1"/>
    <dgm:cxn modelId="{342B9763-029D-44F0-B86E-DCB4AD42CBB7}" type="presOf" srcId="{5690B4F1-47DE-4972-8EBE-2B4738E66FE6}" destId="{4AAD8B81-BAE1-463E-9950-6EFC7D0B1497}" srcOrd="0" destOrd="0" presId="urn:microsoft.com/office/officeart/2005/8/layout/hList1"/>
    <dgm:cxn modelId="{23EF314F-1141-4544-9464-36B218093D6A}" type="presOf" srcId="{457F5BF8-4B74-4E4E-95D5-02FBD5AFDCAB}" destId="{F7613C66-8A83-4548-B5CC-60BB1D5A0CC3}" srcOrd="0" destOrd="0" presId="urn:microsoft.com/office/officeart/2005/8/layout/hList1"/>
    <dgm:cxn modelId="{06CB3174-0133-4ECF-BEC0-AE6377C7F440}" type="presOf" srcId="{436E2EED-0AB3-4B95-8875-11A353E6E7EA}" destId="{CE96082F-CAD0-4161-B00F-AE1B85F6EE3D}" srcOrd="0" destOrd="2" presId="urn:microsoft.com/office/officeart/2005/8/layout/hList1"/>
    <dgm:cxn modelId="{38F7B555-2431-46E4-9E70-C07E526219EE}" srcId="{5690B4F1-47DE-4972-8EBE-2B4738E66FE6}" destId="{76874D7A-7429-4E9D-8D9C-3C636BDF146E}" srcOrd="3" destOrd="0" parTransId="{DF6FF088-DC6E-4715-9532-B18B51F61068}" sibTransId="{B56DD1A3-87CA-4734-80BB-742EEE015EBF}"/>
    <dgm:cxn modelId="{08772858-62E1-4CD1-AFC7-D00AD42B139B}" srcId="{CC27BBFB-B94E-4227-BC87-2C6D13DF00A7}" destId="{5B8444CE-5BE9-4E99-B737-B17D472968B1}" srcOrd="1" destOrd="0" parTransId="{324F1583-87AC-430D-B553-B89A8A1A5161}" sibTransId="{8A0FC196-C705-43F9-998C-B6BE13F8383F}"/>
    <dgm:cxn modelId="{1CD78458-086B-468B-B237-2D4E97CF807D}" srcId="{F394D02B-7086-4153-9924-3CD5078F9C60}" destId="{A681BC36-8B88-488D-B9C9-4FE9BBAC7099}" srcOrd="2" destOrd="0" parTransId="{77349B3F-828A-4143-9446-197C59F69F37}" sibTransId="{1B945F18-A049-42E3-8107-62B273512F53}"/>
    <dgm:cxn modelId="{EBDED37D-A0B8-45F8-A59F-73E1106CE34F}" srcId="{5690B4F1-47DE-4972-8EBE-2B4738E66FE6}" destId="{0AB42B1F-FEF8-422A-9771-7C4317E87317}" srcOrd="0" destOrd="0" parTransId="{B001513B-FA9A-4D30-885D-404AD9128D1C}" sibTransId="{9E2EEE9C-1211-466A-87B1-B0C9CBC5F1E1}"/>
    <dgm:cxn modelId="{2FC4117F-9080-4D0E-8A0F-C41B0BE75B2C}" type="presOf" srcId="{A681BC36-8B88-488D-B9C9-4FE9BBAC7099}" destId="{87AFFFE3-F114-4FF9-B1D8-CC4D04CE6C41}" srcOrd="0" destOrd="2" presId="urn:microsoft.com/office/officeart/2005/8/layout/hList1"/>
    <dgm:cxn modelId="{2B74CE80-B575-49DF-BD3A-A7C5188DE71E}" type="presOf" srcId="{9BADAE9A-43CB-4BF5-8125-2CC6C9CC5A73}" destId="{CE96082F-CAD0-4161-B00F-AE1B85F6EE3D}" srcOrd="0" destOrd="1" presId="urn:microsoft.com/office/officeart/2005/8/layout/hList1"/>
    <dgm:cxn modelId="{737EE880-2AFE-4498-A273-FAC2B886E02E}" type="presOf" srcId="{CC27BBFB-B94E-4227-BC87-2C6D13DF00A7}" destId="{88D6333D-58FD-4C12-BB13-2701DF05B0EB}" srcOrd="0" destOrd="0" presId="urn:microsoft.com/office/officeart/2005/8/layout/hList1"/>
    <dgm:cxn modelId="{E0A48181-0C86-421E-B6CF-8573CE6A8156}" type="presOf" srcId="{2F85C505-6C06-4D3E-8A40-1CC800887E77}" destId="{F12E1D22-484C-4C29-8888-B80AE0863CC0}" srcOrd="0" destOrd="0" presId="urn:microsoft.com/office/officeart/2005/8/layout/hList1"/>
    <dgm:cxn modelId="{BC8EDA83-5CE4-440E-94CF-F19B02B95372}" srcId="{F394D02B-7086-4153-9924-3CD5078F9C60}" destId="{1547633D-4E49-4F1F-A20A-3DE9FCFC7685}" srcOrd="0" destOrd="0" parTransId="{CF5EB2F6-46D5-4A79-8152-A9135916F223}" sibTransId="{A24FF826-6D1D-4342-8DEC-ACEA16FED9A1}"/>
    <dgm:cxn modelId="{5CDF7884-340C-4856-9FF3-360E4B9C2B67}" srcId="{5690B4F1-47DE-4972-8EBE-2B4738E66FE6}" destId="{9BADAE9A-43CB-4BF5-8125-2CC6C9CC5A73}" srcOrd="1" destOrd="0" parTransId="{7E31A3EC-2E03-4DA8-8070-F9C554251ACF}" sibTransId="{B67BBA27-54FE-4AA8-A176-E9E8EF0A6294}"/>
    <dgm:cxn modelId="{0BB5F586-0A3F-4917-82C9-BA454EB2AC47}" srcId="{2F85C505-6C06-4D3E-8A40-1CC800887E77}" destId="{F9B0241A-494C-4794-9A40-F3DE8CD1F19B}" srcOrd="2" destOrd="0" parTransId="{C552D3DF-9391-4060-B178-21DCE5A024B6}" sibTransId="{219E6E90-BA5F-4AC8-A67E-081F6C7D210E}"/>
    <dgm:cxn modelId="{4A325189-A1C0-4793-BB51-79D3BC158C6D}" type="presOf" srcId="{34A0855F-4753-438C-AECC-288068CE6128}" destId="{BA1116FC-A725-4C19-96E6-D3365514E171}" srcOrd="0" destOrd="0" presId="urn:microsoft.com/office/officeart/2005/8/layout/hList1"/>
    <dgm:cxn modelId="{D81E1F90-3C6D-4FA6-BD38-DA5BDC8305C9}" type="presOf" srcId="{F394D02B-7086-4153-9924-3CD5078F9C60}" destId="{23D61A48-3B01-46C1-BFC0-E92953745BD5}" srcOrd="0" destOrd="0" presId="urn:microsoft.com/office/officeart/2005/8/layout/hList1"/>
    <dgm:cxn modelId="{37B6DE96-2617-45F5-9958-526C64895617}" srcId="{CC27BBFB-B94E-4227-BC87-2C6D13DF00A7}" destId="{016F0A67-5949-4992-B7B9-A12354C9D097}" srcOrd="2" destOrd="0" parTransId="{56EA34F3-92F8-413B-A2B8-4B01C2C49C50}" sibTransId="{44783E48-CD72-45C4-8DBE-4D64A3982A63}"/>
    <dgm:cxn modelId="{C28C06A0-F2E0-4778-82A6-1920E665A8CB}" srcId="{2F85C505-6C06-4D3E-8A40-1CC800887E77}" destId="{F394D02B-7086-4153-9924-3CD5078F9C60}" srcOrd="3" destOrd="0" parTransId="{10548592-5E7E-443B-B852-B314ECEAAE86}" sibTransId="{CF6E76E7-2A52-4F25-AFFD-1F7F682B98B4}"/>
    <dgm:cxn modelId="{3F9E67A8-64E5-4945-A440-5C99B467262C}" type="presOf" srcId="{3C882815-FBA5-47BC-95B6-CCA978B8FD6A}" destId="{BA1116FC-A725-4C19-96E6-D3365514E171}" srcOrd="0" destOrd="4" presId="urn:microsoft.com/office/officeart/2005/8/layout/hList1"/>
    <dgm:cxn modelId="{0D7BCCA9-C0CF-4DF7-8E3D-FB284B2F72EC}" type="presOf" srcId="{E32E5E47-AF9A-4AAE-A953-8CBE47556603}" destId="{BA1116FC-A725-4C19-96E6-D3365514E171}" srcOrd="0" destOrd="1" presId="urn:microsoft.com/office/officeart/2005/8/layout/hList1"/>
    <dgm:cxn modelId="{BCB74EB4-D41A-4844-91A6-2210838A5982}" type="presOf" srcId="{04CA4068-195D-4C78-A54F-A0A2D6322304}" destId="{BA1116FC-A725-4C19-96E6-D3365514E171}" srcOrd="0" destOrd="2" presId="urn:microsoft.com/office/officeart/2005/8/layout/hList1"/>
    <dgm:cxn modelId="{079A11BD-A8AA-4329-88FC-0BB17E5ED32E}" srcId="{F9B0241A-494C-4794-9A40-F3DE8CD1F19B}" destId="{E32E5E47-AF9A-4AAE-A953-8CBE47556603}" srcOrd="1" destOrd="0" parTransId="{2E860259-8174-4890-BA18-036099EF3AD7}" sibTransId="{02A962B7-1207-432C-8A05-ADBFA7D24AFF}"/>
    <dgm:cxn modelId="{0E296BBD-F7C7-4DAD-B4A3-FDC615A5FAA4}" srcId="{CC27BBFB-B94E-4227-BC87-2C6D13DF00A7}" destId="{457F5BF8-4B74-4E4E-95D5-02FBD5AFDCAB}" srcOrd="0" destOrd="0" parTransId="{C9FBFD12-398E-44A2-AD7D-DCD7E9446C3C}" sibTransId="{49B26BAE-9926-4425-AF49-D48A758D4930}"/>
    <dgm:cxn modelId="{874EB3C0-B424-49F1-8A8C-52CD55689FB5}" srcId="{F9B0241A-494C-4794-9A40-F3DE8CD1F19B}" destId="{04CA4068-195D-4C78-A54F-A0A2D6322304}" srcOrd="2" destOrd="0" parTransId="{B19554C4-DC56-45D7-91F0-1D9F27B23DF8}" sibTransId="{DCA786EB-F0A8-447E-B61C-65C1266EED5C}"/>
    <dgm:cxn modelId="{E532FBC1-5043-46D7-956C-9583D3CEB356}" srcId="{2F85C505-6C06-4D3E-8A40-1CC800887E77}" destId="{5690B4F1-47DE-4972-8EBE-2B4738E66FE6}" srcOrd="0" destOrd="0" parTransId="{881025E4-61C4-4624-BE60-DD2022B18569}" sibTransId="{0FEF3E51-DB7E-4804-A49C-C5AB4A63387E}"/>
    <dgm:cxn modelId="{03450ACC-B29F-4A2E-A164-52678A8AEB70}" srcId="{2F85C505-6C06-4D3E-8A40-1CC800887E77}" destId="{CC27BBFB-B94E-4227-BC87-2C6D13DF00A7}" srcOrd="1" destOrd="0" parTransId="{31748027-6DC6-443E-BC4F-B6618535BB20}" sibTransId="{31EFE5EF-E70D-45A6-9BC4-3D246EDC6A25}"/>
    <dgm:cxn modelId="{D379A9CF-0499-4350-804D-EDFBBF865EB2}" type="presOf" srcId="{178B5B6F-3B8D-4560-95CB-776E827D1AF5}" destId="{87AFFFE3-F114-4FF9-B1D8-CC4D04CE6C41}" srcOrd="0" destOrd="3" presId="urn:microsoft.com/office/officeart/2005/8/layout/hList1"/>
    <dgm:cxn modelId="{4673E7D5-CA93-4515-AECC-4000AD7B931A}" srcId="{F394D02B-7086-4153-9924-3CD5078F9C60}" destId="{97E18AB0-B43C-4C4C-8FC0-A170B5C6E57C}" srcOrd="1" destOrd="0" parTransId="{85A11603-407A-4ADC-BB03-451CBF0A3905}" sibTransId="{B0669692-4EC4-44A3-A8C4-52C5F72B0AFB}"/>
    <dgm:cxn modelId="{CE38D5DF-D92D-497A-AB83-B2B6C8EC0274}" type="presOf" srcId="{97E18AB0-B43C-4C4C-8FC0-A170B5C6E57C}" destId="{87AFFFE3-F114-4FF9-B1D8-CC4D04CE6C41}" srcOrd="0" destOrd="1" presId="urn:microsoft.com/office/officeart/2005/8/layout/hList1"/>
    <dgm:cxn modelId="{23D174E4-5760-483B-ABD8-9A15A340C68C}" type="presOf" srcId="{99432759-7296-4C39-B648-4AB909D7FE0E}" destId="{BA1116FC-A725-4C19-96E6-D3365514E171}" srcOrd="0" destOrd="3" presId="urn:microsoft.com/office/officeart/2005/8/layout/hList1"/>
    <dgm:cxn modelId="{A5CAECF3-015D-4364-AF8D-504273C36C72}" srcId="{F9B0241A-494C-4794-9A40-F3DE8CD1F19B}" destId="{34A0855F-4753-438C-AECC-288068CE6128}" srcOrd="0" destOrd="0" parTransId="{160E99FC-9C96-4F5B-A986-26A775D379ED}" sibTransId="{B128E385-25A4-45FC-8DEE-E0BB07C70857}"/>
    <dgm:cxn modelId="{37DF53F9-16A7-4498-8E36-A1A94D3E1E8B}" srcId="{F9B0241A-494C-4794-9A40-F3DE8CD1F19B}" destId="{3C882815-FBA5-47BC-95B6-CCA978B8FD6A}" srcOrd="4" destOrd="0" parTransId="{C8173085-863B-47B6-954A-EACD0B0E6DD6}" sibTransId="{F1314F20-168F-4877-AB7E-F50B9E5C6996}"/>
    <dgm:cxn modelId="{AEB650FB-5101-490B-A0FA-61FA90B6E005}" type="presOf" srcId="{016F0A67-5949-4992-B7B9-A12354C9D097}" destId="{F7613C66-8A83-4548-B5CC-60BB1D5A0CC3}" srcOrd="0" destOrd="2" presId="urn:microsoft.com/office/officeart/2005/8/layout/hList1"/>
    <dgm:cxn modelId="{CE86B4D1-B72F-4DBF-BAFB-26C3C5237BEC}" type="presParOf" srcId="{F12E1D22-484C-4C29-8888-B80AE0863CC0}" destId="{FA537CAB-3125-4470-9836-2B25D22DF512}" srcOrd="0" destOrd="0" presId="urn:microsoft.com/office/officeart/2005/8/layout/hList1"/>
    <dgm:cxn modelId="{4094D5FB-542E-4A8C-98BD-5B62CDAD8783}" type="presParOf" srcId="{FA537CAB-3125-4470-9836-2B25D22DF512}" destId="{4AAD8B81-BAE1-463E-9950-6EFC7D0B1497}" srcOrd="0" destOrd="0" presId="urn:microsoft.com/office/officeart/2005/8/layout/hList1"/>
    <dgm:cxn modelId="{D6B14A5B-3048-4C1D-8A91-B187F01599AA}" type="presParOf" srcId="{FA537CAB-3125-4470-9836-2B25D22DF512}" destId="{CE96082F-CAD0-4161-B00F-AE1B85F6EE3D}" srcOrd="1" destOrd="0" presId="urn:microsoft.com/office/officeart/2005/8/layout/hList1"/>
    <dgm:cxn modelId="{080173DA-F8B4-4147-8756-B282C5309F05}" type="presParOf" srcId="{F12E1D22-484C-4C29-8888-B80AE0863CC0}" destId="{3504FE7E-F2B3-4CE6-A196-0117636F4163}" srcOrd="1" destOrd="0" presId="urn:microsoft.com/office/officeart/2005/8/layout/hList1"/>
    <dgm:cxn modelId="{27430092-71B3-4FE9-BDB6-6F483F140250}" type="presParOf" srcId="{F12E1D22-484C-4C29-8888-B80AE0863CC0}" destId="{FE444455-F065-4E1B-9720-9F59F78D4648}" srcOrd="2" destOrd="0" presId="urn:microsoft.com/office/officeart/2005/8/layout/hList1"/>
    <dgm:cxn modelId="{28FE79BD-7AF1-48FF-B0F4-5F2561460CCE}" type="presParOf" srcId="{FE444455-F065-4E1B-9720-9F59F78D4648}" destId="{88D6333D-58FD-4C12-BB13-2701DF05B0EB}" srcOrd="0" destOrd="0" presId="urn:microsoft.com/office/officeart/2005/8/layout/hList1"/>
    <dgm:cxn modelId="{9FE57331-095C-47F6-83E2-CA3444F810C3}" type="presParOf" srcId="{FE444455-F065-4E1B-9720-9F59F78D4648}" destId="{F7613C66-8A83-4548-B5CC-60BB1D5A0CC3}" srcOrd="1" destOrd="0" presId="urn:microsoft.com/office/officeart/2005/8/layout/hList1"/>
    <dgm:cxn modelId="{5EB5A8AC-31D1-4986-BFD3-613682D2F241}" type="presParOf" srcId="{F12E1D22-484C-4C29-8888-B80AE0863CC0}" destId="{DED2F322-8B00-43CC-B666-A494B099EC5F}" srcOrd="3" destOrd="0" presId="urn:microsoft.com/office/officeart/2005/8/layout/hList1"/>
    <dgm:cxn modelId="{6EA3A2FC-1616-4D38-A86B-FC3640632F0C}" type="presParOf" srcId="{F12E1D22-484C-4C29-8888-B80AE0863CC0}" destId="{C03DE5F8-3CF9-4C9B-A1D3-D037EBCC44F8}" srcOrd="4" destOrd="0" presId="urn:microsoft.com/office/officeart/2005/8/layout/hList1"/>
    <dgm:cxn modelId="{A1D1132C-B3D5-41E9-8CFF-84BBAB8476A6}" type="presParOf" srcId="{C03DE5F8-3CF9-4C9B-A1D3-D037EBCC44F8}" destId="{2A4ED301-675A-4695-BEE2-373A28A03341}" srcOrd="0" destOrd="0" presId="urn:microsoft.com/office/officeart/2005/8/layout/hList1"/>
    <dgm:cxn modelId="{9F1F6695-988E-4CC9-B5AD-8967F9AB3A3E}" type="presParOf" srcId="{C03DE5F8-3CF9-4C9B-A1D3-D037EBCC44F8}" destId="{BA1116FC-A725-4C19-96E6-D3365514E171}" srcOrd="1" destOrd="0" presId="urn:microsoft.com/office/officeart/2005/8/layout/hList1"/>
    <dgm:cxn modelId="{D4AF2451-180F-436A-A4B6-23BFFB178380}" type="presParOf" srcId="{F12E1D22-484C-4C29-8888-B80AE0863CC0}" destId="{221FAC65-6A85-4A28-8973-976B1BEDF962}" srcOrd="5" destOrd="0" presId="urn:microsoft.com/office/officeart/2005/8/layout/hList1"/>
    <dgm:cxn modelId="{178879E5-C99A-40D4-9149-FEAB230CC013}" type="presParOf" srcId="{F12E1D22-484C-4C29-8888-B80AE0863CC0}" destId="{20A8B47D-BEEF-4DA2-8201-0532675C90F3}" srcOrd="6" destOrd="0" presId="urn:microsoft.com/office/officeart/2005/8/layout/hList1"/>
    <dgm:cxn modelId="{04E9A173-741A-48ED-871A-EFB957065090}" type="presParOf" srcId="{20A8B47D-BEEF-4DA2-8201-0532675C90F3}" destId="{23D61A48-3B01-46C1-BFC0-E92953745BD5}" srcOrd="0" destOrd="0" presId="urn:microsoft.com/office/officeart/2005/8/layout/hList1"/>
    <dgm:cxn modelId="{F5B03215-3AA3-4277-9182-041E3F31E215}" type="presParOf" srcId="{20A8B47D-BEEF-4DA2-8201-0532675C90F3}" destId="{87AFFFE3-F114-4FF9-B1D8-CC4D04CE6C4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C84508-30EB-4E45-92A8-22055552F8E7}" type="doc">
      <dgm:prSet loTypeId="urn:microsoft.com/office/officeart/2005/8/layout/process1" loCatId="process" qsTypeId="urn:microsoft.com/office/officeart/2005/8/quickstyle/simple1" qsCatId="simple" csTypeId="urn:microsoft.com/office/officeart/2005/8/colors/colorful5" csCatId="colorful" phldr="1"/>
      <dgm:spPr/>
    </dgm:pt>
    <dgm:pt modelId="{1729539A-F26B-48D7-A481-C70187EDAA2C}">
      <dgm:prSet phldrT="[Text]"/>
      <dgm:spPr/>
      <dgm:t>
        <a:bodyPr/>
        <a:lstStyle/>
        <a:p>
          <a:r>
            <a:rPr lang="en-US" dirty="0"/>
            <a:t>U.S. Department of Education</a:t>
          </a:r>
        </a:p>
      </dgm:t>
    </dgm:pt>
    <dgm:pt modelId="{6F902513-5FE5-46DE-8DA1-3D7DD90AD43F}" type="parTrans" cxnId="{3A24F780-475F-4A15-B536-309003E5FFA6}">
      <dgm:prSet/>
      <dgm:spPr/>
      <dgm:t>
        <a:bodyPr/>
        <a:lstStyle/>
        <a:p>
          <a:endParaRPr lang="en-US"/>
        </a:p>
      </dgm:t>
    </dgm:pt>
    <dgm:pt modelId="{8E5B88F4-B470-4F9A-9ECC-27D83687FBC2}" type="sibTrans" cxnId="{3A24F780-475F-4A15-B536-309003E5FFA6}">
      <dgm:prSet/>
      <dgm:spPr/>
      <dgm:t>
        <a:bodyPr/>
        <a:lstStyle/>
        <a:p>
          <a:endParaRPr lang="en-US"/>
        </a:p>
      </dgm:t>
    </dgm:pt>
    <dgm:pt modelId="{0FDAF264-A4BF-4811-80E4-369727F7641B}">
      <dgm:prSet phldrT="[Text]"/>
      <dgm:spPr/>
      <dgm:t>
        <a:bodyPr/>
        <a:lstStyle/>
        <a:p>
          <a:r>
            <a:rPr lang="en-US" dirty="0"/>
            <a:t>California Department of Education</a:t>
          </a:r>
        </a:p>
      </dgm:t>
    </dgm:pt>
    <dgm:pt modelId="{4A2F618F-ECE1-4ECD-B596-3DCC34C6FFBC}" type="parTrans" cxnId="{935DAECD-FFFD-42AC-B911-219AC938A707}">
      <dgm:prSet/>
      <dgm:spPr/>
      <dgm:t>
        <a:bodyPr/>
        <a:lstStyle/>
        <a:p>
          <a:endParaRPr lang="en-US"/>
        </a:p>
      </dgm:t>
    </dgm:pt>
    <dgm:pt modelId="{5FA123AD-EC51-4AC8-BB8D-ACCFC349985F}" type="sibTrans" cxnId="{935DAECD-FFFD-42AC-B911-219AC938A707}">
      <dgm:prSet/>
      <dgm:spPr/>
      <dgm:t>
        <a:bodyPr/>
        <a:lstStyle/>
        <a:p>
          <a:endParaRPr lang="en-US"/>
        </a:p>
      </dgm:t>
    </dgm:pt>
    <dgm:pt modelId="{F123254B-3DCE-4624-9C31-DD310C0345C7}">
      <dgm:prSet phldrT="[Text]"/>
      <dgm:spPr/>
      <dgm:t>
        <a:bodyPr/>
        <a:lstStyle/>
        <a:p>
          <a:r>
            <a:rPr lang="en-US" dirty="0"/>
            <a:t>Local Education Agency</a:t>
          </a:r>
        </a:p>
      </dgm:t>
    </dgm:pt>
    <dgm:pt modelId="{F650BFA0-9CB9-41ED-9FBF-87C94B86819F}" type="parTrans" cxnId="{3EF67D4B-47B6-476A-A864-D51381045814}">
      <dgm:prSet/>
      <dgm:spPr/>
      <dgm:t>
        <a:bodyPr/>
        <a:lstStyle/>
        <a:p>
          <a:endParaRPr lang="en-US"/>
        </a:p>
      </dgm:t>
    </dgm:pt>
    <dgm:pt modelId="{70165DD9-ED88-4E01-9737-CED1085F02D6}" type="sibTrans" cxnId="{3EF67D4B-47B6-476A-A864-D51381045814}">
      <dgm:prSet/>
      <dgm:spPr/>
      <dgm:t>
        <a:bodyPr/>
        <a:lstStyle/>
        <a:p>
          <a:endParaRPr lang="en-US"/>
        </a:p>
      </dgm:t>
    </dgm:pt>
    <dgm:pt modelId="{C302B0DF-2B71-4461-9CDF-CB068CF50C27}" type="pres">
      <dgm:prSet presAssocID="{4CC84508-30EB-4E45-92A8-22055552F8E7}" presName="Name0" presStyleCnt="0">
        <dgm:presLayoutVars>
          <dgm:dir/>
          <dgm:resizeHandles val="exact"/>
        </dgm:presLayoutVars>
      </dgm:prSet>
      <dgm:spPr/>
    </dgm:pt>
    <dgm:pt modelId="{43E4C863-18FE-437E-9559-E65EDF486349}" type="pres">
      <dgm:prSet presAssocID="{1729539A-F26B-48D7-A481-C70187EDAA2C}" presName="node" presStyleLbl="node1" presStyleIdx="0" presStyleCnt="3">
        <dgm:presLayoutVars>
          <dgm:bulletEnabled val="1"/>
        </dgm:presLayoutVars>
      </dgm:prSet>
      <dgm:spPr/>
    </dgm:pt>
    <dgm:pt modelId="{A75E44C1-6194-44F0-B5DD-622ECA239734}" type="pres">
      <dgm:prSet presAssocID="{8E5B88F4-B470-4F9A-9ECC-27D83687FBC2}" presName="sibTrans" presStyleLbl="sibTrans2D1" presStyleIdx="0" presStyleCnt="2"/>
      <dgm:spPr/>
    </dgm:pt>
    <dgm:pt modelId="{F686C628-8A81-47C8-86B9-1EC455843E67}" type="pres">
      <dgm:prSet presAssocID="{8E5B88F4-B470-4F9A-9ECC-27D83687FBC2}" presName="connectorText" presStyleLbl="sibTrans2D1" presStyleIdx="0" presStyleCnt="2"/>
      <dgm:spPr/>
    </dgm:pt>
    <dgm:pt modelId="{594CF629-7B12-4861-BC94-65B3762C61C4}" type="pres">
      <dgm:prSet presAssocID="{0FDAF264-A4BF-4811-80E4-369727F7641B}" presName="node" presStyleLbl="node1" presStyleIdx="1" presStyleCnt="3">
        <dgm:presLayoutVars>
          <dgm:bulletEnabled val="1"/>
        </dgm:presLayoutVars>
      </dgm:prSet>
      <dgm:spPr/>
    </dgm:pt>
    <dgm:pt modelId="{FC24743E-011D-4D1E-B5B1-651D8F01A370}" type="pres">
      <dgm:prSet presAssocID="{5FA123AD-EC51-4AC8-BB8D-ACCFC349985F}" presName="sibTrans" presStyleLbl="sibTrans2D1" presStyleIdx="1" presStyleCnt="2"/>
      <dgm:spPr/>
    </dgm:pt>
    <dgm:pt modelId="{73D2FE1C-9FBE-40C3-A070-52B62FAA317A}" type="pres">
      <dgm:prSet presAssocID="{5FA123AD-EC51-4AC8-BB8D-ACCFC349985F}" presName="connectorText" presStyleLbl="sibTrans2D1" presStyleIdx="1" presStyleCnt="2"/>
      <dgm:spPr/>
    </dgm:pt>
    <dgm:pt modelId="{D677EFBD-D6E0-489D-ADCE-A6F1842516B1}" type="pres">
      <dgm:prSet presAssocID="{F123254B-3DCE-4624-9C31-DD310C0345C7}" presName="node" presStyleLbl="node1" presStyleIdx="2" presStyleCnt="3">
        <dgm:presLayoutVars>
          <dgm:bulletEnabled val="1"/>
        </dgm:presLayoutVars>
      </dgm:prSet>
      <dgm:spPr/>
    </dgm:pt>
  </dgm:ptLst>
  <dgm:cxnLst>
    <dgm:cxn modelId="{7CDF9F05-8D9E-47BC-8FDC-CEE5CF5FD0F3}" type="presOf" srcId="{8E5B88F4-B470-4F9A-9ECC-27D83687FBC2}" destId="{F686C628-8A81-47C8-86B9-1EC455843E67}" srcOrd="1" destOrd="0" presId="urn:microsoft.com/office/officeart/2005/8/layout/process1"/>
    <dgm:cxn modelId="{8FA36308-972C-405E-85BE-D6E89632BEA3}" type="presOf" srcId="{4CC84508-30EB-4E45-92A8-22055552F8E7}" destId="{C302B0DF-2B71-4461-9CDF-CB068CF50C27}" srcOrd="0" destOrd="0" presId="urn:microsoft.com/office/officeart/2005/8/layout/process1"/>
    <dgm:cxn modelId="{7829D116-6E7C-42AB-B167-E8F33B938B24}" type="presOf" srcId="{5FA123AD-EC51-4AC8-BB8D-ACCFC349985F}" destId="{FC24743E-011D-4D1E-B5B1-651D8F01A370}" srcOrd="0" destOrd="0" presId="urn:microsoft.com/office/officeart/2005/8/layout/process1"/>
    <dgm:cxn modelId="{D581BD1A-F2B0-43BB-A046-0BC7EAC57952}" type="presOf" srcId="{1729539A-F26B-48D7-A481-C70187EDAA2C}" destId="{43E4C863-18FE-437E-9559-E65EDF486349}" srcOrd="0" destOrd="0" presId="urn:microsoft.com/office/officeart/2005/8/layout/process1"/>
    <dgm:cxn modelId="{3D2FDD64-D3B7-47DC-96EE-F34740EC0E1D}" type="presOf" srcId="{8E5B88F4-B470-4F9A-9ECC-27D83687FBC2}" destId="{A75E44C1-6194-44F0-B5DD-622ECA239734}" srcOrd="0" destOrd="0" presId="urn:microsoft.com/office/officeart/2005/8/layout/process1"/>
    <dgm:cxn modelId="{3EF67D4B-47B6-476A-A864-D51381045814}" srcId="{4CC84508-30EB-4E45-92A8-22055552F8E7}" destId="{F123254B-3DCE-4624-9C31-DD310C0345C7}" srcOrd="2" destOrd="0" parTransId="{F650BFA0-9CB9-41ED-9FBF-87C94B86819F}" sibTransId="{70165DD9-ED88-4E01-9737-CED1085F02D6}"/>
    <dgm:cxn modelId="{8B98335A-B32B-4EAE-97CE-DD6FF28D677B}" type="presOf" srcId="{F123254B-3DCE-4624-9C31-DD310C0345C7}" destId="{D677EFBD-D6E0-489D-ADCE-A6F1842516B1}" srcOrd="0" destOrd="0" presId="urn:microsoft.com/office/officeart/2005/8/layout/process1"/>
    <dgm:cxn modelId="{3A24F780-475F-4A15-B536-309003E5FFA6}" srcId="{4CC84508-30EB-4E45-92A8-22055552F8E7}" destId="{1729539A-F26B-48D7-A481-C70187EDAA2C}" srcOrd="0" destOrd="0" parTransId="{6F902513-5FE5-46DE-8DA1-3D7DD90AD43F}" sibTransId="{8E5B88F4-B470-4F9A-9ECC-27D83687FBC2}"/>
    <dgm:cxn modelId="{5267B499-ACD2-490D-A48C-9F888A7D7A43}" type="presOf" srcId="{5FA123AD-EC51-4AC8-BB8D-ACCFC349985F}" destId="{73D2FE1C-9FBE-40C3-A070-52B62FAA317A}" srcOrd="1" destOrd="0" presId="urn:microsoft.com/office/officeart/2005/8/layout/process1"/>
    <dgm:cxn modelId="{B889EDAF-3D74-46D8-81DD-E62A4F886E82}" type="presOf" srcId="{0FDAF264-A4BF-4811-80E4-369727F7641B}" destId="{594CF629-7B12-4861-BC94-65B3762C61C4}" srcOrd="0" destOrd="0" presId="urn:microsoft.com/office/officeart/2005/8/layout/process1"/>
    <dgm:cxn modelId="{935DAECD-FFFD-42AC-B911-219AC938A707}" srcId="{4CC84508-30EB-4E45-92A8-22055552F8E7}" destId="{0FDAF264-A4BF-4811-80E4-369727F7641B}" srcOrd="1" destOrd="0" parTransId="{4A2F618F-ECE1-4ECD-B596-3DCC34C6FFBC}" sibTransId="{5FA123AD-EC51-4AC8-BB8D-ACCFC349985F}"/>
    <dgm:cxn modelId="{AEACF9EB-DDC7-4AE6-BC7A-BD3FE0EBA15C}" type="presParOf" srcId="{C302B0DF-2B71-4461-9CDF-CB068CF50C27}" destId="{43E4C863-18FE-437E-9559-E65EDF486349}" srcOrd="0" destOrd="0" presId="urn:microsoft.com/office/officeart/2005/8/layout/process1"/>
    <dgm:cxn modelId="{429DBE92-4852-4BEB-866E-201D1DE7E2EE}" type="presParOf" srcId="{C302B0DF-2B71-4461-9CDF-CB068CF50C27}" destId="{A75E44C1-6194-44F0-B5DD-622ECA239734}" srcOrd="1" destOrd="0" presId="urn:microsoft.com/office/officeart/2005/8/layout/process1"/>
    <dgm:cxn modelId="{8FCC853C-EB57-4C71-B93E-7881AE3ED361}" type="presParOf" srcId="{A75E44C1-6194-44F0-B5DD-622ECA239734}" destId="{F686C628-8A81-47C8-86B9-1EC455843E67}" srcOrd="0" destOrd="0" presId="urn:microsoft.com/office/officeart/2005/8/layout/process1"/>
    <dgm:cxn modelId="{E1F5AA61-7132-4A4B-8EB1-F2DD9D6D1A81}" type="presParOf" srcId="{C302B0DF-2B71-4461-9CDF-CB068CF50C27}" destId="{594CF629-7B12-4861-BC94-65B3762C61C4}" srcOrd="2" destOrd="0" presId="urn:microsoft.com/office/officeart/2005/8/layout/process1"/>
    <dgm:cxn modelId="{8E34D11E-00FF-4693-97E3-159A0DBF2521}" type="presParOf" srcId="{C302B0DF-2B71-4461-9CDF-CB068CF50C27}" destId="{FC24743E-011D-4D1E-B5B1-651D8F01A370}" srcOrd="3" destOrd="0" presId="urn:microsoft.com/office/officeart/2005/8/layout/process1"/>
    <dgm:cxn modelId="{345FAB6A-66F1-409C-AE29-2A6A65E10B53}" type="presParOf" srcId="{FC24743E-011D-4D1E-B5B1-651D8F01A370}" destId="{73D2FE1C-9FBE-40C3-A070-52B62FAA317A}" srcOrd="0" destOrd="0" presId="urn:microsoft.com/office/officeart/2005/8/layout/process1"/>
    <dgm:cxn modelId="{04549FFF-9629-4A72-9110-05611705F309}" type="presParOf" srcId="{C302B0DF-2B71-4461-9CDF-CB068CF50C27}" destId="{D677EFBD-D6E0-489D-ADCE-A6F1842516B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A73F00-4501-4284-A715-73EBC8A7B52F}" type="doc">
      <dgm:prSet loTypeId="urn:microsoft.com/office/officeart/2005/8/layout/hProcess11" loCatId="process" qsTypeId="urn:microsoft.com/office/officeart/2005/8/quickstyle/simple5" qsCatId="simple" csTypeId="urn:microsoft.com/office/officeart/2005/8/colors/colorful5" csCatId="colorful" phldr="1"/>
      <dgm:spPr/>
    </dgm:pt>
    <dgm:pt modelId="{5D2E99FC-61CC-416D-AD11-BA4E2F362A71}">
      <dgm:prSet phldrT="[Text]"/>
      <dgm:spPr/>
      <dgm:t>
        <a:bodyPr/>
        <a:lstStyle/>
        <a:p>
          <a:r>
            <a:rPr lang="en-US" b="1" dirty="0">
              <a:latin typeface="Open Sans"/>
            </a:rPr>
            <a:t>ESSER I (CARES Act)</a:t>
          </a:r>
        </a:p>
      </dgm:t>
    </dgm:pt>
    <dgm:pt modelId="{5A7F4B5B-F319-489A-B67F-AFC1722DB4C8}" type="parTrans" cxnId="{9E5D298D-D7D4-4EB8-9375-DB7ECBC2C349}">
      <dgm:prSet/>
      <dgm:spPr/>
      <dgm:t>
        <a:bodyPr/>
        <a:lstStyle/>
        <a:p>
          <a:endParaRPr lang="en-US">
            <a:latin typeface="+mn-lt"/>
          </a:endParaRPr>
        </a:p>
      </dgm:t>
    </dgm:pt>
    <dgm:pt modelId="{21D1A738-80BB-4B4A-8FDF-B2D79C40A62A}" type="sibTrans" cxnId="{9E5D298D-D7D4-4EB8-9375-DB7ECBC2C349}">
      <dgm:prSet/>
      <dgm:spPr/>
      <dgm:t>
        <a:bodyPr/>
        <a:lstStyle/>
        <a:p>
          <a:endParaRPr lang="en-US">
            <a:latin typeface="+mn-lt"/>
          </a:endParaRPr>
        </a:p>
      </dgm:t>
    </dgm:pt>
    <dgm:pt modelId="{1764E91E-03B0-4DF9-8D2D-B436F5ED0FEB}">
      <dgm:prSet phldrT="[Text]"/>
      <dgm:spPr/>
      <dgm:t>
        <a:bodyPr/>
        <a:lstStyle/>
        <a:p>
          <a:r>
            <a:rPr lang="en-US" b="1" dirty="0">
              <a:latin typeface="Open Sans"/>
            </a:rPr>
            <a:t>ESSER II (CRRSA Act)</a:t>
          </a:r>
        </a:p>
      </dgm:t>
    </dgm:pt>
    <dgm:pt modelId="{90B2177D-8124-4AAD-8A17-032D1246C0B0}" type="parTrans" cxnId="{9AD942C1-445C-4EF3-BE8E-247CB6391891}">
      <dgm:prSet/>
      <dgm:spPr/>
      <dgm:t>
        <a:bodyPr/>
        <a:lstStyle/>
        <a:p>
          <a:endParaRPr lang="en-US">
            <a:latin typeface="+mn-lt"/>
          </a:endParaRPr>
        </a:p>
      </dgm:t>
    </dgm:pt>
    <dgm:pt modelId="{80385B54-D4F5-4294-AF6D-DFF26390FB83}" type="sibTrans" cxnId="{9AD942C1-445C-4EF3-BE8E-247CB6391891}">
      <dgm:prSet/>
      <dgm:spPr/>
      <dgm:t>
        <a:bodyPr/>
        <a:lstStyle/>
        <a:p>
          <a:endParaRPr lang="en-US">
            <a:latin typeface="+mn-lt"/>
          </a:endParaRPr>
        </a:p>
      </dgm:t>
    </dgm:pt>
    <dgm:pt modelId="{CB766075-46EC-44C5-8F8A-7C82D8C99E88}">
      <dgm:prSet phldrT="[Text]"/>
      <dgm:spPr/>
      <dgm:t>
        <a:bodyPr/>
        <a:lstStyle/>
        <a:p>
          <a:r>
            <a:rPr lang="en-US" b="1" dirty="0">
              <a:latin typeface="Open Sans"/>
            </a:rPr>
            <a:t>ESSER III (Rescue Plan)</a:t>
          </a:r>
        </a:p>
      </dgm:t>
    </dgm:pt>
    <dgm:pt modelId="{A055D8BD-CB38-4BAF-A4FD-3C1C5B2A00A0}" type="parTrans" cxnId="{05E28B9E-1BFA-4ADA-8DB9-AB8C30A9018E}">
      <dgm:prSet/>
      <dgm:spPr/>
      <dgm:t>
        <a:bodyPr/>
        <a:lstStyle/>
        <a:p>
          <a:endParaRPr lang="en-US">
            <a:latin typeface="+mn-lt"/>
          </a:endParaRPr>
        </a:p>
      </dgm:t>
    </dgm:pt>
    <dgm:pt modelId="{B56F0978-1361-4145-B0E8-007D6912AE36}" type="sibTrans" cxnId="{05E28B9E-1BFA-4ADA-8DB9-AB8C30A9018E}">
      <dgm:prSet/>
      <dgm:spPr/>
      <dgm:t>
        <a:bodyPr/>
        <a:lstStyle/>
        <a:p>
          <a:endParaRPr lang="en-US">
            <a:latin typeface="+mn-lt"/>
          </a:endParaRPr>
        </a:p>
      </dgm:t>
    </dgm:pt>
    <dgm:pt modelId="{2BA75613-ADB9-4FD2-B3AA-B6E2D264D193}">
      <dgm:prSet phldrT="[Text]"/>
      <dgm:spPr/>
      <dgm:t>
        <a:bodyPr/>
        <a:lstStyle/>
        <a:p>
          <a:r>
            <a:rPr lang="en-US" b="1" dirty="0">
              <a:latin typeface="Open Sans"/>
            </a:rPr>
            <a:t>Deadline – Sept. 30, 2022</a:t>
          </a:r>
        </a:p>
      </dgm:t>
    </dgm:pt>
    <dgm:pt modelId="{C7B24695-9538-45FE-87E4-BFCD6E4D99B0}" type="parTrans" cxnId="{DCD45453-0022-4CA9-BA30-24DE61B47032}">
      <dgm:prSet/>
      <dgm:spPr/>
      <dgm:t>
        <a:bodyPr/>
        <a:lstStyle/>
        <a:p>
          <a:endParaRPr lang="en-US">
            <a:latin typeface="+mn-lt"/>
          </a:endParaRPr>
        </a:p>
      </dgm:t>
    </dgm:pt>
    <dgm:pt modelId="{BCBC6C2E-9015-49EC-AD48-6782798CA1DF}" type="sibTrans" cxnId="{DCD45453-0022-4CA9-BA30-24DE61B47032}">
      <dgm:prSet/>
      <dgm:spPr/>
      <dgm:t>
        <a:bodyPr/>
        <a:lstStyle/>
        <a:p>
          <a:endParaRPr lang="en-US">
            <a:latin typeface="+mn-lt"/>
          </a:endParaRPr>
        </a:p>
      </dgm:t>
    </dgm:pt>
    <dgm:pt modelId="{156EAED2-4EA3-4C51-A5A6-119EF060115B}">
      <dgm:prSet phldrT="[Text]"/>
      <dgm:spPr/>
      <dgm:t>
        <a:bodyPr/>
        <a:lstStyle/>
        <a:p>
          <a:r>
            <a:rPr lang="en-US" b="1" dirty="0">
              <a:latin typeface="Open Sans"/>
            </a:rPr>
            <a:t>Deadline – Sept. 30, 2023</a:t>
          </a:r>
        </a:p>
      </dgm:t>
    </dgm:pt>
    <dgm:pt modelId="{27E4182F-66B1-40DE-91F6-E4FDA5E33E61}" type="parTrans" cxnId="{7490C72F-A2AA-4F62-B029-8E3629C625E2}">
      <dgm:prSet/>
      <dgm:spPr/>
      <dgm:t>
        <a:bodyPr/>
        <a:lstStyle/>
        <a:p>
          <a:endParaRPr lang="en-US">
            <a:latin typeface="+mn-lt"/>
          </a:endParaRPr>
        </a:p>
      </dgm:t>
    </dgm:pt>
    <dgm:pt modelId="{EBE61FC8-44B8-411D-AAB8-9448573A0736}" type="sibTrans" cxnId="{7490C72F-A2AA-4F62-B029-8E3629C625E2}">
      <dgm:prSet/>
      <dgm:spPr/>
      <dgm:t>
        <a:bodyPr/>
        <a:lstStyle/>
        <a:p>
          <a:endParaRPr lang="en-US">
            <a:latin typeface="+mn-lt"/>
          </a:endParaRPr>
        </a:p>
      </dgm:t>
    </dgm:pt>
    <dgm:pt modelId="{134CE4AC-635E-4FBC-AFFF-ED47FD0AD37C}">
      <dgm:prSet phldrT="[Text]"/>
      <dgm:spPr/>
      <dgm:t>
        <a:bodyPr/>
        <a:lstStyle/>
        <a:p>
          <a:r>
            <a:rPr lang="en-US" b="1" dirty="0">
              <a:latin typeface="Open Sans"/>
            </a:rPr>
            <a:t>Deadline – Sept. 30, 2023</a:t>
          </a:r>
        </a:p>
      </dgm:t>
    </dgm:pt>
    <dgm:pt modelId="{050FCA95-0864-4CF9-A133-B5E5F80FC910}" type="parTrans" cxnId="{15CAAD1F-167B-4FE2-960B-2D04018A9FD9}">
      <dgm:prSet/>
      <dgm:spPr/>
      <dgm:t>
        <a:bodyPr/>
        <a:lstStyle/>
        <a:p>
          <a:endParaRPr lang="en-US">
            <a:latin typeface="+mn-lt"/>
          </a:endParaRPr>
        </a:p>
      </dgm:t>
    </dgm:pt>
    <dgm:pt modelId="{61D3D065-F2CB-4B1B-82C6-598647AC1FB9}" type="sibTrans" cxnId="{15CAAD1F-167B-4FE2-960B-2D04018A9FD9}">
      <dgm:prSet/>
      <dgm:spPr/>
      <dgm:t>
        <a:bodyPr/>
        <a:lstStyle/>
        <a:p>
          <a:endParaRPr lang="en-US">
            <a:latin typeface="+mn-lt"/>
          </a:endParaRPr>
        </a:p>
      </dgm:t>
    </dgm:pt>
    <dgm:pt modelId="{6CAF541C-138C-4406-A4B7-A34E3D728D73}" type="pres">
      <dgm:prSet presAssocID="{69A73F00-4501-4284-A715-73EBC8A7B52F}" presName="Name0" presStyleCnt="0">
        <dgm:presLayoutVars>
          <dgm:dir/>
          <dgm:resizeHandles val="exact"/>
        </dgm:presLayoutVars>
      </dgm:prSet>
      <dgm:spPr/>
    </dgm:pt>
    <dgm:pt modelId="{2FFFDE86-7C41-4B99-8CFA-C0473F1C4D3D}" type="pres">
      <dgm:prSet presAssocID="{69A73F00-4501-4284-A715-73EBC8A7B52F}" presName="arrow" presStyleLbl="bgShp" presStyleIdx="0" presStyleCnt="1"/>
      <dgm:spPr/>
    </dgm:pt>
    <dgm:pt modelId="{BFBAEE1B-4F1C-4407-9360-0B90EDA6AE1B}" type="pres">
      <dgm:prSet presAssocID="{69A73F00-4501-4284-A715-73EBC8A7B52F}" presName="points" presStyleCnt="0"/>
      <dgm:spPr/>
    </dgm:pt>
    <dgm:pt modelId="{B3829224-FF8B-444A-B4DC-A1264F3632D0}" type="pres">
      <dgm:prSet presAssocID="{5D2E99FC-61CC-416D-AD11-BA4E2F362A71}" presName="compositeA" presStyleCnt="0"/>
      <dgm:spPr/>
    </dgm:pt>
    <dgm:pt modelId="{40BCF567-5449-4A80-9F79-970E8443CE66}" type="pres">
      <dgm:prSet presAssocID="{5D2E99FC-61CC-416D-AD11-BA4E2F362A71}" presName="textA" presStyleLbl="revTx" presStyleIdx="0" presStyleCnt="3">
        <dgm:presLayoutVars>
          <dgm:bulletEnabled val="1"/>
        </dgm:presLayoutVars>
      </dgm:prSet>
      <dgm:spPr/>
    </dgm:pt>
    <dgm:pt modelId="{4AF454EC-7111-4FE5-BC0E-40896E7C8000}" type="pres">
      <dgm:prSet presAssocID="{5D2E99FC-61CC-416D-AD11-BA4E2F362A71}" presName="circleA" presStyleLbl="node1" presStyleIdx="0" presStyleCnt="3"/>
      <dgm:spPr/>
    </dgm:pt>
    <dgm:pt modelId="{9A55F478-8F24-4FA5-8C92-996BBA996367}" type="pres">
      <dgm:prSet presAssocID="{5D2E99FC-61CC-416D-AD11-BA4E2F362A71}" presName="spaceA" presStyleCnt="0"/>
      <dgm:spPr/>
    </dgm:pt>
    <dgm:pt modelId="{9D40E86A-E5B8-4288-BF7C-925E43A0956C}" type="pres">
      <dgm:prSet presAssocID="{21D1A738-80BB-4B4A-8FDF-B2D79C40A62A}" presName="space" presStyleCnt="0"/>
      <dgm:spPr/>
    </dgm:pt>
    <dgm:pt modelId="{811B8CAE-DC7F-4D47-93DF-6A6C70C9A376}" type="pres">
      <dgm:prSet presAssocID="{1764E91E-03B0-4DF9-8D2D-B436F5ED0FEB}" presName="compositeB" presStyleCnt="0"/>
      <dgm:spPr/>
    </dgm:pt>
    <dgm:pt modelId="{552D37D6-E1CB-4021-AEC2-F960FE74F133}" type="pres">
      <dgm:prSet presAssocID="{1764E91E-03B0-4DF9-8D2D-B436F5ED0FEB}" presName="textB" presStyleLbl="revTx" presStyleIdx="1" presStyleCnt="3">
        <dgm:presLayoutVars>
          <dgm:bulletEnabled val="1"/>
        </dgm:presLayoutVars>
      </dgm:prSet>
      <dgm:spPr/>
    </dgm:pt>
    <dgm:pt modelId="{0BC5BF47-473C-4C0A-A41F-07CA32172242}" type="pres">
      <dgm:prSet presAssocID="{1764E91E-03B0-4DF9-8D2D-B436F5ED0FEB}" presName="circleB" presStyleLbl="node1" presStyleIdx="1" presStyleCnt="3"/>
      <dgm:spPr/>
    </dgm:pt>
    <dgm:pt modelId="{FBD2B23F-E819-4F9F-AE03-A14F555A8E16}" type="pres">
      <dgm:prSet presAssocID="{1764E91E-03B0-4DF9-8D2D-B436F5ED0FEB}" presName="spaceB" presStyleCnt="0"/>
      <dgm:spPr/>
    </dgm:pt>
    <dgm:pt modelId="{D2610283-4E13-43F5-BB05-755A6C4B96E0}" type="pres">
      <dgm:prSet presAssocID="{80385B54-D4F5-4294-AF6D-DFF26390FB83}" presName="space" presStyleCnt="0"/>
      <dgm:spPr/>
    </dgm:pt>
    <dgm:pt modelId="{A65C8999-CC2D-465E-93E1-A005959E3F5D}" type="pres">
      <dgm:prSet presAssocID="{CB766075-46EC-44C5-8F8A-7C82D8C99E88}" presName="compositeA" presStyleCnt="0"/>
      <dgm:spPr/>
    </dgm:pt>
    <dgm:pt modelId="{224B3BBD-7E52-4CF4-9642-9F8A29A23DB0}" type="pres">
      <dgm:prSet presAssocID="{CB766075-46EC-44C5-8F8A-7C82D8C99E88}" presName="textA" presStyleLbl="revTx" presStyleIdx="2" presStyleCnt="3">
        <dgm:presLayoutVars>
          <dgm:bulletEnabled val="1"/>
        </dgm:presLayoutVars>
      </dgm:prSet>
      <dgm:spPr/>
    </dgm:pt>
    <dgm:pt modelId="{E894981F-C088-47C4-8228-255647FF8597}" type="pres">
      <dgm:prSet presAssocID="{CB766075-46EC-44C5-8F8A-7C82D8C99E88}" presName="circleA" presStyleLbl="node1" presStyleIdx="2" presStyleCnt="3"/>
      <dgm:spPr/>
    </dgm:pt>
    <dgm:pt modelId="{4629B156-8538-4B30-A3E2-4DBB361FEA35}" type="pres">
      <dgm:prSet presAssocID="{CB766075-46EC-44C5-8F8A-7C82D8C99E88}" presName="spaceA" presStyleCnt="0"/>
      <dgm:spPr/>
    </dgm:pt>
  </dgm:ptLst>
  <dgm:cxnLst>
    <dgm:cxn modelId="{15CAAD1F-167B-4FE2-960B-2D04018A9FD9}" srcId="{CB766075-46EC-44C5-8F8A-7C82D8C99E88}" destId="{134CE4AC-635E-4FBC-AFFF-ED47FD0AD37C}" srcOrd="0" destOrd="0" parTransId="{050FCA95-0864-4CF9-A133-B5E5F80FC910}" sibTransId="{61D3D065-F2CB-4B1B-82C6-598647AC1FB9}"/>
    <dgm:cxn modelId="{41C8102D-CC7C-4B64-893B-F20CE54EA410}" type="presOf" srcId="{69A73F00-4501-4284-A715-73EBC8A7B52F}" destId="{6CAF541C-138C-4406-A4B7-A34E3D728D73}" srcOrd="0" destOrd="0" presId="urn:microsoft.com/office/officeart/2005/8/layout/hProcess11"/>
    <dgm:cxn modelId="{7490C72F-A2AA-4F62-B029-8E3629C625E2}" srcId="{1764E91E-03B0-4DF9-8D2D-B436F5ED0FEB}" destId="{156EAED2-4EA3-4C51-A5A6-119EF060115B}" srcOrd="0" destOrd="0" parTransId="{27E4182F-66B1-40DE-91F6-E4FDA5E33E61}" sibTransId="{EBE61FC8-44B8-411D-AAB8-9448573A0736}"/>
    <dgm:cxn modelId="{C1F9A65D-4412-44F2-9063-1633FF3A5FF4}" type="presOf" srcId="{2BA75613-ADB9-4FD2-B3AA-B6E2D264D193}" destId="{40BCF567-5449-4A80-9F79-970E8443CE66}" srcOrd="0" destOrd="1" presId="urn:microsoft.com/office/officeart/2005/8/layout/hProcess11"/>
    <dgm:cxn modelId="{DCD45453-0022-4CA9-BA30-24DE61B47032}" srcId="{5D2E99FC-61CC-416D-AD11-BA4E2F362A71}" destId="{2BA75613-ADB9-4FD2-B3AA-B6E2D264D193}" srcOrd="0" destOrd="0" parTransId="{C7B24695-9538-45FE-87E4-BFCD6E4D99B0}" sibTransId="{BCBC6C2E-9015-49EC-AD48-6782798CA1DF}"/>
    <dgm:cxn modelId="{D6208179-0DAE-435F-B6DB-65A54C7BC7D3}" type="presOf" srcId="{CB766075-46EC-44C5-8F8A-7C82D8C99E88}" destId="{224B3BBD-7E52-4CF4-9642-9F8A29A23DB0}" srcOrd="0" destOrd="0" presId="urn:microsoft.com/office/officeart/2005/8/layout/hProcess11"/>
    <dgm:cxn modelId="{9E5D298D-D7D4-4EB8-9375-DB7ECBC2C349}" srcId="{69A73F00-4501-4284-A715-73EBC8A7B52F}" destId="{5D2E99FC-61CC-416D-AD11-BA4E2F362A71}" srcOrd="0" destOrd="0" parTransId="{5A7F4B5B-F319-489A-B67F-AFC1722DB4C8}" sibTransId="{21D1A738-80BB-4B4A-8FDF-B2D79C40A62A}"/>
    <dgm:cxn modelId="{05E28B9E-1BFA-4ADA-8DB9-AB8C30A9018E}" srcId="{69A73F00-4501-4284-A715-73EBC8A7B52F}" destId="{CB766075-46EC-44C5-8F8A-7C82D8C99E88}" srcOrd="2" destOrd="0" parTransId="{A055D8BD-CB38-4BAF-A4FD-3C1C5B2A00A0}" sibTransId="{B56F0978-1361-4145-B0E8-007D6912AE36}"/>
    <dgm:cxn modelId="{955E08BE-7637-4431-9E2C-1E162D98C224}" type="presOf" srcId="{134CE4AC-635E-4FBC-AFFF-ED47FD0AD37C}" destId="{224B3BBD-7E52-4CF4-9642-9F8A29A23DB0}" srcOrd="0" destOrd="1" presId="urn:microsoft.com/office/officeart/2005/8/layout/hProcess11"/>
    <dgm:cxn modelId="{9AD942C1-445C-4EF3-BE8E-247CB6391891}" srcId="{69A73F00-4501-4284-A715-73EBC8A7B52F}" destId="{1764E91E-03B0-4DF9-8D2D-B436F5ED0FEB}" srcOrd="1" destOrd="0" parTransId="{90B2177D-8124-4AAD-8A17-032D1246C0B0}" sibTransId="{80385B54-D4F5-4294-AF6D-DFF26390FB83}"/>
    <dgm:cxn modelId="{437549D4-51BF-46B5-94E1-4292AF24648D}" type="presOf" srcId="{1764E91E-03B0-4DF9-8D2D-B436F5ED0FEB}" destId="{552D37D6-E1CB-4021-AEC2-F960FE74F133}" srcOrd="0" destOrd="0" presId="urn:microsoft.com/office/officeart/2005/8/layout/hProcess11"/>
    <dgm:cxn modelId="{23E5A0D7-95A9-4388-AE0B-82CAD526D974}" type="presOf" srcId="{5D2E99FC-61CC-416D-AD11-BA4E2F362A71}" destId="{40BCF567-5449-4A80-9F79-970E8443CE66}" srcOrd="0" destOrd="0" presId="urn:microsoft.com/office/officeart/2005/8/layout/hProcess11"/>
    <dgm:cxn modelId="{51EF1EE1-BD08-4565-A1C3-C1AD43C20405}" type="presOf" srcId="{156EAED2-4EA3-4C51-A5A6-119EF060115B}" destId="{552D37D6-E1CB-4021-AEC2-F960FE74F133}" srcOrd="0" destOrd="1" presId="urn:microsoft.com/office/officeart/2005/8/layout/hProcess11"/>
    <dgm:cxn modelId="{B9C62D01-0A88-4C04-BCD3-7D127DA0AAA0}" type="presParOf" srcId="{6CAF541C-138C-4406-A4B7-A34E3D728D73}" destId="{2FFFDE86-7C41-4B99-8CFA-C0473F1C4D3D}" srcOrd="0" destOrd="0" presId="urn:microsoft.com/office/officeart/2005/8/layout/hProcess11"/>
    <dgm:cxn modelId="{82F972FA-AC81-4795-8CF4-8271EBF1F45F}" type="presParOf" srcId="{6CAF541C-138C-4406-A4B7-A34E3D728D73}" destId="{BFBAEE1B-4F1C-4407-9360-0B90EDA6AE1B}" srcOrd="1" destOrd="0" presId="urn:microsoft.com/office/officeart/2005/8/layout/hProcess11"/>
    <dgm:cxn modelId="{B6C1B79A-2160-454C-B3C6-FD10B9A45FD1}" type="presParOf" srcId="{BFBAEE1B-4F1C-4407-9360-0B90EDA6AE1B}" destId="{B3829224-FF8B-444A-B4DC-A1264F3632D0}" srcOrd="0" destOrd="0" presId="urn:microsoft.com/office/officeart/2005/8/layout/hProcess11"/>
    <dgm:cxn modelId="{CFD3FF0A-B2D2-473A-9599-BF501B97575D}" type="presParOf" srcId="{B3829224-FF8B-444A-B4DC-A1264F3632D0}" destId="{40BCF567-5449-4A80-9F79-970E8443CE66}" srcOrd="0" destOrd="0" presId="urn:microsoft.com/office/officeart/2005/8/layout/hProcess11"/>
    <dgm:cxn modelId="{99A4EFCA-8BEE-4E06-B39A-0F70CE95D3BB}" type="presParOf" srcId="{B3829224-FF8B-444A-B4DC-A1264F3632D0}" destId="{4AF454EC-7111-4FE5-BC0E-40896E7C8000}" srcOrd="1" destOrd="0" presId="urn:microsoft.com/office/officeart/2005/8/layout/hProcess11"/>
    <dgm:cxn modelId="{30E3A6FE-F4A8-478E-903E-6AA90B6EAFCF}" type="presParOf" srcId="{B3829224-FF8B-444A-B4DC-A1264F3632D0}" destId="{9A55F478-8F24-4FA5-8C92-996BBA996367}" srcOrd="2" destOrd="0" presId="urn:microsoft.com/office/officeart/2005/8/layout/hProcess11"/>
    <dgm:cxn modelId="{D3457F7B-952F-4A2D-8F8A-9A7C7FF25462}" type="presParOf" srcId="{BFBAEE1B-4F1C-4407-9360-0B90EDA6AE1B}" destId="{9D40E86A-E5B8-4288-BF7C-925E43A0956C}" srcOrd="1" destOrd="0" presId="urn:microsoft.com/office/officeart/2005/8/layout/hProcess11"/>
    <dgm:cxn modelId="{3E96E80B-9F78-43B7-AE7A-5A9F05534F6B}" type="presParOf" srcId="{BFBAEE1B-4F1C-4407-9360-0B90EDA6AE1B}" destId="{811B8CAE-DC7F-4D47-93DF-6A6C70C9A376}" srcOrd="2" destOrd="0" presId="urn:microsoft.com/office/officeart/2005/8/layout/hProcess11"/>
    <dgm:cxn modelId="{C0802D8C-EBD2-4E10-81B1-1B8DB7754F43}" type="presParOf" srcId="{811B8CAE-DC7F-4D47-93DF-6A6C70C9A376}" destId="{552D37D6-E1CB-4021-AEC2-F960FE74F133}" srcOrd="0" destOrd="0" presId="urn:microsoft.com/office/officeart/2005/8/layout/hProcess11"/>
    <dgm:cxn modelId="{8E138EF8-665E-4BF7-AA40-4E1BE8CBA805}" type="presParOf" srcId="{811B8CAE-DC7F-4D47-93DF-6A6C70C9A376}" destId="{0BC5BF47-473C-4C0A-A41F-07CA32172242}" srcOrd="1" destOrd="0" presId="urn:microsoft.com/office/officeart/2005/8/layout/hProcess11"/>
    <dgm:cxn modelId="{625F7837-5476-4E65-AB88-65709E434F48}" type="presParOf" srcId="{811B8CAE-DC7F-4D47-93DF-6A6C70C9A376}" destId="{FBD2B23F-E819-4F9F-AE03-A14F555A8E16}" srcOrd="2" destOrd="0" presId="urn:microsoft.com/office/officeart/2005/8/layout/hProcess11"/>
    <dgm:cxn modelId="{9D70C0AF-07A7-4720-8C1B-C537A558ACCD}" type="presParOf" srcId="{BFBAEE1B-4F1C-4407-9360-0B90EDA6AE1B}" destId="{D2610283-4E13-43F5-BB05-755A6C4B96E0}" srcOrd="3" destOrd="0" presId="urn:microsoft.com/office/officeart/2005/8/layout/hProcess11"/>
    <dgm:cxn modelId="{85CB46AB-1C08-47DE-B4A6-3174CB472607}" type="presParOf" srcId="{BFBAEE1B-4F1C-4407-9360-0B90EDA6AE1B}" destId="{A65C8999-CC2D-465E-93E1-A005959E3F5D}" srcOrd="4" destOrd="0" presId="urn:microsoft.com/office/officeart/2005/8/layout/hProcess11"/>
    <dgm:cxn modelId="{D583A90B-A9D0-4610-86FD-DF468DBDBE1C}" type="presParOf" srcId="{A65C8999-CC2D-465E-93E1-A005959E3F5D}" destId="{224B3BBD-7E52-4CF4-9642-9F8A29A23DB0}" srcOrd="0" destOrd="0" presId="urn:microsoft.com/office/officeart/2005/8/layout/hProcess11"/>
    <dgm:cxn modelId="{1FF28C72-4111-45F3-93AB-6DFCAF07160E}" type="presParOf" srcId="{A65C8999-CC2D-465E-93E1-A005959E3F5D}" destId="{E894981F-C088-47C4-8228-255647FF8597}" srcOrd="1" destOrd="0" presId="urn:microsoft.com/office/officeart/2005/8/layout/hProcess11"/>
    <dgm:cxn modelId="{D55089C8-4F63-4DDE-BD30-D6D73B589E7C}" type="presParOf" srcId="{A65C8999-CC2D-465E-93E1-A005959E3F5D}" destId="{4629B156-8538-4B30-A3E2-4DBB361FEA3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474F3F-387D-4A06-802A-88465FE98169}"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pt>
    <dgm:pt modelId="{A33DBFF3-DD0B-4A3D-87E0-05C4ECED5195}">
      <dgm:prSet phldrT="[Text]"/>
      <dgm:spPr/>
      <dgm:t>
        <a:bodyPr/>
        <a:lstStyle/>
        <a:p>
          <a:r>
            <a:rPr lang="en-US">
              <a:latin typeface="Open Sans"/>
            </a:rPr>
            <a:t>CARES Act</a:t>
          </a:r>
        </a:p>
      </dgm:t>
    </dgm:pt>
    <dgm:pt modelId="{1D3F54B9-07F2-40A0-BD5A-F06F0BD868A6}" type="parTrans" cxnId="{0DDBA753-EC7C-4A8F-82B3-FFD07153D9EC}">
      <dgm:prSet/>
      <dgm:spPr/>
      <dgm:t>
        <a:bodyPr/>
        <a:lstStyle/>
        <a:p>
          <a:endParaRPr lang="en-US">
            <a:latin typeface="Open Sans"/>
          </a:endParaRPr>
        </a:p>
      </dgm:t>
    </dgm:pt>
    <dgm:pt modelId="{9E1C7A27-5434-415F-BCAD-85D59340775C}" type="sibTrans" cxnId="{0DDBA753-EC7C-4A8F-82B3-FFD07153D9EC}">
      <dgm:prSet/>
      <dgm:spPr/>
      <dgm:t>
        <a:bodyPr/>
        <a:lstStyle/>
        <a:p>
          <a:endParaRPr lang="en-US">
            <a:latin typeface="Open Sans"/>
          </a:endParaRPr>
        </a:p>
      </dgm:t>
    </dgm:pt>
    <dgm:pt modelId="{97285667-3CFC-4C48-A1B4-90CF4D93F6B2}">
      <dgm:prSet phldrT="[Text]"/>
      <dgm:spPr/>
      <dgm:t>
        <a:bodyPr/>
        <a:lstStyle/>
        <a:p>
          <a:r>
            <a:rPr lang="en-US">
              <a:latin typeface="Open Sans"/>
            </a:rPr>
            <a:t>CRRSA Act</a:t>
          </a:r>
        </a:p>
      </dgm:t>
    </dgm:pt>
    <dgm:pt modelId="{BBD7E9F5-3564-4E38-A3F8-95D1DCEAC4CE}" type="parTrans" cxnId="{9FFFAFA5-36EC-42D5-80A0-D10E3DEEAE37}">
      <dgm:prSet/>
      <dgm:spPr/>
      <dgm:t>
        <a:bodyPr/>
        <a:lstStyle/>
        <a:p>
          <a:endParaRPr lang="en-US">
            <a:latin typeface="Open Sans"/>
          </a:endParaRPr>
        </a:p>
      </dgm:t>
    </dgm:pt>
    <dgm:pt modelId="{4A47EC3B-0A0D-4B47-8E0B-98D60413B7C4}" type="sibTrans" cxnId="{9FFFAFA5-36EC-42D5-80A0-D10E3DEEAE37}">
      <dgm:prSet/>
      <dgm:spPr/>
      <dgm:t>
        <a:bodyPr/>
        <a:lstStyle/>
        <a:p>
          <a:endParaRPr lang="en-US">
            <a:latin typeface="Open Sans"/>
          </a:endParaRPr>
        </a:p>
      </dgm:t>
    </dgm:pt>
    <dgm:pt modelId="{DA471D23-431E-40D8-84BE-43878E6BA43C}">
      <dgm:prSet phldrT="[Text]"/>
      <dgm:spPr/>
      <dgm:t>
        <a:bodyPr/>
        <a:lstStyle/>
        <a:p>
          <a:r>
            <a:rPr lang="en-US">
              <a:latin typeface="Open Sans"/>
            </a:rPr>
            <a:t>Rescue Plan</a:t>
          </a:r>
        </a:p>
      </dgm:t>
    </dgm:pt>
    <dgm:pt modelId="{95048EDF-2BF1-4562-8A44-2F17323B46CD}" type="parTrans" cxnId="{403A0214-62E3-4B22-A458-9AEEFD8DD7DF}">
      <dgm:prSet/>
      <dgm:spPr/>
      <dgm:t>
        <a:bodyPr/>
        <a:lstStyle/>
        <a:p>
          <a:endParaRPr lang="en-US">
            <a:latin typeface="Open Sans"/>
          </a:endParaRPr>
        </a:p>
      </dgm:t>
    </dgm:pt>
    <dgm:pt modelId="{DC096C64-4ADD-401A-AAA0-309F4FE601FA}" type="sibTrans" cxnId="{403A0214-62E3-4B22-A458-9AEEFD8DD7DF}">
      <dgm:prSet/>
      <dgm:spPr/>
      <dgm:t>
        <a:bodyPr/>
        <a:lstStyle/>
        <a:p>
          <a:endParaRPr lang="en-US">
            <a:latin typeface="Open Sans"/>
          </a:endParaRPr>
        </a:p>
      </dgm:t>
    </dgm:pt>
    <dgm:pt modelId="{69D5E8B8-27AA-4FB0-A162-F73EA53D9E38}">
      <dgm:prSet phldrT="[Text]"/>
      <dgm:spPr/>
      <dgm:t>
        <a:bodyPr/>
        <a:lstStyle/>
        <a:p>
          <a:r>
            <a:rPr lang="en-US" dirty="0">
              <a:latin typeface="Open Sans"/>
            </a:rPr>
            <a:t>$845 million*</a:t>
          </a:r>
        </a:p>
      </dgm:t>
    </dgm:pt>
    <dgm:pt modelId="{F2E6EAED-E19D-469A-BBF3-C0FF3EB2490F}" type="parTrans" cxnId="{D21D1058-B99E-4BDD-AA92-5FA686F4D3BE}">
      <dgm:prSet/>
      <dgm:spPr/>
      <dgm:t>
        <a:bodyPr/>
        <a:lstStyle/>
        <a:p>
          <a:endParaRPr lang="en-US">
            <a:latin typeface="Open Sans"/>
          </a:endParaRPr>
        </a:p>
      </dgm:t>
    </dgm:pt>
    <dgm:pt modelId="{2387F9A3-1AF8-408B-AF1C-6AC10B4E84E0}" type="sibTrans" cxnId="{D21D1058-B99E-4BDD-AA92-5FA686F4D3BE}">
      <dgm:prSet/>
      <dgm:spPr/>
      <dgm:t>
        <a:bodyPr/>
        <a:lstStyle/>
        <a:p>
          <a:endParaRPr lang="en-US">
            <a:latin typeface="Open Sans"/>
          </a:endParaRPr>
        </a:p>
      </dgm:t>
    </dgm:pt>
    <dgm:pt modelId="{255768A2-84BD-4B04-8ACD-287DFDF3A423}">
      <dgm:prSet phldrT="[Text]"/>
      <dgm:spPr/>
      <dgm:t>
        <a:bodyPr/>
        <a:lstStyle/>
        <a:p>
          <a:r>
            <a:rPr lang="en-US">
              <a:latin typeface="Open Sans"/>
            </a:rPr>
            <a:t>$1.2 billion</a:t>
          </a:r>
        </a:p>
      </dgm:t>
    </dgm:pt>
    <dgm:pt modelId="{6D48D251-3C6F-423C-8746-3417FCB0A912}" type="parTrans" cxnId="{E50D00F4-E14F-4998-A9E5-B5A643AEBFB2}">
      <dgm:prSet/>
      <dgm:spPr/>
      <dgm:t>
        <a:bodyPr/>
        <a:lstStyle/>
        <a:p>
          <a:endParaRPr lang="en-US">
            <a:latin typeface="Open Sans"/>
          </a:endParaRPr>
        </a:p>
      </dgm:t>
    </dgm:pt>
    <dgm:pt modelId="{96CB6147-DC67-4F3A-A901-74F60957D96A}" type="sibTrans" cxnId="{E50D00F4-E14F-4998-A9E5-B5A643AEBFB2}">
      <dgm:prSet/>
      <dgm:spPr/>
      <dgm:t>
        <a:bodyPr/>
        <a:lstStyle/>
        <a:p>
          <a:endParaRPr lang="en-US">
            <a:latin typeface="Open Sans"/>
          </a:endParaRPr>
        </a:p>
      </dgm:t>
    </dgm:pt>
    <dgm:pt modelId="{F9609ED7-E7DE-4FB0-B76D-E2337B1B1C9F}">
      <dgm:prSet phldrT="[Text]"/>
      <dgm:spPr/>
      <dgm:t>
        <a:bodyPr/>
        <a:lstStyle/>
        <a:p>
          <a:r>
            <a:rPr lang="en-US" dirty="0">
              <a:latin typeface="Open Sans"/>
            </a:rPr>
            <a:t>$2.6 billion </a:t>
          </a:r>
        </a:p>
        <a:p>
          <a:r>
            <a:rPr lang="en-US" b="1" i="1" u="none" dirty="0">
              <a:solidFill>
                <a:schemeClr val="accent2"/>
              </a:solidFill>
              <a:latin typeface="Open Sans"/>
            </a:rPr>
            <a:t>$534 million for equity!!! </a:t>
          </a:r>
          <a:endParaRPr lang="en-US" b="1" i="1" dirty="0">
            <a:solidFill>
              <a:schemeClr val="accent2"/>
            </a:solidFill>
            <a:latin typeface="Open Sans"/>
          </a:endParaRPr>
        </a:p>
      </dgm:t>
    </dgm:pt>
    <dgm:pt modelId="{F8CF456F-4978-4EC1-BF82-59E09685FC7A}" type="parTrans" cxnId="{5F3CC702-AEE0-456E-86C2-E3BC82EF121A}">
      <dgm:prSet/>
      <dgm:spPr/>
      <dgm:t>
        <a:bodyPr/>
        <a:lstStyle/>
        <a:p>
          <a:endParaRPr lang="en-US">
            <a:latin typeface="Open Sans"/>
          </a:endParaRPr>
        </a:p>
      </dgm:t>
    </dgm:pt>
    <dgm:pt modelId="{5F7BD720-015D-43E7-AD80-8A564957EA69}" type="sibTrans" cxnId="{5F3CC702-AEE0-456E-86C2-E3BC82EF121A}">
      <dgm:prSet/>
      <dgm:spPr/>
      <dgm:t>
        <a:bodyPr/>
        <a:lstStyle/>
        <a:p>
          <a:endParaRPr lang="en-US">
            <a:latin typeface="Open Sans"/>
          </a:endParaRPr>
        </a:p>
      </dgm:t>
    </dgm:pt>
    <dgm:pt modelId="{8EE931BA-D8E7-42CD-BD18-91AF0038AEFF}" type="pres">
      <dgm:prSet presAssocID="{44474F3F-387D-4A06-802A-88465FE98169}" presName="root" presStyleCnt="0">
        <dgm:presLayoutVars>
          <dgm:dir/>
          <dgm:resizeHandles val="exact"/>
        </dgm:presLayoutVars>
      </dgm:prSet>
      <dgm:spPr/>
    </dgm:pt>
    <dgm:pt modelId="{3394DF56-B28E-4D0B-B736-A29C40BD43A7}" type="pres">
      <dgm:prSet presAssocID="{A33DBFF3-DD0B-4A3D-87E0-05C4ECED5195}" presName="compNode" presStyleCnt="0"/>
      <dgm:spPr/>
    </dgm:pt>
    <dgm:pt modelId="{C0278373-A19F-43C9-A065-95BE6775667D}" type="pres">
      <dgm:prSet presAssocID="{A33DBFF3-DD0B-4A3D-87E0-05C4ECED5195}" presName="bgRect" presStyleLbl="bgShp" presStyleIdx="0" presStyleCnt="3"/>
      <dgm:spPr/>
    </dgm:pt>
    <dgm:pt modelId="{AC85DA05-4146-4869-A397-3BB59CD70ACC}" type="pres">
      <dgm:prSet presAssocID="{A33DBFF3-DD0B-4A3D-87E0-05C4ECED51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CD10E148-AD29-4655-A1D4-DB1449614364}" type="pres">
      <dgm:prSet presAssocID="{A33DBFF3-DD0B-4A3D-87E0-05C4ECED5195}" presName="spaceRect" presStyleCnt="0"/>
      <dgm:spPr/>
    </dgm:pt>
    <dgm:pt modelId="{0A62D978-102B-48EC-82D1-9058F2EF9D2F}" type="pres">
      <dgm:prSet presAssocID="{A33DBFF3-DD0B-4A3D-87E0-05C4ECED5195}" presName="parTx" presStyleLbl="revTx" presStyleIdx="0" presStyleCnt="6">
        <dgm:presLayoutVars>
          <dgm:chMax val="0"/>
          <dgm:chPref val="0"/>
        </dgm:presLayoutVars>
      </dgm:prSet>
      <dgm:spPr/>
    </dgm:pt>
    <dgm:pt modelId="{1968C2C4-6B1C-4250-8B52-C3647A3740A0}" type="pres">
      <dgm:prSet presAssocID="{A33DBFF3-DD0B-4A3D-87E0-05C4ECED5195}" presName="desTx" presStyleLbl="revTx" presStyleIdx="1" presStyleCnt="6">
        <dgm:presLayoutVars/>
      </dgm:prSet>
      <dgm:spPr/>
    </dgm:pt>
    <dgm:pt modelId="{E8FD8E3A-23E2-4451-AD0F-4D10E589A2DF}" type="pres">
      <dgm:prSet presAssocID="{9E1C7A27-5434-415F-BCAD-85D59340775C}" presName="sibTrans" presStyleCnt="0"/>
      <dgm:spPr/>
    </dgm:pt>
    <dgm:pt modelId="{78B4E9D7-3C66-4714-A856-CE15563B8845}" type="pres">
      <dgm:prSet presAssocID="{97285667-3CFC-4C48-A1B4-90CF4D93F6B2}" presName="compNode" presStyleCnt="0"/>
      <dgm:spPr/>
    </dgm:pt>
    <dgm:pt modelId="{DC4E091E-FB44-4731-96BA-CD4EDE245655}" type="pres">
      <dgm:prSet presAssocID="{97285667-3CFC-4C48-A1B4-90CF4D93F6B2}" presName="bgRect" presStyleLbl="bgShp" presStyleIdx="1" presStyleCnt="3"/>
      <dgm:spPr/>
    </dgm:pt>
    <dgm:pt modelId="{3B2C970F-B0C4-4D3B-BEB7-D45AD4046340}" type="pres">
      <dgm:prSet presAssocID="{97285667-3CFC-4C48-A1B4-90CF4D93F6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A365091B-ED77-40A2-A97C-6A68E863BAA6}" type="pres">
      <dgm:prSet presAssocID="{97285667-3CFC-4C48-A1B4-90CF4D93F6B2}" presName="spaceRect" presStyleCnt="0"/>
      <dgm:spPr/>
    </dgm:pt>
    <dgm:pt modelId="{68A57A03-DB61-4D1D-85DF-C8BB2E6C9474}" type="pres">
      <dgm:prSet presAssocID="{97285667-3CFC-4C48-A1B4-90CF4D93F6B2}" presName="parTx" presStyleLbl="revTx" presStyleIdx="2" presStyleCnt="6">
        <dgm:presLayoutVars>
          <dgm:chMax val="0"/>
          <dgm:chPref val="0"/>
        </dgm:presLayoutVars>
      </dgm:prSet>
      <dgm:spPr/>
    </dgm:pt>
    <dgm:pt modelId="{47B9A4E7-8D93-4114-BB5D-F9D547B57257}" type="pres">
      <dgm:prSet presAssocID="{97285667-3CFC-4C48-A1B4-90CF4D93F6B2}" presName="desTx" presStyleLbl="revTx" presStyleIdx="3" presStyleCnt="6">
        <dgm:presLayoutVars/>
      </dgm:prSet>
      <dgm:spPr/>
    </dgm:pt>
    <dgm:pt modelId="{9D837B1E-2EF5-4A3D-99B9-DEF4C3DC6A80}" type="pres">
      <dgm:prSet presAssocID="{4A47EC3B-0A0D-4B47-8E0B-98D60413B7C4}" presName="sibTrans" presStyleCnt="0"/>
      <dgm:spPr/>
    </dgm:pt>
    <dgm:pt modelId="{BC832762-4A39-4A84-A88B-B3149D26C2E0}" type="pres">
      <dgm:prSet presAssocID="{DA471D23-431E-40D8-84BE-43878E6BA43C}" presName="compNode" presStyleCnt="0"/>
      <dgm:spPr/>
    </dgm:pt>
    <dgm:pt modelId="{EE3B82F2-511A-4E76-AB6C-6ACD41C1AB19}" type="pres">
      <dgm:prSet presAssocID="{DA471D23-431E-40D8-84BE-43878E6BA43C}" presName="bgRect" presStyleLbl="bgShp" presStyleIdx="2" presStyleCnt="3"/>
      <dgm:spPr/>
    </dgm:pt>
    <dgm:pt modelId="{3B23FBBB-C215-4F80-9753-FF8383DDF52C}" type="pres">
      <dgm:prSet presAssocID="{DA471D23-431E-40D8-84BE-43878E6BA4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ife jacket with solid fill"/>
        </a:ext>
      </dgm:extLst>
    </dgm:pt>
    <dgm:pt modelId="{E2499BD3-6A17-4A4F-BD9B-5E2799182729}" type="pres">
      <dgm:prSet presAssocID="{DA471D23-431E-40D8-84BE-43878E6BA43C}" presName="spaceRect" presStyleCnt="0"/>
      <dgm:spPr/>
    </dgm:pt>
    <dgm:pt modelId="{7AD388B2-C3BD-4741-92EA-26176E3148E4}" type="pres">
      <dgm:prSet presAssocID="{DA471D23-431E-40D8-84BE-43878E6BA43C}" presName="parTx" presStyleLbl="revTx" presStyleIdx="4" presStyleCnt="6">
        <dgm:presLayoutVars>
          <dgm:chMax val="0"/>
          <dgm:chPref val="0"/>
        </dgm:presLayoutVars>
      </dgm:prSet>
      <dgm:spPr/>
    </dgm:pt>
    <dgm:pt modelId="{12F02FC1-D230-4D27-ACAF-39F14FC3E14C}" type="pres">
      <dgm:prSet presAssocID="{DA471D23-431E-40D8-84BE-43878E6BA43C}" presName="desTx" presStyleLbl="revTx" presStyleIdx="5" presStyleCnt="6">
        <dgm:presLayoutVars/>
      </dgm:prSet>
      <dgm:spPr/>
    </dgm:pt>
  </dgm:ptLst>
  <dgm:cxnLst>
    <dgm:cxn modelId="{5F3CC702-AEE0-456E-86C2-E3BC82EF121A}" srcId="{DA471D23-431E-40D8-84BE-43878E6BA43C}" destId="{F9609ED7-E7DE-4FB0-B76D-E2337B1B1C9F}" srcOrd="0" destOrd="0" parTransId="{F8CF456F-4978-4EC1-BF82-59E09685FC7A}" sibTransId="{5F7BD720-015D-43E7-AD80-8A564957EA69}"/>
    <dgm:cxn modelId="{2D574803-4316-4A1E-AF7E-5EFF3B438C4C}" type="presOf" srcId="{44474F3F-387D-4A06-802A-88465FE98169}" destId="{8EE931BA-D8E7-42CD-BD18-91AF0038AEFF}" srcOrd="0" destOrd="0" presId="urn:microsoft.com/office/officeart/2018/2/layout/IconVerticalSolidList"/>
    <dgm:cxn modelId="{A155E40D-E5F3-4061-A58F-881709C93D96}" type="presOf" srcId="{A33DBFF3-DD0B-4A3D-87E0-05C4ECED5195}" destId="{0A62D978-102B-48EC-82D1-9058F2EF9D2F}" srcOrd="0" destOrd="0" presId="urn:microsoft.com/office/officeart/2018/2/layout/IconVerticalSolidList"/>
    <dgm:cxn modelId="{67723B13-6AA6-469F-B559-2ED01BF5CF4A}" type="presOf" srcId="{69D5E8B8-27AA-4FB0-A162-F73EA53D9E38}" destId="{1968C2C4-6B1C-4250-8B52-C3647A3740A0}" srcOrd="0" destOrd="0" presId="urn:microsoft.com/office/officeart/2018/2/layout/IconVerticalSolidList"/>
    <dgm:cxn modelId="{403A0214-62E3-4B22-A458-9AEEFD8DD7DF}" srcId="{44474F3F-387D-4A06-802A-88465FE98169}" destId="{DA471D23-431E-40D8-84BE-43878E6BA43C}" srcOrd="2" destOrd="0" parTransId="{95048EDF-2BF1-4562-8A44-2F17323B46CD}" sibTransId="{DC096C64-4ADD-401A-AAA0-309F4FE601FA}"/>
    <dgm:cxn modelId="{B3C3772D-B1A9-4EE4-A16C-DDAD9D7C4309}" type="presOf" srcId="{F9609ED7-E7DE-4FB0-B76D-E2337B1B1C9F}" destId="{12F02FC1-D230-4D27-ACAF-39F14FC3E14C}" srcOrd="0" destOrd="0" presId="urn:microsoft.com/office/officeart/2018/2/layout/IconVerticalSolidList"/>
    <dgm:cxn modelId="{C066515E-0604-45A8-AD5B-81F4A2F97C5A}" type="presOf" srcId="{DA471D23-431E-40D8-84BE-43878E6BA43C}" destId="{7AD388B2-C3BD-4741-92EA-26176E3148E4}" srcOrd="0" destOrd="0" presId="urn:microsoft.com/office/officeart/2018/2/layout/IconVerticalSolidList"/>
    <dgm:cxn modelId="{0DDBA753-EC7C-4A8F-82B3-FFD07153D9EC}" srcId="{44474F3F-387D-4A06-802A-88465FE98169}" destId="{A33DBFF3-DD0B-4A3D-87E0-05C4ECED5195}" srcOrd="0" destOrd="0" parTransId="{1D3F54B9-07F2-40A0-BD5A-F06F0BD868A6}" sibTransId="{9E1C7A27-5434-415F-BCAD-85D59340775C}"/>
    <dgm:cxn modelId="{D21D1058-B99E-4BDD-AA92-5FA686F4D3BE}" srcId="{A33DBFF3-DD0B-4A3D-87E0-05C4ECED5195}" destId="{69D5E8B8-27AA-4FB0-A162-F73EA53D9E38}" srcOrd="0" destOrd="0" parTransId="{F2E6EAED-E19D-469A-BBF3-C0FF3EB2490F}" sibTransId="{2387F9A3-1AF8-408B-AF1C-6AC10B4E84E0}"/>
    <dgm:cxn modelId="{9FFFAFA5-36EC-42D5-80A0-D10E3DEEAE37}" srcId="{44474F3F-387D-4A06-802A-88465FE98169}" destId="{97285667-3CFC-4C48-A1B4-90CF4D93F6B2}" srcOrd="1" destOrd="0" parTransId="{BBD7E9F5-3564-4E38-A3F8-95D1DCEAC4CE}" sibTransId="{4A47EC3B-0A0D-4B47-8E0B-98D60413B7C4}"/>
    <dgm:cxn modelId="{DB55ACB1-C2BF-41AE-81D7-B27CAB952621}" type="presOf" srcId="{97285667-3CFC-4C48-A1B4-90CF4D93F6B2}" destId="{68A57A03-DB61-4D1D-85DF-C8BB2E6C9474}" srcOrd="0" destOrd="0" presId="urn:microsoft.com/office/officeart/2018/2/layout/IconVerticalSolidList"/>
    <dgm:cxn modelId="{36C590C8-4F9C-4231-8608-D2505D45981D}" type="presOf" srcId="{255768A2-84BD-4B04-8ACD-287DFDF3A423}" destId="{47B9A4E7-8D93-4114-BB5D-F9D547B57257}" srcOrd="0" destOrd="0" presId="urn:microsoft.com/office/officeart/2018/2/layout/IconVerticalSolidList"/>
    <dgm:cxn modelId="{E50D00F4-E14F-4998-A9E5-B5A643AEBFB2}" srcId="{97285667-3CFC-4C48-A1B4-90CF4D93F6B2}" destId="{255768A2-84BD-4B04-8ACD-287DFDF3A423}" srcOrd="0" destOrd="0" parTransId="{6D48D251-3C6F-423C-8746-3417FCB0A912}" sibTransId="{96CB6147-DC67-4F3A-A901-74F60957D96A}"/>
    <dgm:cxn modelId="{B6209DCE-CBC1-4A4C-A63F-CFEE8CD10941}" type="presParOf" srcId="{8EE931BA-D8E7-42CD-BD18-91AF0038AEFF}" destId="{3394DF56-B28E-4D0B-B736-A29C40BD43A7}" srcOrd="0" destOrd="0" presId="urn:microsoft.com/office/officeart/2018/2/layout/IconVerticalSolidList"/>
    <dgm:cxn modelId="{61EBD301-5141-468E-9F7C-E73D146631FA}" type="presParOf" srcId="{3394DF56-B28E-4D0B-B736-A29C40BD43A7}" destId="{C0278373-A19F-43C9-A065-95BE6775667D}" srcOrd="0" destOrd="0" presId="urn:microsoft.com/office/officeart/2018/2/layout/IconVerticalSolidList"/>
    <dgm:cxn modelId="{14BDF74D-E06F-414F-8AC0-8058E36A94A2}" type="presParOf" srcId="{3394DF56-B28E-4D0B-B736-A29C40BD43A7}" destId="{AC85DA05-4146-4869-A397-3BB59CD70ACC}" srcOrd="1" destOrd="0" presId="urn:microsoft.com/office/officeart/2018/2/layout/IconVerticalSolidList"/>
    <dgm:cxn modelId="{B34A341E-0CBB-4FB2-86DE-4CFE6C6A5304}" type="presParOf" srcId="{3394DF56-B28E-4D0B-B736-A29C40BD43A7}" destId="{CD10E148-AD29-4655-A1D4-DB1449614364}" srcOrd="2" destOrd="0" presId="urn:microsoft.com/office/officeart/2018/2/layout/IconVerticalSolidList"/>
    <dgm:cxn modelId="{A2AA78EB-A4FD-4AAE-8ACF-FA807B96803D}" type="presParOf" srcId="{3394DF56-B28E-4D0B-B736-A29C40BD43A7}" destId="{0A62D978-102B-48EC-82D1-9058F2EF9D2F}" srcOrd="3" destOrd="0" presId="urn:microsoft.com/office/officeart/2018/2/layout/IconVerticalSolidList"/>
    <dgm:cxn modelId="{7F2834A2-3DB5-455B-9F5C-551EE6020611}" type="presParOf" srcId="{3394DF56-B28E-4D0B-B736-A29C40BD43A7}" destId="{1968C2C4-6B1C-4250-8B52-C3647A3740A0}" srcOrd="4" destOrd="0" presId="urn:microsoft.com/office/officeart/2018/2/layout/IconVerticalSolidList"/>
    <dgm:cxn modelId="{1B68DE75-6898-46D1-9EC5-3083DCC74E6F}" type="presParOf" srcId="{8EE931BA-D8E7-42CD-BD18-91AF0038AEFF}" destId="{E8FD8E3A-23E2-4451-AD0F-4D10E589A2DF}" srcOrd="1" destOrd="0" presId="urn:microsoft.com/office/officeart/2018/2/layout/IconVerticalSolidList"/>
    <dgm:cxn modelId="{CF8B9224-9593-4C10-8935-F5BD6101BEFE}" type="presParOf" srcId="{8EE931BA-D8E7-42CD-BD18-91AF0038AEFF}" destId="{78B4E9D7-3C66-4714-A856-CE15563B8845}" srcOrd="2" destOrd="0" presId="urn:microsoft.com/office/officeart/2018/2/layout/IconVerticalSolidList"/>
    <dgm:cxn modelId="{EEA09417-0388-47DA-A0F9-97CB5CE33CEB}" type="presParOf" srcId="{78B4E9D7-3C66-4714-A856-CE15563B8845}" destId="{DC4E091E-FB44-4731-96BA-CD4EDE245655}" srcOrd="0" destOrd="0" presId="urn:microsoft.com/office/officeart/2018/2/layout/IconVerticalSolidList"/>
    <dgm:cxn modelId="{1F44E974-483D-4DEF-BDF0-5CB133394D41}" type="presParOf" srcId="{78B4E9D7-3C66-4714-A856-CE15563B8845}" destId="{3B2C970F-B0C4-4D3B-BEB7-D45AD4046340}" srcOrd="1" destOrd="0" presId="urn:microsoft.com/office/officeart/2018/2/layout/IconVerticalSolidList"/>
    <dgm:cxn modelId="{78EC926F-98FE-4CFB-AEF7-212682DA4C1A}" type="presParOf" srcId="{78B4E9D7-3C66-4714-A856-CE15563B8845}" destId="{A365091B-ED77-40A2-A97C-6A68E863BAA6}" srcOrd="2" destOrd="0" presId="urn:microsoft.com/office/officeart/2018/2/layout/IconVerticalSolidList"/>
    <dgm:cxn modelId="{CD59C3B7-66C7-40F1-81B5-7D1918F94400}" type="presParOf" srcId="{78B4E9D7-3C66-4714-A856-CE15563B8845}" destId="{68A57A03-DB61-4D1D-85DF-C8BB2E6C9474}" srcOrd="3" destOrd="0" presId="urn:microsoft.com/office/officeart/2018/2/layout/IconVerticalSolidList"/>
    <dgm:cxn modelId="{2728BD2E-3081-48EF-BEC8-49E8E722377E}" type="presParOf" srcId="{78B4E9D7-3C66-4714-A856-CE15563B8845}" destId="{47B9A4E7-8D93-4114-BB5D-F9D547B57257}" srcOrd="4" destOrd="0" presId="urn:microsoft.com/office/officeart/2018/2/layout/IconVerticalSolidList"/>
    <dgm:cxn modelId="{056518EC-BB75-4A61-AD1C-56724BC29894}" type="presParOf" srcId="{8EE931BA-D8E7-42CD-BD18-91AF0038AEFF}" destId="{9D837B1E-2EF5-4A3D-99B9-DEF4C3DC6A80}" srcOrd="3" destOrd="0" presId="urn:microsoft.com/office/officeart/2018/2/layout/IconVerticalSolidList"/>
    <dgm:cxn modelId="{39D589E7-D7D6-442A-9F15-3807381AC500}" type="presParOf" srcId="{8EE931BA-D8E7-42CD-BD18-91AF0038AEFF}" destId="{BC832762-4A39-4A84-A88B-B3149D26C2E0}" srcOrd="4" destOrd="0" presId="urn:microsoft.com/office/officeart/2018/2/layout/IconVerticalSolidList"/>
    <dgm:cxn modelId="{37C99A4C-E17C-4425-AF23-45BF258D7835}" type="presParOf" srcId="{BC832762-4A39-4A84-A88B-B3149D26C2E0}" destId="{EE3B82F2-511A-4E76-AB6C-6ACD41C1AB19}" srcOrd="0" destOrd="0" presId="urn:microsoft.com/office/officeart/2018/2/layout/IconVerticalSolidList"/>
    <dgm:cxn modelId="{0DD8C28F-3CA9-4866-A663-EEC91295F4C1}" type="presParOf" srcId="{BC832762-4A39-4A84-A88B-B3149D26C2E0}" destId="{3B23FBBB-C215-4F80-9753-FF8383DDF52C}" srcOrd="1" destOrd="0" presId="urn:microsoft.com/office/officeart/2018/2/layout/IconVerticalSolidList"/>
    <dgm:cxn modelId="{9ED14277-6704-4FB9-89F0-F7838E6DD179}" type="presParOf" srcId="{BC832762-4A39-4A84-A88B-B3149D26C2E0}" destId="{E2499BD3-6A17-4A4F-BD9B-5E2799182729}" srcOrd="2" destOrd="0" presId="urn:microsoft.com/office/officeart/2018/2/layout/IconVerticalSolidList"/>
    <dgm:cxn modelId="{BED5F63D-F02F-4E17-831C-2FAE734175C7}" type="presParOf" srcId="{BC832762-4A39-4A84-A88B-B3149D26C2E0}" destId="{7AD388B2-C3BD-4741-92EA-26176E3148E4}" srcOrd="3" destOrd="0" presId="urn:microsoft.com/office/officeart/2018/2/layout/IconVerticalSolidList"/>
    <dgm:cxn modelId="{1F24EBDF-39A9-4384-952B-E216A41739F5}" type="presParOf" srcId="{BC832762-4A39-4A84-A88B-B3149D26C2E0}" destId="{12F02FC1-D230-4D27-ACAF-39F14FC3E14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7EC9BD-C7AF-4D3F-B634-BF74F8A523D3}"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7AEA6747-7F15-4978-A6B7-FB444EB22DFA}">
      <dgm:prSet/>
      <dgm:spPr/>
      <dgm:t>
        <a:bodyPr/>
        <a:lstStyle/>
        <a:p>
          <a:pPr>
            <a:defRPr b="1"/>
          </a:pPr>
          <a:r>
            <a:rPr lang="en-US" dirty="0">
              <a:latin typeface="Open Sans"/>
            </a:rPr>
            <a:t>February</a:t>
          </a:r>
        </a:p>
      </dgm:t>
    </dgm:pt>
    <dgm:pt modelId="{DB93DCBC-42DE-4586-937B-915A1931D5C2}" type="parTrans" cxnId="{4FBBE745-CB36-4F23-BE78-37299837BA08}">
      <dgm:prSet/>
      <dgm:spPr/>
      <dgm:t>
        <a:bodyPr/>
        <a:lstStyle/>
        <a:p>
          <a:endParaRPr lang="en-US">
            <a:latin typeface="Open Sans"/>
          </a:endParaRPr>
        </a:p>
      </dgm:t>
    </dgm:pt>
    <dgm:pt modelId="{D6731F2E-6F3E-488C-AF94-0BC8FC1C4EEE}" type="sibTrans" cxnId="{4FBBE745-CB36-4F23-BE78-37299837BA08}">
      <dgm:prSet/>
      <dgm:spPr/>
      <dgm:t>
        <a:bodyPr/>
        <a:lstStyle/>
        <a:p>
          <a:endParaRPr lang="en-US">
            <a:latin typeface="Open Sans"/>
          </a:endParaRPr>
        </a:p>
      </dgm:t>
    </dgm:pt>
    <dgm:pt modelId="{42C13440-F2E1-403A-ABFE-3CAEE5A84BC4}">
      <dgm:prSet custT="1"/>
      <dgm:spPr/>
      <dgm:t>
        <a:bodyPr/>
        <a:lstStyle/>
        <a:p>
          <a:r>
            <a:rPr lang="en-US" sz="1800" dirty="0">
              <a:latin typeface="Open Sans"/>
            </a:rPr>
            <a:t>Senate and House deliberation.</a:t>
          </a:r>
        </a:p>
      </dgm:t>
    </dgm:pt>
    <dgm:pt modelId="{3FDD5685-75EF-4FE1-AE49-F49520F1783A}" type="parTrans" cxnId="{9C813B5D-D1F6-4CCE-A39A-637DB000ABA3}">
      <dgm:prSet/>
      <dgm:spPr/>
      <dgm:t>
        <a:bodyPr/>
        <a:lstStyle/>
        <a:p>
          <a:endParaRPr lang="en-US">
            <a:latin typeface="Open Sans"/>
          </a:endParaRPr>
        </a:p>
      </dgm:t>
    </dgm:pt>
    <dgm:pt modelId="{9A281BBF-B703-4E34-9905-F24D3581C36D}" type="sibTrans" cxnId="{9C813B5D-D1F6-4CCE-A39A-637DB000ABA3}">
      <dgm:prSet/>
      <dgm:spPr/>
      <dgm:t>
        <a:bodyPr/>
        <a:lstStyle/>
        <a:p>
          <a:endParaRPr lang="en-US">
            <a:latin typeface="Open Sans"/>
          </a:endParaRPr>
        </a:p>
      </dgm:t>
    </dgm:pt>
    <dgm:pt modelId="{65F1A0D5-EC6D-4D82-912C-DEE7840EE1E9}">
      <dgm:prSet/>
      <dgm:spPr/>
      <dgm:t>
        <a:bodyPr/>
        <a:lstStyle/>
        <a:p>
          <a:pPr>
            <a:defRPr b="1"/>
          </a:pPr>
          <a:r>
            <a:rPr lang="en-US" dirty="0">
              <a:latin typeface="Open Sans"/>
            </a:rPr>
            <a:t>March</a:t>
          </a:r>
        </a:p>
      </dgm:t>
    </dgm:pt>
    <dgm:pt modelId="{400A9587-FDCF-41B3-8C89-487BC9B6A2C5}" type="parTrans" cxnId="{8DC5FA24-C34A-4B9A-9802-EBB6D62D49B1}">
      <dgm:prSet/>
      <dgm:spPr/>
      <dgm:t>
        <a:bodyPr/>
        <a:lstStyle/>
        <a:p>
          <a:endParaRPr lang="en-US">
            <a:latin typeface="Open Sans"/>
          </a:endParaRPr>
        </a:p>
      </dgm:t>
    </dgm:pt>
    <dgm:pt modelId="{11500A18-7AEB-4F5E-9703-9D478F6A129C}" type="sibTrans" cxnId="{8DC5FA24-C34A-4B9A-9802-EBB6D62D49B1}">
      <dgm:prSet/>
      <dgm:spPr/>
      <dgm:t>
        <a:bodyPr/>
        <a:lstStyle/>
        <a:p>
          <a:endParaRPr lang="en-US">
            <a:latin typeface="Open Sans"/>
          </a:endParaRPr>
        </a:p>
      </dgm:t>
    </dgm:pt>
    <dgm:pt modelId="{12586294-E170-450E-9D7E-47DD04A73FB5}">
      <dgm:prSet/>
      <dgm:spPr/>
      <dgm:t>
        <a:bodyPr/>
        <a:lstStyle/>
        <a:p>
          <a:pPr>
            <a:defRPr b="1"/>
          </a:pPr>
          <a:r>
            <a:rPr lang="en-US" dirty="0">
              <a:latin typeface="Open Sans"/>
            </a:rPr>
            <a:t>May</a:t>
          </a:r>
        </a:p>
      </dgm:t>
    </dgm:pt>
    <dgm:pt modelId="{8090BC18-2551-4751-A25A-DEE4FC0E9533}" type="parTrans" cxnId="{B2990A5F-95D5-4169-ABA7-DC0EC35488FB}">
      <dgm:prSet/>
      <dgm:spPr/>
      <dgm:t>
        <a:bodyPr/>
        <a:lstStyle/>
        <a:p>
          <a:endParaRPr lang="en-US">
            <a:latin typeface="Open Sans"/>
          </a:endParaRPr>
        </a:p>
      </dgm:t>
    </dgm:pt>
    <dgm:pt modelId="{034F313A-597C-4BBF-813F-949E90E62B46}" type="sibTrans" cxnId="{B2990A5F-95D5-4169-ABA7-DC0EC35488FB}">
      <dgm:prSet/>
      <dgm:spPr/>
      <dgm:t>
        <a:bodyPr/>
        <a:lstStyle/>
        <a:p>
          <a:endParaRPr lang="en-US">
            <a:latin typeface="Open Sans"/>
          </a:endParaRPr>
        </a:p>
      </dgm:t>
    </dgm:pt>
    <dgm:pt modelId="{BC07704B-A6FD-45B2-B572-640A3D4AC780}">
      <dgm:prSet custT="1"/>
      <dgm:spPr/>
      <dgm:t>
        <a:bodyPr/>
        <a:lstStyle/>
        <a:p>
          <a:r>
            <a:rPr lang="en-US" sz="1800" b="1" dirty="0">
              <a:latin typeface="Open Sans"/>
            </a:rPr>
            <a:t>First half of aid </a:t>
          </a:r>
          <a:r>
            <a:rPr lang="en-US" sz="1800" b="0" dirty="0">
              <a:latin typeface="Open Sans"/>
            </a:rPr>
            <a:t>available at the local level. Second half will be available in May 2022.</a:t>
          </a:r>
        </a:p>
      </dgm:t>
    </dgm:pt>
    <dgm:pt modelId="{617CD9AC-1169-4587-8DBD-D77928F1238D}" type="parTrans" cxnId="{956BADE4-FF97-4A57-9764-17C25DD8D692}">
      <dgm:prSet/>
      <dgm:spPr/>
      <dgm:t>
        <a:bodyPr/>
        <a:lstStyle/>
        <a:p>
          <a:endParaRPr lang="en-US">
            <a:latin typeface="Open Sans"/>
          </a:endParaRPr>
        </a:p>
      </dgm:t>
    </dgm:pt>
    <dgm:pt modelId="{2C7C31C9-D208-4278-81FB-3A31B9BF19B8}" type="sibTrans" cxnId="{956BADE4-FF97-4A57-9764-17C25DD8D692}">
      <dgm:prSet/>
      <dgm:spPr/>
      <dgm:t>
        <a:bodyPr/>
        <a:lstStyle/>
        <a:p>
          <a:endParaRPr lang="en-US">
            <a:latin typeface="Open Sans"/>
          </a:endParaRPr>
        </a:p>
      </dgm:t>
    </dgm:pt>
    <dgm:pt modelId="{4340B7D0-0C85-47D9-B1D8-711A4549027F}">
      <dgm:prSet/>
      <dgm:spPr/>
      <dgm:t>
        <a:bodyPr/>
        <a:lstStyle/>
        <a:p>
          <a:pPr>
            <a:defRPr b="1"/>
          </a:pPr>
          <a:r>
            <a:rPr lang="en-US" dirty="0">
              <a:latin typeface="Open Sans"/>
            </a:rPr>
            <a:t>June</a:t>
          </a:r>
        </a:p>
      </dgm:t>
    </dgm:pt>
    <dgm:pt modelId="{FB02F273-2F54-4EFC-8256-CD172D102692}" type="parTrans" cxnId="{37943892-D9C7-4EA4-9F85-CB9A0FBA679E}">
      <dgm:prSet/>
      <dgm:spPr/>
      <dgm:t>
        <a:bodyPr/>
        <a:lstStyle/>
        <a:p>
          <a:endParaRPr lang="en-US">
            <a:latin typeface="Open Sans"/>
          </a:endParaRPr>
        </a:p>
      </dgm:t>
    </dgm:pt>
    <dgm:pt modelId="{74898BED-217A-4EFF-AC30-BF853EC808E5}" type="sibTrans" cxnId="{37943892-D9C7-4EA4-9F85-CB9A0FBA679E}">
      <dgm:prSet/>
      <dgm:spPr/>
      <dgm:t>
        <a:bodyPr/>
        <a:lstStyle/>
        <a:p>
          <a:endParaRPr lang="en-US">
            <a:latin typeface="Open Sans"/>
          </a:endParaRPr>
        </a:p>
      </dgm:t>
    </dgm:pt>
    <dgm:pt modelId="{C3056021-7471-499D-9583-EB2DCADAF978}">
      <dgm:prSet custT="1"/>
      <dgm:spPr/>
      <dgm:t>
        <a:bodyPr/>
        <a:lstStyle/>
        <a:p>
          <a:r>
            <a:rPr lang="en-US" sz="1800" dirty="0">
              <a:latin typeface="Open Sans"/>
            </a:rPr>
            <a:t>Typical budget adoption timeline for local governments; meaning aid funding could be rolling out by this time.</a:t>
          </a:r>
        </a:p>
      </dgm:t>
    </dgm:pt>
    <dgm:pt modelId="{1EC92626-573D-4B10-AD44-F04E8A1B7C51}" type="parTrans" cxnId="{669F3A81-E899-4A10-B0C1-F4BC57275375}">
      <dgm:prSet/>
      <dgm:spPr/>
      <dgm:t>
        <a:bodyPr/>
        <a:lstStyle/>
        <a:p>
          <a:endParaRPr lang="en-US">
            <a:latin typeface="Open Sans"/>
          </a:endParaRPr>
        </a:p>
      </dgm:t>
    </dgm:pt>
    <dgm:pt modelId="{B9B07C21-133B-42AE-A087-D1AAE76DC66E}" type="sibTrans" cxnId="{669F3A81-E899-4A10-B0C1-F4BC57275375}">
      <dgm:prSet/>
      <dgm:spPr/>
      <dgm:t>
        <a:bodyPr/>
        <a:lstStyle/>
        <a:p>
          <a:endParaRPr lang="en-US">
            <a:latin typeface="Open Sans"/>
          </a:endParaRPr>
        </a:p>
      </dgm:t>
    </dgm:pt>
    <dgm:pt modelId="{AD8B9C9B-470E-4B7F-8C6C-3DA87CB7F896}">
      <dgm:prSet custT="1"/>
      <dgm:spPr/>
      <dgm:t>
        <a:bodyPr/>
        <a:lstStyle/>
        <a:p>
          <a:r>
            <a:rPr lang="en-US" sz="1800" dirty="0">
              <a:latin typeface="Open Sans"/>
            </a:rPr>
            <a:t>Legislation was signed.</a:t>
          </a:r>
        </a:p>
      </dgm:t>
    </dgm:pt>
    <dgm:pt modelId="{2E9F3452-F6E3-4E97-AAED-ACA8D5C70E01}" type="parTrans" cxnId="{2469E8EF-C827-4AC8-A41B-404D46D5F9B7}">
      <dgm:prSet/>
      <dgm:spPr/>
      <dgm:t>
        <a:bodyPr/>
        <a:lstStyle/>
        <a:p>
          <a:endParaRPr lang="en-US">
            <a:latin typeface="Open Sans"/>
          </a:endParaRPr>
        </a:p>
      </dgm:t>
    </dgm:pt>
    <dgm:pt modelId="{C0D15798-BE8F-489B-825B-1A82F9EC8CA2}" type="sibTrans" cxnId="{2469E8EF-C827-4AC8-A41B-404D46D5F9B7}">
      <dgm:prSet/>
      <dgm:spPr/>
      <dgm:t>
        <a:bodyPr/>
        <a:lstStyle/>
        <a:p>
          <a:endParaRPr lang="en-US">
            <a:latin typeface="Open Sans"/>
          </a:endParaRPr>
        </a:p>
      </dgm:t>
    </dgm:pt>
    <dgm:pt modelId="{EE55A8F1-6FF1-9543-A9E0-38938C66B75E}" type="pres">
      <dgm:prSet presAssocID="{0E7EC9BD-C7AF-4D3F-B634-BF74F8A523D3}" presName="root" presStyleCnt="0">
        <dgm:presLayoutVars>
          <dgm:chMax/>
          <dgm:chPref/>
          <dgm:animLvl val="lvl"/>
        </dgm:presLayoutVars>
      </dgm:prSet>
      <dgm:spPr/>
    </dgm:pt>
    <dgm:pt modelId="{713BA9ED-683A-0C43-9619-C9D1A462BDF1}" type="pres">
      <dgm:prSet presAssocID="{0E7EC9BD-C7AF-4D3F-B634-BF74F8A523D3}" presName="divider" presStyleLbl="node1" presStyleIdx="0" presStyleCnt="1"/>
      <dgm:spPr/>
    </dgm:pt>
    <dgm:pt modelId="{701D1F79-4594-B343-8C8A-25FDA7FC6406}" type="pres">
      <dgm:prSet presAssocID="{0E7EC9BD-C7AF-4D3F-B634-BF74F8A523D3}" presName="nodes" presStyleCnt="0">
        <dgm:presLayoutVars>
          <dgm:chMax/>
          <dgm:chPref/>
          <dgm:animLvl val="lvl"/>
        </dgm:presLayoutVars>
      </dgm:prSet>
      <dgm:spPr/>
    </dgm:pt>
    <dgm:pt modelId="{D523B316-E377-EE47-BFC6-5EBBF40D645C}" type="pres">
      <dgm:prSet presAssocID="{7AEA6747-7F15-4978-A6B7-FB444EB22DFA}" presName="composite" presStyleCnt="0"/>
      <dgm:spPr/>
    </dgm:pt>
    <dgm:pt modelId="{3213592A-26A8-B943-9396-176973176EAA}" type="pres">
      <dgm:prSet presAssocID="{7AEA6747-7F15-4978-A6B7-FB444EB22DFA}" presName="L1TextContainer" presStyleLbl="revTx" presStyleIdx="0" presStyleCnt="4">
        <dgm:presLayoutVars>
          <dgm:chMax val="1"/>
          <dgm:chPref val="1"/>
          <dgm:bulletEnabled val="1"/>
        </dgm:presLayoutVars>
      </dgm:prSet>
      <dgm:spPr/>
    </dgm:pt>
    <dgm:pt modelId="{8F53BD82-874A-D142-B6CF-19409D1376EF}" type="pres">
      <dgm:prSet presAssocID="{7AEA6747-7F15-4978-A6B7-FB444EB22DFA}" presName="L2TextContainerWrapper" presStyleCnt="0">
        <dgm:presLayoutVars>
          <dgm:chMax val="0"/>
          <dgm:chPref val="0"/>
          <dgm:bulletEnabled val="1"/>
        </dgm:presLayoutVars>
      </dgm:prSet>
      <dgm:spPr/>
    </dgm:pt>
    <dgm:pt modelId="{29A5B7A6-FEB1-0646-8406-11AACB0B5AC3}" type="pres">
      <dgm:prSet presAssocID="{7AEA6747-7F15-4978-A6B7-FB444EB22DFA}" presName="L2TextContainer" presStyleLbl="bgAccFollowNode1" presStyleIdx="0" presStyleCnt="4"/>
      <dgm:spPr/>
    </dgm:pt>
    <dgm:pt modelId="{D1DEDC37-1308-9347-96F2-EAC4242842A5}" type="pres">
      <dgm:prSet presAssocID="{7AEA6747-7F15-4978-A6B7-FB444EB22DFA}" presName="FlexibleEmptyPlaceHolder" presStyleCnt="0"/>
      <dgm:spPr/>
    </dgm:pt>
    <dgm:pt modelId="{3368E300-74BD-E544-9303-707CEBA63250}" type="pres">
      <dgm:prSet presAssocID="{7AEA6747-7F15-4978-A6B7-FB444EB22DFA}" presName="ConnectLine" presStyleLbl="alignNode1" presStyleIdx="0" presStyleCnt="4"/>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FE9273D4-4A8F-A844-9EFE-0E64A218E22C}" type="pres">
      <dgm:prSet presAssocID="{7AEA6747-7F15-4978-A6B7-FB444EB22DFA}"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44F30B8A-AEEC-2F44-8620-D0C3A2D1B83B}" type="pres">
      <dgm:prSet presAssocID="{7AEA6747-7F15-4978-A6B7-FB444EB22DFA}" presName="EmptyPlaceHolder" presStyleCnt="0"/>
      <dgm:spPr/>
    </dgm:pt>
    <dgm:pt modelId="{C920CB43-3D64-7C44-98A0-78B3857A520F}" type="pres">
      <dgm:prSet presAssocID="{D6731F2E-6F3E-488C-AF94-0BC8FC1C4EEE}" presName="spaceBetweenRectangles" presStyleCnt="0"/>
      <dgm:spPr/>
    </dgm:pt>
    <dgm:pt modelId="{EA058867-24F6-9B40-885E-962B4A504150}" type="pres">
      <dgm:prSet presAssocID="{65F1A0D5-EC6D-4D82-912C-DEE7840EE1E9}" presName="composite" presStyleCnt="0"/>
      <dgm:spPr/>
    </dgm:pt>
    <dgm:pt modelId="{EC435CC6-988B-154C-A312-CB5634EEB7DD}" type="pres">
      <dgm:prSet presAssocID="{65F1A0D5-EC6D-4D82-912C-DEE7840EE1E9}" presName="L1TextContainer" presStyleLbl="revTx" presStyleIdx="1" presStyleCnt="4">
        <dgm:presLayoutVars>
          <dgm:chMax val="1"/>
          <dgm:chPref val="1"/>
          <dgm:bulletEnabled val="1"/>
        </dgm:presLayoutVars>
      </dgm:prSet>
      <dgm:spPr/>
    </dgm:pt>
    <dgm:pt modelId="{79338BEE-9AA6-3642-8152-95E0094DBF6E}" type="pres">
      <dgm:prSet presAssocID="{65F1A0D5-EC6D-4D82-912C-DEE7840EE1E9}" presName="L2TextContainerWrapper" presStyleCnt="0">
        <dgm:presLayoutVars>
          <dgm:chMax val="0"/>
          <dgm:chPref val="0"/>
          <dgm:bulletEnabled val="1"/>
        </dgm:presLayoutVars>
      </dgm:prSet>
      <dgm:spPr/>
    </dgm:pt>
    <dgm:pt modelId="{DA11F55C-9D93-FF44-A03A-B29B6FBD189B}" type="pres">
      <dgm:prSet presAssocID="{65F1A0D5-EC6D-4D82-912C-DEE7840EE1E9}" presName="L2TextContainer" presStyleLbl="bgAccFollowNode1" presStyleIdx="1" presStyleCnt="4"/>
      <dgm:spPr/>
    </dgm:pt>
    <dgm:pt modelId="{36886A35-8EE4-414E-A731-C3133B5E6720}" type="pres">
      <dgm:prSet presAssocID="{65F1A0D5-EC6D-4D82-912C-DEE7840EE1E9}" presName="FlexibleEmptyPlaceHolder" presStyleCnt="0"/>
      <dgm:spPr/>
    </dgm:pt>
    <dgm:pt modelId="{14B56A34-39D7-9743-AA56-A0814A17079B}" type="pres">
      <dgm:prSet presAssocID="{65F1A0D5-EC6D-4D82-912C-DEE7840EE1E9}" presName="ConnectLine" presStyleLbl="alignNode1" presStyleIdx="1" presStyleCnt="4"/>
      <dgm:spPr>
        <a:solidFill>
          <a:schemeClr val="accent2">
            <a:hueOff val="-485121"/>
            <a:satOff val="-27976"/>
            <a:lumOff val="2876"/>
            <a:alphaOff val="0"/>
          </a:schemeClr>
        </a:solidFill>
        <a:ln w="6350" cap="flat" cmpd="sng" algn="ctr">
          <a:solidFill>
            <a:schemeClr val="accent2">
              <a:hueOff val="-485121"/>
              <a:satOff val="-27976"/>
              <a:lumOff val="2876"/>
              <a:alphaOff val="0"/>
            </a:schemeClr>
          </a:solidFill>
          <a:prstDash val="dash"/>
          <a:miter lim="800000"/>
        </a:ln>
        <a:effectLst/>
      </dgm:spPr>
    </dgm:pt>
    <dgm:pt modelId="{09A3F961-5C26-5249-9C51-E542CC9DFC82}" type="pres">
      <dgm:prSet presAssocID="{65F1A0D5-EC6D-4D82-912C-DEE7840EE1E9}"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59C1CC96-A6B1-3943-B657-99A2B58B957E}" type="pres">
      <dgm:prSet presAssocID="{65F1A0D5-EC6D-4D82-912C-DEE7840EE1E9}" presName="EmptyPlaceHolder" presStyleCnt="0"/>
      <dgm:spPr/>
    </dgm:pt>
    <dgm:pt modelId="{8D80A365-7AC6-6344-A5F9-DD5F7AA1459A}" type="pres">
      <dgm:prSet presAssocID="{11500A18-7AEB-4F5E-9703-9D478F6A129C}" presName="spaceBetweenRectangles" presStyleCnt="0"/>
      <dgm:spPr/>
    </dgm:pt>
    <dgm:pt modelId="{0AF13010-9224-E64D-84B3-277F08C0C392}" type="pres">
      <dgm:prSet presAssocID="{12586294-E170-450E-9D7E-47DD04A73FB5}" presName="composite" presStyleCnt="0"/>
      <dgm:spPr/>
    </dgm:pt>
    <dgm:pt modelId="{95E91E4D-30C1-164F-B01E-1DC2000E3E9E}" type="pres">
      <dgm:prSet presAssocID="{12586294-E170-450E-9D7E-47DD04A73FB5}" presName="L1TextContainer" presStyleLbl="revTx" presStyleIdx="2" presStyleCnt="4">
        <dgm:presLayoutVars>
          <dgm:chMax val="1"/>
          <dgm:chPref val="1"/>
          <dgm:bulletEnabled val="1"/>
        </dgm:presLayoutVars>
      </dgm:prSet>
      <dgm:spPr/>
    </dgm:pt>
    <dgm:pt modelId="{DD0D8BB4-53DB-AE40-B826-4A0A015307AA}" type="pres">
      <dgm:prSet presAssocID="{12586294-E170-450E-9D7E-47DD04A73FB5}" presName="L2TextContainerWrapper" presStyleCnt="0">
        <dgm:presLayoutVars>
          <dgm:chMax val="0"/>
          <dgm:chPref val="0"/>
          <dgm:bulletEnabled val="1"/>
        </dgm:presLayoutVars>
      </dgm:prSet>
      <dgm:spPr/>
    </dgm:pt>
    <dgm:pt modelId="{EB442B8E-5826-AE45-A20B-492505DC81DB}" type="pres">
      <dgm:prSet presAssocID="{12586294-E170-450E-9D7E-47DD04A73FB5}" presName="L2TextContainer" presStyleLbl="bgAccFollowNode1" presStyleIdx="2" presStyleCnt="4" custScaleX="118293"/>
      <dgm:spPr/>
    </dgm:pt>
    <dgm:pt modelId="{D0DF9D89-9228-B84E-AF8F-1517C10E8F10}" type="pres">
      <dgm:prSet presAssocID="{12586294-E170-450E-9D7E-47DD04A73FB5}" presName="FlexibleEmptyPlaceHolder" presStyleCnt="0"/>
      <dgm:spPr/>
    </dgm:pt>
    <dgm:pt modelId="{374E1393-B86B-3F47-BB16-9FD50A4FA625}" type="pres">
      <dgm:prSet presAssocID="{12586294-E170-450E-9D7E-47DD04A73FB5}" presName="ConnectLine" presStyleLbl="alignNode1" presStyleIdx="2" presStyleCnt="4"/>
      <dgm:spPr>
        <a:solidFill>
          <a:schemeClr val="accent2">
            <a:hueOff val="-970242"/>
            <a:satOff val="-55952"/>
            <a:lumOff val="5752"/>
            <a:alphaOff val="0"/>
          </a:schemeClr>
        </a:solidFill>
        <a:ln w="6350" cap="flat" cmpd="sng" algn="ctr">
          <a:solidFill>
            <a:schemeClr val="accent2">
              <a:hueOff val="-970242"/>
              <a:satOff val="-55952"/>
              <a:lumOff val="5752"/>
              <a:alphaOff val="0"/>
            </a:schemeClr>
          </a:solidFill>
          <a:prstDash val="dash"/>
          <a:miter lim="800000"/>
        </a:ln>
        <a:effectLst/>
      </dgm:spPr>
    </dgm:pt>
    <dgm:pt modelId="{25856E8C-B56D-1749-A55A-8122D7565F25}" type="pres">
      <dgm:prSet presAssocID="{12586294-E170-450E-9D7E-47DD04A73FB5}"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3331EAC0-096B-DF4E-9F9E-DAECCAD82D76}" type="pres">
      <dgm:prSet presAssocID="{12586294-E170-450E-9D7E-47DD04A73FB5}" presName="EmptyPlaceHolder" presStyleCnt="0"/>
      <dgm:spPr/>
    </dgm:pt>
    <dgm:pt modelId="{077217F2-1B90-7D4A-9A61-5269B8D0329D}" type="pres">
      <dgm:prSet presAssocID="{034F313A-597C-4BBF-813F-949E90E62B46}" presName="spaceBetweenRectangles" presStyleCnt="0"/>
      <dgm:spPr/>
    </dgm:pt>
    <dgm:pt modelId="{11570760-99EC-214F-8A93-1098A2866792}" type="pres">
      <dgm:prSet presAssocID="{4340B7D0-0C85-47D9-B1D8-711A4549027F}" presName="composite" presStyleCnt="0"/>
      <dgm:spPr/>
    </dgm:pt>
    <dgm:pt modelId="{03264BA0-250E-5D42-87B2-D6E01FC46267}" type="pres">
      <dgm:prSet presAssocID="{4340B7D0-0C85-47D9-B1D8-711A4549027F}" presName="L1TextContainer" presStyleLbl="revTx" presStyleIdx="3" presStyleCnt="4">
        <dgm:presLayoutVars>
          <dgm:chMax val="1"/>
          <dgm:chPref val="1"/>
          <dgm:bulletEnabled val="1"/>
        </dgm:presLayoutVars>
      </dgm:prSet>
      <dgm:spPr/>
    </dgm:pt>
    <dgm:pt modelId="{B7A7D327-6386-CD46-837D-D6717DA4FAF9}" type="pres">
      <dgm:prSet presAssocID="{4340B7D0-0C85-47D9-B1D8-711A4549027F}" presName="L2TextContainerWrapper" presStyleCnt="0">
        <dgm:presLayoutVars>
          <dgm:chMax val="0"/>
          <dgm:chPref val="0"/>
          <dgm:bulletEnabled val="1"/>
        </dgm:presLayoutVars>
      </dgm:prSet>
      <dgm:spPr/>
    </dgm:pt>
    <dgm:pt modelId="{25D1DA64-E57E-4744-BB0C-5B63216DA261}" type="pres">
      <dgm:prSet presAssocID="{4340B7D0-0C85-47D9-B1D8-711A4549027F}" presName="L2TextContainer" presStyleLbl="bgAccFollowNode1" presStyleIdx="3" presStyleCnt="4"/>
      <dgm:spPr/>
    </dgm:pt>
    <dgm:pt modelId="{071EB947-94B1-2D4E-BB6D-8C517DA44A8B}" type="pres">
      <dgm:prSet presAssocID="{4340B7D0-0C85-47D9-B1D8-711A4549027F}" presName="FlexibleEmptyPlaceHolder" presStyleCnt="0"/>
      <dgm:spPr/>
    </dgm:pt>
    <dgm:pt modelId="{1892880C-E05F-CF48-BBF2-91B6A0A9354F}" type="pres">
      <dgm:prSet presAssocID="{4340B7D0-0C85-47D9-B1D8-711A4549027F}" presName="ConnectLine" presStyleLbl="alignNode1" presStyleIdx="3" presStyleCnt="4"/>
      <dgm:spPr>
        <a:solidFill>
          <a:schemeClr val="accent2">
            <a:hueOff val="-1455363"/>
            <a:satOff val="-83928"/>
            <a:lumOff val="8628"/>
            <a:alphaOff val="0"/>
          </a:schemeClr>
        </a:solidFill>
        <a:ln w="6350" cap="flat" cmpd="sng" algn="ctr">
          <a:solidFill>
            <a:schemeClr val="accent2">
              <a:hueOff val="-1455363"/>
              <a:satOff val="-83928"/>
              <a:lumOff val="8628"/>
              <a:alphaOff val="0"/>
            </a:schemeClr>
          </a:solidFill>
          <a:prstDash val="dash"/>
          <a:miter lim="800000"/>
        </a:ln>
        <a:effectLst/>
      </dgm:spPr>
    </dgm:pt>
    <dgm:pt modelId="{382D30D4-DB05-4B48-9BC7-8B50B6535854}" type="pres">
      <dgm:prSet presAssocID="{4340B7D0-0C85-47D9-B1D8-711A4549027F}"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09CC5376-B024-0E4B-AB58-7C958A8A0779}" type="pres">
      <dgm:prSet presAssocID="{4340B7D0-0C85-47D9-B1D8-711A4549027F}" presName="EmptyPlaceHolder" presStyleCnt="0"/>
      <dgm:spPr/>
    </dgm:pt>
  </dgm:ptLst>
  <dgm:cxnLst>
    <dgm:cxn modelId="{8DC5FA24-C34A-4B9A-9802-EBB6D62D49B1}" srcId="{0E7EC9BD-C7AF-4D3F-B634-BF74F8A523D3}" destId="{65F1A0D5-EC6D-4D82-912C-DEE7840EE1E9}" srcOrd="1" destOrd="0" parTransId="{400A9587-FDCF-41B3-8C89-487BC9B6A2C5}" sibTransId="{11500A18-7AEB-4F5E-9703-9D478F6A129C}"/>
    <dgm:cxn modelId="{9C813B5D-D1F6-4CCE-A39A-637DB000ABA3}" srcId="{7AEA6747-7F15-4978-A6B7-FB444EB22DFA}" destId="{42C13440-F2E1-403A-ABFE-3CAEE5A84BC4}" srcOrd="0" destOrd="0" parTransId="{3FDD5685-75EF-4FE1-AE49-F49520F1783A}" sibTransId="{9A281BBF-B703-4E34-9905-F24D3581C36D}"/>
    <dgm:cxn modelId="{B2990A5F-95D5-4169-ABA7-DC0EC35488FB}" srcId="{0E7EC9BD-C7AF-4D3F-B634-BF74F8A523D3}" destId="{12586294-E170-450E-9D7E-47DD04A73FB5}" srcOrd="2" destOrd="0" parTransId="{8090BC18-2551-4751-A25A-DEE4FC0E9533}" sibTransId="{034F313A-597C-4BBF-813F-949E90E62B46}"/>
    <dgm:cxn modelId="{ECF98243-B1F3-5144-A892-6692FBC19893}" type="presOf" srcId="{42C13440-F2E1-403A-ABFE-3CAEE5A84BC4}" destId="{29A5B7A6-FEB1-0646-8406-11AACB0B5AC3}" srcOrd="0" destOrd="0" presId="urn:microsoft.com/office/officeart/2017/3/layout/HorizontalPathTimeline"/>
    <dgm:cxn modelId="{4FBBE745-CB36-4F23-BE78-37299837BA08}" srcId="{0E7EC9BD-C7AF-4D3F-B634-BF74F8A523D3}" destId="{7AEA6747-7F15-4978-A6B7-FB444EB22DFA}" srcOrd="0" destOrd="0" parTransId="{DB93DCBC-42DE-4586-937B-915A1931D5C2}" sibTransId="{D6731F2E-6F3E-488C-AF94-0BC8FC1C4EEE}"/>
    <dgm:cxn modelId="{FDB08C48-FC26-B645-AD1E-9BAFF465BE45}" type="presOf" srcId="{7AEA6747-7F15-4978-A6B7-FB444EB22DFA}" destId="{3213592A-26A8-B943-9396-176973176EAA}" srcOrd="0" destOrd="0" presId="urn:microsoft.com/office/officeart/2017/3/layout/HorizontalPathTimeline"/>
    <dgm:cxn modelId="{5AFA364D-D39B-5243-93C4-62056DC87B0A}" type="presOf" srcId="{0E7EC9BD-C7AF-4D3F-B634-BF74F8A523D3}" destId="{EE55A8F1-6FF1-9543-A9E0-38938C66B75E}" srcOrd="0" destOrd="0" presId="urn:microsoft.com/office/officeart/2017/3/layout/HorizontalPathTimeline"/>
    <dgm:cxn modelId="{669F3A81-E899-4A10-B0C1-F4BC57275375}" srcId="{4340B7D0-0C85-47D9-B1D8-711A4549027F}" destId="{C3056021-7471-499D-9583-EB2DCADAF978}" srcOrd="0" destOrd="0" parTransId="{1EC92626-573D-4B10-AD44-F04E8A1B7C51}" sibTransId="{B9B07C21-133B-42AE-A087-D1AAE76DC66E}"/>
    <dgm:cxn modelId="{7CFFD685-7292-C44E-95B2-323A8E81D652}" type="presOf" srcId="{C3056021-7471-499D-9583-EB2DCADAF978}" destId="{25D1DA64-E57E-4744-BB0C-5B63216DA261}" srcOrd="0" destOrd="0" presId="urn:microsoft.com/office/officeart/2017/3/layout/HorizontalPathTimeline"/>
    <dgm:cxn modelId="{61E41B91-321A-E240-AD2D-3A7E2DD2F429}" type="presOf" srcId="{12586294-E170-450E-9D7E-47DD04A73FB5}" destId="{95E91E4D-30C1-164F-B01E-1DC2000E3E9E}" srcOrd="0" destOrd="0" presId="urn:microsoft.com/office/officeart/2017/3/layout/HorizontalPathTimeline"/>
    <dgm:cxn modelId="{37943892-D9C7-4EA4-9F85-CB9A0FBA679E}" srcId="{0E7EC9BD-C7AF-4D3F-B634-BF74F8A523D3}" destId="{4340B7D0-0C85-47D9-B1D8-711A4549027F}" srcOrd="3" destOrd="0" parTransId="{FB02F273-2F54-4EFC-8256-CD172D102692}" sibTransId="{74898BED-217A-4EFF-AC30-BF853EC808E5}"/>
    <dgm:cxn modelId="{85861CA8-7B0F-7447-AF52-E43B0B84FD15}" type="presOf" srcId="{BC07704B-A6FD-45B2-B572-640A3D4AC780}" destId="{EB442B8E-5826-AE45-A20B-492505DC81DB}" srcOrd="0" destOrd="0" presId="urn:microsoft.com/office/officeart/2017/3/layout/HorizontalPathTimeline"/>
    <dgm:cxn modelId="{0494BCB0-94C7-407E-9855-2CDB9D1D0C4D}" type="presOf" srcId="{AD8B9C9B-470E-4B7F-8C6C-3DA87CB7F896}" destId="{DA11F55C-9D93-FF44-A03A-B29B6FBD189B}" srcOrd="0" destOrd="0" presId="urn:microsoft.com/office/officeart/2017/3/layout/HorizontalPathTimeline"/>
    <dgm:cxn modelId="{DC26E2CF-8396-FE45-9911-7BE45F0BC24E}" type="presOf" srcId="{65F1A0D5-EC6D-4D82-912C-DEE7840EE1E9}" destId="{EC435CC6-988B-154C-A312-CB5634EEB7DD}" srcOrd="0" destOrd="0" presId="urn:microsoft.com/office/officeart/2017/3/layout/HorizontalPathTimeline"/>
    <dgm:cxn modelId="{956BADE4-FF97-4A57-9764-17C25DD8D692}" srcId="{12586294-E170-450E-9D7E-47DD04A73FB5}" destId="{BC07704B-A6FD-45B2-B572-640A3D4AC780}" srcOrd="0" destOrd="0" parTransId="{617CD9AC-1169-4587-8DBD-D77928F1238D}" sibTransId="{2C7C31C9-D208-4278-81FB-3A31B9BF19B8}"/>
    <dgm:cxn modelId="{C580A8EC-EE71-3B45-9F5C-197245400B81}" type="presOf" srcId="{4340B7D0-0C85-47D9-B1D8-711A4549027F}" destId="{03264BA0-250E-5D42-87B2-D6E01FC46267}" srcOrd="0" destOrd="0" presId="urn:microsoft.com/office/officeart/2017/3/layout/HorizontalPathTimeline"/>
    <dgm:cxn modelId="{2469E8EF-C827-4AC8-A41B-404D46D5F9B7}" srcId="{65F1A0D5-EC6D-4D82-912C-DEE7840EE1E9}" destId="{AD8B9C9B-470E-4B7F-8C6C-3DA87CB7F896}" srcOrd="0" destOrd="0" parTransId="{2E9F3452-F6E3-4E97-AAED-ACA8D5C70E01}" sibTransId="{C0D15798-BE8F-489B-825B-1A82F9EC8CA2}"/>
    <dgm:cxn modelId="{CFDDF285-D031-B840-BFAE-FDABF17F1EA0}" type="presParOf" srcId="{EE55A8F1-6FF1-9543-A9E0-38938C66B75E}" destId="{713BA9ED-683A-0C43-9619-C9D1A462BDF1}" srcOrd="0" destOrd="0" presId="urn:microsoft.com/office/officeart/2017/3/layout/HorizontalPathTimeline"/>
    <dgm:cxn modelId="{E0481ED9-78DF-9B42-846B-9C3A15454326}" type="presParOf" srcId="{EE55A8F1-6FF1-9543-A9E0-38938C66B75E}" destId="{701D1F79-4594-B343-8C8A-25FDA7FC6406}" srcOrd="1" destOrd="0" presId="urn:microsoft.com/office/officeart/2017/3/layout/HorizontalPathTimeline"/>
    <dgm:cxn modelId="{01BA1373-91FC-8546-9F85-DFC17214824E}" type="presParOf" srcId="{701D1F79-4594-B343-8C8A-25FDA7FC6406}" destId="{D523B316-E377-EE47-BFC6-5EBBF40D645C}" srcOrd="0" destOrd="0" presId="urn:microsoft.com/office/officeart/2017/3/layout/HorizontalPathTimeline"/>
    <dgm:cxn modelId="{2B50C395-F648-8445-A570-D27FA927C54E}" type="presParOf" srcId="{D523B316-E377-EE47-BFC6-5EBBF40D645C}" destId="{3213592A-26A8-B943-9396-176973176EAA}" srcOrd="0" destOrd="0" presId="urn:microsoft.com/office/officeart/2017/3/layout/HorizontalPathTimeline"/>
    <dgm:cxn modelId="{E1933309-C535-ED43-994C-4C2D0F6CD9B7}" type="presParOf" srcId="{D523B316-E377-EE47-BFC6-5EBBF40D645C}" destId="{8F53BD82-874A-D142-B6CF-19409D1376EF}" srcOrd="1" destOrd="0" presId="urn:microsoft.com/office/officeart/2017/3/layout/HorizontalPathTimeline"/>
    <dgm:cxn modelId="{58AF6E54-9A68-8C47-8669-7685EF29E783}" type="presParOf" srcId="{8F53BD82-874A-D142-B6CF-19409D1376EF}" destId="{29A5B7A6-FEB1-0646-8406-11AACB0B5AC3}" srcOrd="0" destOrd="0" presId="urn:microsoft.com/office/officeart/2017/3/layout/HorizontalPathTimeline"/>
    <dgm:cxn modelId="{88239160-1671-DC4C-A2E2-EA77ECCEF35E}" type="presParOf" srcId="{8F53BD82-874A-D142-B6CF-19409D1376EF}" destId="{D1DEDC37-1308-9347-96F2-EAC4242842A5}" srcOrd="1" destOrd="0" presId="urn:microsoft.com/office/officeart/2017/3/layout/HorizontalPathTimeline"/>
    <dgm:cxn modelId="{D0C5B42A-F0BB-0B4C-BEF8-47CE824D4CF1}" type="presParOf" srcId="{D523B316-E377-EE47-BFC6-5EBBF40D645C}" destId="{3368E300-74BD-E544-9303-707CEBA63250}" srcOrd="2" destOrd="0" presId="urn:microsoft.com/office/officeart/2017/3/layout/HorizontalPathTimeline"/>
    <dgm:cxn modelId="{ECE2A085-959A-7C48-9204-C8D53D064CC8}" type="presParOf" srcId="{D523B316-E377-EE47-BFC6-5EBBF40D645C}" destId="{FE9273D4-4A8F-A844-9EFE-0E64A218E22C}" srcOrd="3" destOrd="0" presId="urn:microsoft.com/office/officeart/2017/3/layout/HorizontalPathTimeline"/>
    <dgm:cxn modelId="{5408DD5E-92A7-8A44-9718-57DB2F17EB36}" type="presParOf" srcId="{D523B316-E377-EE47-BFC6-5EBBF40D645C}" destId="{44F30B8A-AEEC-2F44-8620-D0C3A2D1B83B}" srcOrd="4" destOrd="0" presId="urn:microsoft.com/office/officeart/2017/3/layout/HorizontalPathTimeline"/>
    <dgm:cxn modelId="{45F13203-3E86-A24E-9E05-E401FB2E4E50}" type="presParOf" srcId="{701D1F79-4594-B343-8C8A-25FDA7FC6406}" destId="{C920CB43-3D64-7C44-98A0-78B3857A520F}" srcOrd="1" destOrd="0" presId="urn:microsoft.com/office/officeart/2017/3/layout/HorizontalPathTimeline"/>
    <dgm:cxn modelId="{804B5CCE-C570-1D48-9D63-CE0C93A0D312}" type="presParOf" srcId="{701D1F79-4594-B343-8C8A-25FDA7FC6406}" destId="{EA058867-24F6-9B40-885E-962B4A504150}" srcOrd="2" destOrd="0" presId="urn:microsoft.com/office/officeart/2017/3/layout/HorizontalPathTimeline"/>
    <dgm:cxn modelId="{B20E039E-D96A-4145-9DBF-36D9833DF916}" type="presParOf" srcId="{EA058867-24F6-9B40-885E-962B4A504150}" destId="{EC435CC6-988B-154C-A312-CB5634EEB7DD}" srcOrd="0" destOrd="0" presId="urn:microsoft.com/office/officeart/2017/3/layout/HorizontalPathTimeline"/>
    <dgm:cxn modelId="{797E6B15-0773-794F-94FE-A41EFA0543C1}" type="presParOf" srcId="{EA058867-24F6-9B40-885E-962B4A504150}" destId="{79338BEE-9AA6-3642-8152-95E0094DBF6E}" srcOrd="1" destOrd="0" presId="urn:microsoft.com/office/officeart/2017/3/layout/HorizontalPathTimeline"/>
    <dgm:cxn modelId="{B9CC30B1-244E-684D-9882-36A7D4F70DDE}" type="presParOf" srcId="{79338BEE-9AA6-3642-8152-95E0094DBF6E}" destId="{DA11F55C-9D93-FF44-A03A-B29B6FBD189B}" srcOrd="0" destOrd="0" presId="urn:microsoft.com/office/officeart/2017/3/layout/HorizontalPathTimeline"/>
    <dgm:cxn modelId="{24D68035-4C16-1A4A-8781-868CE510052E}" type="presParOf" srcId="{79338BEE-9AA6-3642-8152-95E0094DBF6E}" destId="{36886A35-8EE4-414E-A731-C3133B5E6720}" srcOrd="1" destOrd="0" presId="urn:microsoft.com/office/officeart/2017/3/layout/HorizontalPathTimeline"/>
    <dgm:cxn modelId="{70EB2D36-0309-ED41-A924-0183760D9AC6}" type="presParOf" srcId="{EA058867-24F6-9B40-885E-962B4A504150}" destId="{14B56A34-39D7-9743-AA56-A0814A17079B}" srcOrd="2" destOrd="0" presId="urn:microsoft.com/office/officeart/2017/3/layout/HorizontalPathTimeline"/>
    <dgm:cxn modelId="{418C27AC-1B1A-A440-9F5E-AEED246F1539}" type="presParOf" srcId="{EA058867-24F6-9B40-885E-962B4A504150}" destId="{09A3F961-5C26-5249-9C51-E542CC9DFC82}" srcOrd="3" destOrd="0" presId="urn:microsoft.com/office/officeart/2017/3/layout/HorizontalPathTimeline"/>
    <dgm:cxn modelId="{8BCC1151-E56C-D046-9692-948B28FE0562}" type="presParOf" srcId="{EA058867-24F6-9B40-885E-962B4A504150}" destId="{59C1CC96-A6B1-3943-B657-99A2B58B957E}" srcOrd="4" destOrd="0" presId="urn:microsoft.com/office/officeart/2017/3/layout/HorizontalPathTimeline"/>
    <dgm:cxn modelId="{63F42EB3-3790-ED4E-9E30-2A67E7001AB0}" type="presParOf" srcId="{701D1F79-4594-B343-8C8A-25FDA7FC6406}" destId="{8D80A365-7AC6-6344-A5F9-DD5F7AA1459A}" srcOrd="3" destOrd="0" presId="urn:microsoft.com/office/officeart/2017/3/layout/HorizontalPathTimeline"/>
    <dgm:cxn modelId="{F1BC4190-3B3A-C44E-8FBC-A97EBD042239}" type="presParOf" srcId="{701D1F79-4594-B343-8C8A-25FDA7FC6406}" destId="{0AF13010-9224-E64D-84B3-277F08C0C392}" srcOrd="4" destOrd="0" presId="urn:microsoft.com/office/officeart/2017/3/layout/HorizontalPathTimeline"/>
    <dgm:cxn modelId="{3CBE27DA-109C-E244-83B6-B7391FE8B60D}" type="presParOf" srcId="{0AF13010-9224-E64D-84B3-277F08C0C392}" destId="{95E91E4D-30C1-164F-B01E-1DC2000E3E9E}" srcOrd="0" destOrd="0" presId="urn:microsoft.com/office/officeart/2017/3/layout/HorizontalPathTimeline"/>
    <dgm:cxn modelId="{535E98CC-DECF-1249-AD44-DAA200BD43E3}" type="presParOf" srcId="{0AF13010-9224-E64D-84B3-277F08C0C392}" destId="{DD0D8BB4-53DB-AE40-B826-4A0A015307AA}" srcOrd="1" destOrd="0" presId="urn:microsoft.com/office/officeart/2017/3/layout/HorizontalPathTimeline"/>
    <dgm:cxn modelId="{2502DA8A-8771-E94F-961F-D74CBA9876FA}" type="presParOf" srcId="{DD0D8BB4-53DB-AE40-B826-4A0A015307AA}" destId="{EB442B8E-5826-AE45-A20B-492505DC81DB}" srcOrd="0" destOrd="0" presId="urn:microsoft.com/office/officeart/2017/3/layout/HorizontalPathTimeline"/>
    <dgm:cxn modelId="{B67CA5D6-222B-D942-B615-5EFCC5A5A926}" type="presParOf" srcId="{DD0D8BB4-53DB-AE40-B826-4A0A015307AA}" destId="{D0DF9D89-9228-B84E-AF8F-1517C10E8F10}" srcOrd="1" destOrd="0" presId="urn:microsoft.com/office/officeart/2017/3/layout/HorizontalPathTimeline"/>
    <dgm:cxn modelId="{457738CC-13CA-AD45-BA7B-A874EA9992EB}" type="presParOf" srcId="{0AF13010-9224-E64D-84B3-277F08C0C392}" destId="{374E1393-B86B-3F47-BB16-9FD50A4FA625}" srcOrd="2" destOrd="0" presId="urn:microsoft.com/office/officeart/2017/3/layout/HorizontalPathTimeline"/>
    <dgm:cxn modelId="{8E1EDA12-7B31-6544-818F-A9DC1F8EBE95}" type="presParOf" srcId="{0AF13010-9224-E64D-84B3-277F08C0C392}" destId="{25856E8C-B56D-1749-A55A-8122D7565F25}" srcOrd="3" destOrd="0" presId="urn:microsoft.com/office/officeart/2017/3/layout/HorizontalPathTimeline"/>
    <dgm:cxn modelId="{B22069CB-3022-E249-980D-B710CD769CD5}" type="presParOf" srcId="{0AF13010-9224-E64D-84B3-277F08C0C392}" destId="{3331EAC0-096B-DF4E-9F9E-DAECCAD82D76}" srcOrd="4" destOrd="0" presId="urn:microsoft.com/office/officeart/2017/3/layout/HorizontalPathTimeline"/>
    <dgm:cxn modelId="{FC6F64D1-68A6-6247-9310-966E1AF6AE6C}" type="presParOf" srcId="{701D1F79-4594-B343-8C8A-25FDA7FC6406}" destId="{077217F2-1B90-7D4A-9A61-5269B8D0329D}" srcOrd="5" destOrd="0" presId="urn:microsoft.com/office/officeart/2017/3/layout/HorizontalPathTimeline"/>
    <dgm:cxn modelId="{6A39C4CD-9210-3042-B021-66B8BA91ED13}" type="presParOf" srcId="{701D1F79-4594-B343-8C8A-25FDA7FC6406}" destId="{11570760-99EC-214F-8A93-1098A2866792}" srcOrd="6" destOrd="0" presId="urn:microsoft.com/office/officeart/2017/3/layout/HorizontalPathTimeline"/>
    <dgm:cxn modelId="{E205A2D2-B813-134C-A902-AF4702D8E39B}" type="presParOf" srcId="{11570760-99EC-214F-8A93-1098A2866792}" destId="{03264BA0-250E-5D42-87B2-D6E01FC46267}" srcOrd="0" destOrd="0" presId="urn:microsoft.com/office/officeart/2017/3/layout/HorizontalPathTimeline"/>
    <dgm:cxn modelId="{EB4A5DAC-FC06-1E47-BC97-A168DBBC9E89}" type="presParOf" srcId="{11570760-99EC-214F-8A93-1098A2866792}" destId="{B7A7D327-6386-CD46-837D-D6717DA4FAF9}" srcOrd="1" destOrd="0" presId="urn:microsoft.com/office/officeart/2017/3/layout/HorizontalPathTimeline"/>
    <dgm:cxn modelId="{A45DAC68-CF28-A242-9A32-1DCA1A6FDDD2}" type="presParOf" srcId="{B7A7D327-6386-CD46-837D-D6717DA4FAF9}" destId="{25D1DA64-E57E-4744-BB0C-5B63216DA261}" srcOrd="0" destOrd="0" presId="urn:microsoft.com/office/officeart/2017/3/layout/HorizontalPathTimeline"/>
    <dgm:cxn modelId="{5DF87977-4746-7048-9285-611DD7F1437E}" type="presParOf" srcId="{B7A7D327-6386-CD46-837D-D6717DA4FAF9}" destId="{071EB947-94B1-2D4E-BB6D-8C517DA44A8B}" srcOrd="1" destOrd="0" presId="urn:microsoft.com/office/officeart/2017/3/layout/HorizontalPathTimeline"/>
    <dgm:cxn modelId="{CFE96586-0F72-574F-8F4F-5794449858E0}" type="presParOf" srcId="{11570760-99EC-214F-8A93-1098A2866792}" destId="{1892880C-E05F-CF48-BBF2-91B6A0A9354F}" srcOrd="2" destOrd="0" presId="urn:microsoft.com/office/officeart/2017/3/layout/HorizontalPathTimeline"/>
    <dgm:cxn modelId="{26A609AA-A540-B74C-8585-A42B5EED8BD9}" type="presParOf" srcId="{11570760-99EC-214F-8A93-1098A2866792}" destId="{382D30D4-DB05-4B48-9BC7-8B50B6535854}" srcOrd="3" destOrd="0" presId="urn:microsoft.com/office/officeart/2017/3/layout/HorizontalPathTimeline"/>
    <dgm:cxn modelId="{5B1ED523-51EE-D54D-8964-2F0CA1055F34}" type="presParOf" srcId="{11570760-99EC-214F-8A93-1098A2866792}" destId="{09CC5376-B024-0E4B-AB58-7C958A8A0779}"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CA8DD6-258B-4260-B7E7-4AAF483B6D9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4A77BFCC-602A-4807-B977-C5D8E24F05AC}">
      <dgm:prSet custT="1">
        <dgm:style>
          <a:lnRef idx="2">
            <a:schemeClr val="accent1"/>
          </a:lnRef>
          <a:fillRef idx="1">
            <a:schemeClr val="lt1"/>
          </a:fillRef>
          <a:effectRef idx="0">
            <a:schemeClr val="accent1"/>
          </a:effectRef>
          <a:fontRef idx="minor">
            <a:schemeClr val="dk1"/>
          </a:fontRef>
        </dgm:style>
      </dgm:prSet>
      <dgm:spPr>
        <a:solidFill>
          <a:schemeClr val="accent2">
            <a:lumMod val="20000"/>
            <a:lumOff val="80000"/>
          </a:schemeClr>
        </a:solidFill>
        <a:ln w="28575">
          <a:solidFill>
            <a:schemeClr val="accent2"/>
          </a:solidFill>
        </a:ln>
      </dgm:spPr>
      <dgm:t>
        <a:bodyPr/>
        <a:lstStyle/>
        <a:p>
          <a:r>
            <a:rPr lang="en-US" sz="1400" dirty="0"/>
            <a:t>To respond to the public health emergency with respect to the </a:t>
          </a:r>
          <a:r>
            <a:rPr lang="en-US" sz="1400" dirty="0">
              <a:solidFill>
                <a:sysClr val="windowText" lastClr="000000"/>
              </a:solidFill>
            </a:rPr>
            <a:t>Coronavirus Disease 2019 (COVID–19) or its negative economic impacts, including assistance to households, small businesses, and nonprofits, or aid to impacted industries such as tourism, travel, and hospitality;</a:t>
          </a:r>
        </a:p>
      </dgm:t>
    </dgm:pt>
    <dgm:pt modelId="{0D1488D1-2D02-4907-AB70-273F1B1E54EE}" type="parTrans" cxnId="{22432FEB-1455-4A6B-B527-096462725DB9}">
      <dgm:prSet/>
      <dgm:spPr/>
      <dgm:t>
        <a:bodyPr/>
        <a:lstStyle/>
        <a:p>
          <a:endParaRPr lang="en-US"/>
        </a:p>
      </dgm:t>
    </dgm:pt>
    <dgm:pt modelId="{E05F810F-4D8A-4519-BB01-121445315078}" type="sibTrans" cxnId="{22432FEB-1455-4A6B-B527-096462725DB9}">
      <dgm:prSet/>
      <dgm:spPr/>
      <dgm:t>
        <a:bodyPr/>
        <a:lstStyle/>
        <a:p>
          <a:endParaRPr lang="en-US"/>
        </a:p>
      </dgm:t>
    </dgm:pt>
    <dgm:pt modelId="{4EE7AA6E-C724-40DF-A7A8-5C90867D0B87}">
      <dgm:prSet/>
      <dgm:spPr>
        <a:solidFill>
          <a:schemeClr val="bg2">
            <a:alpha val="90000"/>
          </a:schemeClr>
        </a:solidFill>
      </dgm:spPr>
      <dgm:t>
        <a:bodyPr/>
        <a:lstStyle/>
        <a:p>
          <a:pPr algn="ctr"/>
          <a:r>
            <a:rPr lang="en-US" b="1" dirty="0"/>
            <a:t>Cash assistance for families or transitional youth</a:t>
          </a:r>
        </a:p>
      </dgm:t>
    </dgm:pt>
    <dgm:pt modelId="{D7FA1A75-86C9-45B4-9566-3F34D0B74DB0}" type="parTrans" cxnId="{90C13143-C048-4B92-B8F6-8172DA171250}">
      <dgm:prSet/>
      <dgm:spPr/>
      <dgm:t>
        <a:bodyPr/>
        <a:lstStyle/>
        <a:p>
          <a:endParaRPr lang="en-US"/>
        </a:p>
      </dgm:t>
    </dgm:pt>
    <dgm:pt modelId="{1A0848AA-4DA1-4096-BB9D-A8E513CCEAFD}" type="sibTrans" cxnId="{90C13143-C048-4B92-B8F6-8172DA171250}">
      <dgm:prSet/>
      <dgm:spPr/>
      <dgm:t>
        <a:bodyPr/>
        <a:lstStyle/>
        <a:p>
          <a:endParaRPr lang="en-US"/>
        </a:p>
      </dgm:t>
    </dgm:pt>
    <dgm:pt modelId="{368DB656-4AC0-4A46-ABEC-2D6E7166CD5B}">
      <dgm:prSet/>
      <dgm:spPr>
        <a:solidFill>
          <a:schemeClr val="bg2">
            <a:alpha val="90000"/>
          </a:schemeClr>
        </a:solidFill>
      </dgm:spPr>
      <dgm:t>
        <a:bodyPr/>
        <a:lstStyle/>
        <a:p>
          <a:pPr algn="ctr"/>
          <a:r>
            <a:rPr lang="en-US" b="1" dirty="0"/>
            <a:t>Vouchers or support for childcare or summer programming</a:t>
          </a:r>
        </a:p>
      </dgm:t>
    </dgm:pt>
    <dgm:pt modelId="{C96A3BD4-A6A1-4834-94DB-FE636DA502EC}" type="parTrans" cxnId="{842B6261-D7A8-44C5-AD3C-C2DD111B2208}">
      <dgm:prSet/>
      <dgm:spPr/>
      <dgm:t>
        <a:bodyPr/>
        <a:lstStyle/>
        <a:p>
          <a:endParaRPr lang="en-US"/>
        </a:p>
      </dgm:t>
    </dgm:pt>
    <dgm:pt modelId="{DB2FD3FA-B544-41AF-AC28-F9B4EE6353C4}" type="sibTrans" cxnId="{842B6261-D7A8-44C5-AD3C-C2DD111B2208}">
      <dgm:prSet/>
      <dgm:spPr/>
      <dgm:t>
        <a:bodyPr/>
        <a:lstStyle/>
        <a:p>
          <a:endParaRPr lang="en-US"/>
        </a:p>
      </dgm:t>
    </dgm:pt>
    <dgm:pt modelId="{6200CEA7-C9AC-425F-96E3-FD9E85E83915}">
      <dgm:prSet/>
      <dgm:spPr>
        <a:solidFill>
          <a:schemeClr val="bg2">
            <a:alpha val="90000"/>
          </a:schemeClr>
        </a:solidFill>
      </dgm:spPr>
      <dgm:t>
        <a:bodyPr/>
        <a:lstStyle/>
        <a:p>
          <a:pPr algn="ctr"/>
          <a:r>
            <a:rPr lang="en-US" b="1" dirty="0"/>
            <a:t>Youth internships, jobs, peer support, civic engagement</a:t>
          </a:r>
        </a:p>
      </dgm:t>
    </dgm:pt>
    <dgm:pt modelId="{7093E053-6F48-4BEE-B9E8-CBA99E4851F1}" type="parTrans" cxnId="{D482AC40-0F79-4A80-B3C9-9965BC43C482}">
      <dgm:prSet/>
      <dgm:spPr/>
      <dgm:t>
        <a:bodyPr/>
        <a:lstStyle/>
        <a:p>
          <a:endParaRPr lang="en-US"/>
        </a:p>
      </dgm:t>
    </dgm:pt>
    <dgm:pt modelId="{99EF5E8B-9DB8-4ADD-BD26-9786166E2189}" type="sibTrans" cxnId="{D482AC40-0F79-4A80-B3C9-9965BC43C482}">
      <dgm:prSet/>
      <dgm:spPr/>
      <dgm:t>
        <a:bodyPr/>
        <a:lstStyle/>
        <a:p>
          <a:endParaRPr lang="en-US"/>
        </a:p>
      </dgm:t>
    </dgm:pt>
    <dgm:pt modelId="{F27F21B2-1922-459E-A411-EE8898086D4A}">
      <dgm:prSet/>
      <dgm:spPr>
        <a:solidFill>
          <a:schemeClr val="bg2">
            <a:alpha val="90000"/>
          </a:schemeClr>
        </a:solidFill>
      </dgm:spPr>
      <dgm:t>
        <a:bodyPr/>
        <a:lstStyle/>
        <a:p>
          <a:pPr algn="ctr"/>
          <a:r>
            <a:rPr lang="en-US" b="1" dirty="0"/>
            <a:t>Child and youth focused behavioral health supports</a:t>
          </a:r>
        </a:p>
      </dgm:t>
    </dgm:pt>
    <dgm:pt modelId="{6A2C28CC-79B2-4A47-9077-F0404FB35CCB}" type="parTrans" cxnId="{73BC8132-DCFF-49CA-8C2A-F177430A3CE9}">
      <dgm:prSet/>
      <dgm:spPr/>
      <dgm:t>
        <a:bodyPr/>
        <a:lstStyle/>
        <a:p>
          <a:endParaRPr lang="en-US"/>
        </a:p>
      </dgm:t>
    </dgm:pt>
    <dgm:pt modelId="{51931092-52DD-4CD0-9656-807B7B137346}" type="sibTrans" cxnId="{73BC8132-DCFF-49CA-8C2A-F177430A3CE9}">
      <dgm:prSet/>
      <dgm:spPr/>
      <dgm:t>
        <a:bodyPr/>
        <a:lstStyle/>
        <a:p>
          <a:endParaRPr lang="en-US"/>
        </a:p>
      </dgm:t>
    </dgm:pt>
    <dgm:pt modelId="{BC730487-52C8-473F-B478-44475B9ADEE0}">
      <dgm:prSet custT="1">
        <dgm:style>
          <a:lnRef idx="2">
            <a:schemeClr val="accent4"/>
          </a:lnRef>
          <a:fillRef idx="1">
            <a:schemeClr val="lt1"/>
          </a:fillRef>
          <a:effectRef idx="0">
            <a:schemeClr val="accent4"/>
          </a:effectRef>
          <a:fontRef idx="minor">
            <a:schemeClr val="dk1"/>
          </a:fontRef>
        </dgm:style>
      </dgm:prSet>
      <dgm:spPr>
        <a:solidFill>
          <a:schemeClr val="accent4">
            <a:lumMod val="20000"/>
            <a:lumOff val="80000"/>
          </a:schemeClr>
        </a:solidFill>
        <a:ln w="19050"/>
      </dgm:spPr>
      <dgm:t>
        <a:bodyPr/>
        <a:lstStyle/>
        <a:p>
          <a:r>
            <a:rPr lang="en-US" sz="1300" dirty="0"/>
            <a:t>To respond to workers performing essential work during the COVID–19 public health emergency by providing premium pay to eligible workers of the State, territory, or Tribal government (of the metropolitan city, non-entitlement unit of local government, or county) that are performing such essential work, or by providing grants to eligible employers that have eligible workers who perform essential work;</a:t>
          </a:r>
        </a:p>
      </dgm:t>
    </dgm:pt>
    <dgm:pt modelId="{D0EC7EAB-F083-4D45-BAE5-FE618546A8EF}" type="parTrans" cxnId="{7201D5C2-A2DA-48FF-A5AC-E41DAA6FB73E}">
      <dgm:prSet/>
      <dgm:spPr/>
      <dgm:t>
        <a:bodyPr/>
        <a:lstStyle/>
        <a:p>
          <a:endParaRPr lang="en-US"/>
        </a:p>
      </dgm:t>
    </dgm:pt>
    <dgm:pt modelId="{B62DCF79-2F0F-45DB-9A8F-50AB8EC991E9}" type="sibTrans" cxnId="{7201D5C2-A2DA-48FF-A5AC-E41DAA6FB73E}">
      <dgm:prSet/>
      <dgm:spPr/>
      <dgm:t>
        <a:bodyPr/>
        <a:lstStyle/>
        <a:p>
          <a:endParaRPr lang="en-US"/>
        </a:p>
      </dgm:t>
    </dgm:pt>
    <dgm:pt modelId="{216863A4-5A48-432C-AEC1-6755B3C92888}">
      <dgm:prSet/>
      <dgm:spPr>
        <a:solidFill>
          <a:schemeClr val="bg2">
            <a:alpha val="90000"/>
          </a:schemeClr>
        </a:solidFill>
      </dgm:spPr>
      <dgm:t>
        <a:bodyPr anchor="ctr"/>
        <a:lstStyle/>
        <a:p>
          <a:pPr algn="ctr">
            <a:buNone/>
          </a:pPr>
          <a:r>
            <a:rPr lang="en-US" b="1" dirty="0"/>
            <a:t>Premium pay for childcare providers, youth workers, teachers and community outreach workers. </a:t>
          </a:r>
        </a:p>
      </dgm:t>
    </dgm:pt>
    <dgm:pt modelId="{8BE3D355-61AA-4E9B-95B2-723DB5AC217E}" type="parTrans" cxnId="{1BE1FE4D-0F21-498C-9B2E-B56AA5A2729D}">
      <dgm:prSet/>
      <dgm:spPr/>
      <dgm:t>
        <a:bodyPr/>
        <a:lstStyle/>
        <a:p>
          <a:endParaRPr lang="en-US"/>
        </a:p>
      </dgm:t>
    </dgm:pt>
    <dgm:pt modelId="{7D3E6EE4-58C2-42BD-8D78-01929E60F949}" type="sibTrans" cxnId="{1BE1FE4D-0F21-498C-9B2E-B56AA5A2729D}">
      <dgm:prSet/>
      <dgm:spPr/>
      <dgm:t>
        <a:bodyPr/>
        <a:lstStyle/>
        <a:p>
          <a:endParaRPr lang="en-US"/>
        </a:p>
      </dgm:t>
    </dgm:pt>
    <dgm:pt modelId="{DA17EE33-0906-40D9-ACF1-F2A8F24633BE}">
      <dgm:prSet custT="1">
        <dgm:style>
          <a:lnRef idx="2">
            <a:schemeClr val="accent6"/>
          </a:lnRef>
          <a:fillRef idx="1">
            <a:schemeClr val="lt1"/>
          </a:fillRef>
          <a:effectRef idx="0">
            <a:schemeClr val="accent6"/>
          </a:effectRef>
          <a:fontRef idx="minor">
            <a:schemeClr val="dk1"/>
          </a:fontRef>
        </dgm:style>
      </dgm:prSet>
      <dgm:spPr>
        <a:solidFill>
          <a:schemeClr val="accent6">
            <a:lumMod val="20000"/>
            <a:lumOff val="80000"/>
          </a:schemeClr>
        </a:solidFill>
        <a:ln w="19050"/>
      </dgm:spPr>
      <dgm:t>
        <a:bodyPr/>
        <a:lstStyle/>
        <a:p>
          <a:r>
            <a:rPr lang="en-US" sz="1300" dirty="0"/>
            <a:t>For the provision of government services to the extent of the reduction in revenue of such State, territory, or Tribal government (such metropolitan city, non-entitlement unit of local government, or county) due to the COVID–19 public health emergency relative to revenues collected in the most recent full fiscal year prior to the emergency</a:t>
          </a:r>
        </a:p>
      </dgm:t>
    </dgm:pt>
    <dgm:pt modelId="{EEF24305-DA1F-4920-A307-3A8B16E0DD75}" type="parTrans" cxnId="{FE605730-BA29-4FE3-8DFC-98FD50BE8D60}">
      <dgm:prSet/>
      <dgm:spPr/>
      <dgm:t>
        <a:bodyPr/>
        <a:lstStyle/>
        <a:p>
          <a:endParaRPr lang="en-US"/>
        </a:p>
      </dgm:t>
    </dgm:pt>
    <dgm:pt modelId="{409DF1A8-55B4-421C-BAA9-E1F00F0867E1}" type="sibTrans" cxnId="{FE605730-BA29-4FE3-8DFC-98FD50BE8D60}">
      <dgm:prSet/>
      <dgm:spPr/>
      <dgm:t>
        <a:bodyPr/>
        <a:lstStyle/>
        <a:p>
          <a:endParaRPr lang="en-US"/>
        </a:p>
      </dgm:t>
    </dgm:pt>
    <dgm:pt modelId="{3365A512-18AF-4843-86CF-1EFB3240BDD0}">
      <dgm:prSet/>
      <dgm:spPr>
        <a:solidFill>
          <a:schemeClr val="bg2">
            <a:alpha val="90000"/>
          </a:schemeClr>
        </a:solidFill>
      </dgm:spPr>
      <dgm:t>
        <a:bodyPr anchor="ctr"/>
        <a:lstStyle/>
        <a:p>
          <a:pPr algn="ctr">
            <a:buNone/>
          </a:pPr>
          <a:r>
            <a:rPr lang="en-US" b="1" dirty="0"/>
            <a:t>Sustaining local agencies (including non-profit agencies contracted by government) and policy bodies that serve children and youth</a:t>
          </a:r>
        </a:p>
      </dgm:t>
    </dgm:pt>
    <dgm:pt modelId="{7BCBDC4E-817F-449D-98A3-C9DC70EE01E6}" type="parTrans" cxnId="{FB3B768E-2419-4076-9C56-B8950E366431}">
      <dgm:prSet/>
      <dgm:spPr/>
      <dgm:t>
        <a:bodyPr/>
        <a:lstStyle/>
        <a:p>
          <a:endParaRPr lang="en-US"/>
        </a:p>
      </dgm:t>
    </dgm:pt>
    <dgm:pt modelId="{05D7E088-9273-422C-8402-6121BBB0EA30}" type="sibTrans" cxnId="{FB3B768E-2419-4076-9C56-B8950E366431}">
      <dgm:prSet/>
      <dgm:spPr/>
      <dgm:t>
        <a:bodyPr/>
        <a:lstStyle/>
        <a:p>
          <a:endParaRPr lang="en-US"/>
        </a:p>
      </dgm:t>
    </dgm:pt>
    <dgm:pt modelId="{CF851BF8-76D7-4C86-A1B4-579AF1626D08}">
      <dgm:prSet custT="1">
        <dgm:style>
          <a:lnRef idx="2">
            <a:schemeClr val="accent5"/>
          </a:lnRef>
          <a:fillRef idx="1">
            <a:schemeClr val="lt1"/>
          </a:fillRef>
          <a:effectRef idx="0">
            <a:schemeClr val="accent5"/>
          </a:effectRef>
          <a:fontRef idx="minor">
            <a:schemeClr val="dk1"/>
          </a:fontRef>
        </dgm:style>
      </dgm:prSet>
      <dgm:spPr>
        <a:solidFill>
          <a:schemeClr val="accent5">
            <a:lumMod val="20000"/>
            <a:lumOff val="80000"/>
          </a:schemeClr>
        </a:solidFill>
        <a:ln w="19050"/>
      </dgm:spPr>
      <dgm:t>
        <a:bodyPr/>
        <a:lstStyle/>
        <a:p>
          <a:r>
            <a:rPr lang="en-US" sz="1600" dirty="0"/>
            <a:t>To make necessary investments in water, sewer, or broadband infrastructure.</a:t>
          </a:r>
        </a:p>
      </dgm:t>
    </dgm:pt>
    <dgm:pt modelId="{88077AAB-C455-4BC2-A141-D48CBBCA7C24}" type="parTrans" cxnId="{475951EA-CA52-4321-9B13-5AC262A369E5}">
      <dgm:prSet/>
      <dgm:spPr/>
      <dgm:t>
        <a:bodyPr/>
        <a:lstStyle/>
        <a:p>
          <a:endParaRPr lang="en-US"/>
        </a:p>
      </dgm:t>
    </dgm:pt>
    <dgm:pt modelId="{F48E03E2-3A0F-4375-B17B-579F86136BE9}" type="sibTrans" cxnId="{475951EA-CA52-4321-9B13-5AC262A369E5}">
      <dgm:prSet/>
      <dgm:spPr/>
      <dgm:t>
        <a:bodyPr/>
        <a:lstStyle/>
        <a:p>
          <a:endParaRPr lang="en-US"/>
        </a:p>
      </dgm:t>
    </dgm:pt>
    <dgm:pt modelId="{61D5F69D-0825-4C39-8954-51FDA321A5F7}">
      <dgm:prSet/>
      <dgm:spPr>
        <a:solidFill>
          <a:schemeClr val="bg2">
            <a:alpha val="90000"/>
          </a:schemeClr>
        </a:solidFill>
      </dgm:spPr>
      <dgm:t>
        <a:bodyPr anchor="ctr"/>
        <a:lstStyle/>
        <a:p>
          <a:pPr algn="ctr">
            <a:buNone/>
          </a:pPr>
          <a:r>
            <a:rPr lang="en-US" b="1" dirty="0"/>
            <a:t>Consider how your state and/or community can treat services for children and youth as critical SOCIAL infrastructure, as well as infrastructure targeted to young people – such as transportation, internet and technology. </a:t>
          </a:r>
        </a:p>
      </dgm:t>
    </dgm:pt>
    <dgm:pt modelId="{480BC85D-68D6-47BF-81D7-1CC623BCC76E}" type="parTrans" cxnId="{4EF7423C-DBA4-40F0-B185-30FEB10CB6D9}">
      <dgm:prSet/>
      <dgm:spPr/>
      <dgm:t>
        <a:bodyPr/>
        <a:lstStyle/>
        <a:p>
          <a:endParaRPr lang="en-US"/>
        </a:p>
      </dgm:t>
    </dgm:pt>
    <dgm:pt modelId="{5971A6DD-E253-4EE8-BE54-75D42A657B67}" type="sibTrans" cxnId="{4EF7423C-DBA4-40F0-B185-30FEB10CB6D9}">
      <dgm:prSet/>
      <dgm:spPr/>
      <dgm:t>
        <a:bodyPr/>
        <a:lstStyle/>
        <a:p>
          <a:endParaRPr lang="en-US"/>
        </a:p>
      </dgm:t>
    </dgm:pt>
    <dgm:pt modelId="{303494C1-319B-4ABF-91DB-226B5D9FB76C}">
      <dgm:prSet/>
      <dgm:spPr>
        <a:solidFill>
          <a:schemeClr val="bg2">
            <a:alpha val="90000"/>
          </a:schemeClr>
        </a:solidFill>
      </dgm:spPr>
      <dgm:t>
        <a:bodyPr/>
        <a:lstStyle/>
        <a:p>
          <a:pPr algn="ctr"/>
          <a:r>
            <a:rPr lang="en-US" b="1" dirty="0"/>
            <a:t>Family support services</a:t>
          </a:r>
        </a:p>
      </dgm:t>
    </dgm:pt>
    <dgm:pt modelId="{E3DAD0EB-3EDE-4C90-8D25-86E8EED2F6CA}" type="parTrans" cxnId="{A026F548-2B03-43C4-B284-3B77DF3FE011}">
      <dgm:prSet/>
      <dgm:spPr/>
      <dgm:t>
        <a:bodyPr/>
        <a:lstStyle/>
        <a:p>
          <a:endParaRPr lang="en-US"/>
        </a:p>
      </dgm:t>
    </dgm:pt>
    <dgm:pt modelId="{30A91E49-56C4-4F50-BD10-36FBC12E9015}" type="sibTrans" cxnId="{A026F548-2B03-43C4-B284-3B77DF3FE011}">
      <dgm:prSet/>
      <dgm:spPr/>
      <dgm:t>
        <a:bodyPr/>
        <a:lstStyle/>
        <a:p>
          <a:endParaRPr lang="en-US"/>
        </a:p>
      </dgm:t>
    </dgm:pt>
    <dgm:pt modelId="{654E8FC3-58CD-43C4-897D-8C70953BD477}" type="pres">
      <dgm:prSet presAssocID="{53CA8DD6-258B-4260-B7E7-4AAF483B6D96}" presName="Name0" presStyleCnt="0">
        <dgm:presLayoutVars>
          <dgm:dir/>
          <dgm:animLvl val="lvl"/>
          <dgm:resizeHandles/>
        </dgm:presLayoutVars>
      </dgm:prSet>
      <dgm:spPr/>
    </dgm:pt>
    <dgm:pt modelId="{A4004587-F44B-4609-93A9-C508686813A8}" type="pres">
      <dgm:prSet presAssocID="{4A77BFCC-602A-4807-B977-C5D8E24F05AC}" presName="linNode" presStyleCnt="0"/>
      <dgm:spPr/>
    </dgm:pt>
    <dgm:pt modelId="{DE5F6C27-7802-4197-8405-DB96F0BF35FB}" type="pres">
      <dgm:prSet presAssocID="{4A77BFCC-602A-4807-B977-C5D8E24F05AC}" presName="parentShp" presStyleLbl="node1" presStyleIdx="0" presStyleCnt="4" custScaleX="150292" custScaleY="110000" custLinFactNeighborX="-59" custLinFactNeighborY="-3085">
        <dgm:presLayoutVars>
          <dgm:bulletEnabled val="1"/>
        </dgm:presLayoutVars>
      </dgm:prSet>
      <dgm:spPr>
        <a:prstGeom prst="bracketPair">
          <a:avLst/>
        </a:prstGeom>
      </dgm:spPr>
    </dgm:pt>
    <dgm:pt modelId="{49DFF30A-61CD-4DFF-9E53-D38E9D552FE5}" type="pres">
      <dgm:prSet presAssocID="{4A77BFCC-602A-4807-B977-C5D8E24F05AC}" presName="childShp" presStyleLbl="bgAccFollowNode1" presStyleIdx="0" presStyleCnt="4">
        <dgm:presLayoutVars>
          <dgm:bulletEnabled val="1"/>
        </dgm:presLayoutVars>
      </dgm:prSet>
      <dgm:spPr>
        <a:prstGeom prst="homePlate">
          <a:avLst/>
        </a:prstGeom>
      </dgm:spPr>
    </dgm:pt>
    <dgm:pt modelId="{8A9B8917-E7C8-49A8-BABD-E3636C2D3F2A}" type="pres">
      <dgm:prSet presAssocID="{E05F810F-4D8A-4519-BB01-121445315078}" presName="spacing" presStyleCnt="0"/>
      <dgm:spPr/>
    </dgm:pt>
    <dgm:pt modelId="{9B3FA8CD-63E6-42A4-A2F7-6CF3E0050A35}" type="pres">
      <dgm:prSet presAssocID="{BC730487-52C8-473F-B478-44475B9ADEE0}" presName="linNode" presStyleCnt="0"/>
      <dgm:spPr/>
    </dgm:pt>
    <dgm:pt modelId="{0BD91C83-8CF6-4CDD-B4BF-FD726DBE90E8}" type="pres">
      <dgm:prSet presAssocID="{BC730487-52C8-473F-B478-44475B9ADEE0}" presName="parentShp" presStyleLbl="node1" presStyleIdx="1" presStyleCnt="4" custScaleX="171115" custScaleY="110000">
        <dgm:presLayoutVars>
          <dgm:bulletEnabled val="1"/>
        </dgm:presLayoutVars>
      </dgm:prSet>
      <dgm:spPr>
        <a:prstGeom prst="bracketPair">
          <a:avLst/>
        </a:prstGeom>
      </dgm:spPr>
    </dgm:pt>
    <dgm:pt modelId="{3ACABAAB-1E74-43C3-987F-4D4C101DAFBA}" type="pres">
      <dgm:prSet presAssocID="{BC730487-52C8-473F-B478-44475B9ADEE0}" presName="childShp" presStyleLbl="bgAccFollowNode1" presStyleIdx="1" presStyleCnt="4" custScaleX="65687">
        <dgm:presLayoutVars>
          <dgm:bulletEnabled val="1"/>
        </dgm:presLayoutVars>
      </dgm:prSet>
      <dgm:spPr>
        <a:prstGeom prst="homePlate">
          <a:avLst/>
        </a:prstGeom>
      </dgm:spPr>
    </dgm:pt>
    <dgm:pt modelId="{1376CD73-2B79-4B1A-931A-F58442FB451B}" type="pres">
      <dgm:prSet presAssocID="{B62DCF79-2F0F-45DB-9A8F-50AB8EC991E9}" presName="spacing" presStyleCnt="0"/>
      <dgm:spPr/>
    </dgm:pt>
    <dgm:pt modelId="{7AA1ACBE-21B0-48F7-8DB4-D0695427CF06}" type="pres">
      <dgm:prSet presAssocID="{DA17EE33-0906-40D9-ACF1-F2A8F24633BE}" presName="linNode" presStyleCnt="0"/>
      <dgm:spPr/>
    </dgm:pt>
    <dgm:pt modelId="{0B0C2DF1-2C7E-4687-ACF3-BF633D690C8A}" type="pres">
      <dgm:prSet presAssocID="{DA17EE33-0906-40D9-ACF1-F2A8F24633BE}" presName="parentShp" presStyleLbl="node1" presStyleIdx="2" presStyleCnt="4" custScaleX="230873" custScaleY="110000">
        <dgm:presLayoutVars>
          <dgm:bulletEnabled val="1"/>
        </dgm:presLayoutVars>
      </dgm:prSet>
      <dgm:spPr>
        <a:prstGeom prst="bracketPair">
          <a:avLst/>
        </a:prstGeom>
      </dgm:spPr>
    </dgm:pt>
    <dgm:pt modelId="{2C674474-B316-42C0-9728-F01C5D37BF75}" type="pres">
      <dgm:prSet presAssocID="{DA17EE33-0906-40D9-ACF1-F2A8F24633BE}" presName="childShp" presStyleLbl="bgAccFollowNode1" presStyleIdx="2" presStyleCnt="4">
        <dgm:presLayoutVars>
          <dgm:bulletEnabled val="1"/>
        </dgm:presLayoutVars>
      </dgm:prSet>
      <dgm:spPr>
        <a:prstGeom prst="homePlate">
          <a:avLst/>
        </a:prstGeom>
      </dgm:spPr>
    </dgm:pt>
    <dgm:pt modelId="{CDA9F58E-7C9A-41E3-9656-E0B7D4D103F5}" type="pres">
      <dgm:prSet presAssocID="{409DF1A8-55B4-421C-BAA9-E1F00F0867E1}" presName="spacing" presStyleCnt="0"/>
      <dgm:spPr/>
    </dgm:pt>
    <dgm:pt modelId="{68167EBA-65E7-46D8-9C2B-35C41059366D}" type="pres">
      <dgm:prSet presAssocID="{CF851BF8-76D7-4C86-A1B4-579AF1626D08}" presName="linNode" presStyleCnt="0"/>
      <dgm:spPr/>
    </dgm:pt>
    <dgm:pt modelId="{898D19A3-DAD1-47FC-BF70-C6669F8322A7}" type="pres">
      <dgm:prSet presAssocID="{CF851BF8-76D7-4C86-A1B4-579AF1626D08}" presName="parentShp" presStyleLbl="node1" presStyleIdx="3" presStyleCnt="4" custScaleX="151575" custScaleY="110000">
        <dgm:presLayoutVars>
          <dgm:bulletEnabled val="1"/>
        </dgm:presLayoutVars>
      </dgm:prSet>
      <dgm:spPr>
        <a:prstGeom prst="bracketPair">
          <a:avLst/>
        </a:prstGeom>
      </dgm:spPr>
    </dgm:pt>
    <dgm:pt modelId="{F5B4F965-6DE9-466C-9B8E-CCC3253445C7}" type="pres">
      <dgm:prSet presAssocID="{CF851BF8-76D7-4C86-A1B4-579AF1626D08}" presName="childShp" presStyleLbl="bgAccFollowNode1" presStyleIdx="3" presStyleCnt="4">
        <dgm:presLayoutVars>
          <dgm:bulletEnabled val="1"/>
        </dgm:presLayoutVars>
      </dgm:prSet>
      <dgm:spPr>
        <a:prstGeom prst="homePlate">
          <a:avLst/>
        </a:prstGeom>
      </dgm:spPr>
    </dgm:pt>
  </dgm:ptLst>
  <dgm:cxnLst>
    <dgm:cxn modelId="{FE605730-BA29-4FE3-8DFC-98FD50BE8D60}" srcId="{53CA8DD6-258B-4260-B7E7-4AAF483B6D96}" destId="{DA17EE33-0906-40D9-ACF1-F2A8F24633BE}" srcOrd="2" destOrd="0" parTransId="{EEF24305-DA1F-4920-A307-3A8B16E0DD75}" sibTransId="{409DF1A8-55B4-421C-BAA9-E1F00F0867E1}"/>
    <dgm:cxn modelId="{73BC8132-DCFF-49CA-8C2A-F177430A3CE9}" srcId="{4A77BFCC-602A-4807-B977-C5D8E24F05AC}" destId="{F27F21B2-1922-459E-A411-EE8898086D4A}" srcOrd="3" destOrd="0" parTransId="{6A2C28CC-79B2-4A47-9077-F0404FB35CCB}" sibTransId="{51931092-52DD-4CD0-9656-807B7B137346}"/>
    <dgm:cxn modelId="{7F949E39-98F2-4D65-A0A9-76581AACA18E}" type="presOf" srcId="{61D5F69D-0825-4C39-8954-51FDA321A5F7}" destId="{F5B4F965-6DE9-466C-9B8E-CCC3253445C7}" srcOrd="0" destOrd="0" presId="urn:microsoft.com/office/officeart/2005/8/layout/vList6"/>
    <dgm:cxn modelId="{4EF7423C-DBA4-40F0-B185-30FEB10CB6D9}" srcId="{CF851BF8-76D7-4C86-A1B4-579AF1626D08}" destId="{61D5F69D-0825-4C39-8954-51FDA321A5F7}" srcOrd="0" destOrd="0" parTransId="{480BC85D-68D6-47BF-81D7-1CC623BCC76E}" sibTransId="{5971A6DD-E253-4EE8-BE54-75D42A657B67}"/>
    <dgm:cxn modelId="{62DE1C40-6E96-48C3-B903-8245DAF49F83}" type="presOf" srcId="{303494C1-319B-4ABF-91DB-226B5D9FB76C}" destId="{49DFF30A-61CD-4DFF-9E53-D38E9D552FE5}" srcOrd="0" destOrd="4" presId="urn:microsoft.com/office/officeart/2005/8/layout/vList6"/>
    <dgm:cxn modelId="{D482AC40-0F79-4A80-B3C9-9965BC43C482}" srcId="{4A77BFCC-602A-4807-B977-C5D8E24F05AC}" destId="{6200CEA7-C9AC-425F-96E3-FD9E85E83915}" srcOrd="2" destOrd="0" parTransId="{7093E053-6F48-4BEE-B9E8-CBA99E4851F1}" sibTransId="{99EF5E8B-9DB8-4ADD-BD26-9786166E2189}"/>
    <dgm:cxn modelId="{842B6261-D7A8-44C5-AD3C-C2DD111B2208}" srcId="{4A77BFCC-602A-4807-B977-C5D8E24F05AC}" destId="{368DB656-4AC0-4A46-ABEC-2D6E7166CD5B}" srcOrd="1" destOrd="0" parTransId="{C96A3BD4-A6A1-4834-94DB-FE636DA502EC}" sibTransId="{DB2FD3FA-B544-41AF-AC28-F9B4EE6353C4}"/>
    <dgm:cxn modelId="{7C521F63-EBC5-4C12-984C-A98F64829F37}" type="presOf" srcId="{53CA8DD6-258B-4260-B7E7-4AAF483B6D96}" destId="{654E8FC3-58CD-43C4-897D-8C70953BD477}" srcOrd="0" destOrd="0" presId="urn:microsoft.com/office/officeart/2005/8/layout/vList6"/>
    <dgm:cxn modelId="{90C13143-C048-4B92-B8F6-8172DA171250}" srcId="{4A77BFCC-602A-4807-B977-C5D8E24F05AC}" destId="{4EE7AA6E-C724-40DF-A7A8-5C90867D0B87}" srcOrd="0" destOrd="0" parTransId="{D7FA1A75-86C9-45B4-9566-3F34D0B74DB0}" sibTransId="{1A0848AA-4DA1-4096-BB9D-A8E513CCEAFD}"/>
    <dgm:cxn modelId="{A026F548-2B03-43C4-B284-3B77DF3FE011}" srcId="{4A77BFCC-602A-4807-B977-C5D8E24F05AC}" destId="{303494C1-319B-4ABF-91DB-226B5D9FB76C}" srcOrd="4" destOrd="0" parTransId="{E3DAD0EB-3EDE-4C90-8D25-86E8EED2F6CA}" sibTransId="{30A91E49-56C4-4F50-BD10-36FBC12E9015}"/>
    <dgm:cxn modelId="{1BE1FE4D-0F21-498C-9B2E-B56AA5A2729D}" srcId="{BC730487-52C8-473F-B478-44475B9ADEE0}" destId="{216863A4-5A48-432C-AEC1-6755B3C92888}" srcOrd="0" destOrd="0" parTransId="{8BE3D355-61AA-4E9B-95B2-723DB5AC217E}" sibTransId="{7D3E6EE4-58C2-42BD-8D78-01929E60F949}"/>
    <dgm:cxn modelId="{1202B16F-992B-4E77-8BD1-E965B9C4E648}" type="presOf" srcId="{DA17EE33-0906-40D9-ACF1-F2A8F24633BE}" destId="{0B0C2DF1-2C7E-4687-ACF3-BF633D690C8A}" srcOrd="0" destOrd="0" presId="urn:microsoft.com/office/officeart/2005/8/layout/vList6"/>
    <dgm:cxn modelId="{FB3B768E-2419-4076-9C56-B8950E366431}" srcId="{DA17EE33-0906-40D9-ACF1-F2A8F24633BE}" destId="{3365A512-18AF-4843-86CF-1EFB3240BDD0}" srcOrd="0" destOrd="0" parTransId="{7BCBDC4E-817F-449D-98A3-C9DC70EE01E6}" sibTransId="{05D7E088-9273-422C-8402-6121BBB0EA30}"/>
    <dgm:cxn modelId="{885D079A-D40B-46FA-9A5B-CD8614F5EB8D}" type="presOf" srcId="{368DB656-4AC0-4A46-ABEC-2D6E7166CD5B}" destId="{49DFF30A-61CD-4DFF-9E53-D38E9D552FE5}" srcOrd="0" destOrd="1" presId="urn:microsoft.com/office/officeart/2005/8/layout/vList6"/>
    <dgm:cxn modelId="{5D4B88A4-7C39-4B15-A381-EE528EDEBFBA}" type="presOf" srcId="{6200CEA7-C9AC-425F-96E3-FD9E85E83915}" destId="{49DFF30A-61CD-4DFF-9E53-D38E9D552FE5}" srcOrd="0" destOrd="2" presId="urn:microsoft.com/office/officeart/2005/8/layout/vList6"/>
    <dgm:cxn modelId="{C2501BA6-A29D-4865-9ECC-46815CEDFBDA}" type="presOf" srcId="{F27F21B2-1922-459E-A411-EE8898086D4A}" destId="{49DFF30A-61CD-4DFF-9E53-D38E9D552FE5}" srcOrd="0" destOrd="3" presId="urn:microsoft.com/office/officeart/2005/8/layout/vList6"/>
    <dgm:cxn modelId="{0853B6C2-650B-4402-9028-0F4AA89C3F47}" type="presOf" srcId="{3365A512-18AF-4843-86CF-1EFB3240BDD0}" destId="{2C674474-B316-42C0-9728-F01C5D37BF75}" srcOrd="0" destOrd="0" presId="urn:microsoft.com/office/officeart/2005/8/layout/vList6"/>
    <dgm:cxn modelId="{7201D5C2-A2DA-48FF-A5AC-E41DAA6FB73E}" srcId="{53CA8DD6-258B-4260-B7E7-4AAF483B6D96}" destId="{BC730487-52C8-473F-B478-44475B9ADEE0}" srcOrd="1" destOrd="0" parTransId="{D0EC7EAB-F083-4D45-BAE5-FE618546A8EF}" sibTransId="{B62DCF79-2F0F-45DB-9A8F-50AB8EC991E9}"/>
    <dgm:cxn modelId="{A08F4FCA-CADB-4F8C-B782-ADD36A7A16B4}" type="presOf" srcId="{216863A4-5A48-432C-AEC1-6755B3C92888}" destId="{3ACABAAB-1E74-43C3-987F-4D4C101DAFBA}" srcOrd="0" destOrd="0" presId="urn:microsoft.com/office/officeart/2005/8/layout/vList6"/>
    <dgm:cxn modelId="{FCF2C1CC-CC26-4AD7-A19B-6344467330B1}" type="presOf" srcId="{BC730487-52C8-473F-B478-44475B9ADEE0}" destId="{0BD91C83-8CF6-4CDD-B4BF-FD726DBE90E8}" srcOrd="0" destOrd="0" presId="urn:microsoft.com/office/officeart/2005/8/layout/vList6"/>
    <dgm:cxn modelId="{D0C797D7-644F-4741-8727-742E5BB30F57}" type="presOf" srcId="{4EE7AA6E-C724-40DF-A7A8-5C90867D0B87}" destId="{49DFF30A-61CD-4DFF-9E53-D38E9D552FE5}" srcOrd="0" destOrd="0" presId="urn:microsoft.com/office/officeart/2005/8/layout/vList6"/>
    <dgm:cxn modelId="{07A508E6-EB39-4448-8099-AAE9EBA89739}" type="presOf" srcId="{4A77BFCC-602A-4807-B977-C5D8E24F05AC}" destId="{DE5F6C27-7802-4197-8405-DB96F0BF35FB}" srcOrd="0" destOrd="0" presId="urn:microsoft.com/office/officeart/2005/8/layout/vList6"/>
    <dgm:cxn modelId="{475951EA-CA52-4321-9B13-5AC262A369E5}" srcId="{53CA8DD6-258B-4260-B7E7-4AAF483B6D96}" destId="{CF851BF8-76D7-4C86-A1B4-579AF1626D08}" srcOrd="3" destOrd="0" parTransId="{88077AAB-C455-4BC2-A141-D48CBBCA7C24}" sibTransId="{F48E03E2-3A0F-4375-B17B-579F86136BE9}"/>
    <dgm:cxn modelId="{22432FEB-1455-4A6B-B527-096462725DB9}" srcId="{53CA8DD6-258B-4260-B7E7-4AAF483B6D96}" destId="{4A77BFCC-602A-4807-B977-C5D8E24F05AC}" srcOrd="0" destOrd="0" parTransId="{0D1488D1-2D02-4907-AB70-273F1B1E54EE}" sibTransId="{E05F810F-4D8A-4519-BB01-121445315078}"/>
    <dgm:cxn modelId="{9047DAFD-724C-4066-9593-3C17CD5E983F}" type="presOf" srcId="{CF851BF8-76D7-4C86-A1B4-579AF1626D08}" destId="{898D19A3-DAD1-47FC-BF70-C6669F8322A7}" srcOrd="0" destOrd="0" presId="urn:microsoft.com/office/officeart/2005/8/layout/vList6"/>
    <dgm:cxn modelId="{11EF40F0-931B-41B5-81E4-82F9DE15A9CA}" type="presParOf" srcId="{654E8FC3-58CD-43C4-897D-8C70953BD477}" destId="{A4004587-F44B-4609-93A9-C508686813A8}" srcOrd="0" destOrd="0" presId="urn:microsoft.com/office/officeart/2005/8/layout/vList6"/>
    <dgm:cxn modelId="{5B30CDA6-0FBF-4D76-B28D-19F1AFF3C4CA}" type="presParOf" srcId="{A4004587-F44B-4609-93A9-C508686813A8}" destId="{DE5F6C27-7802-4197-8405-DB96F0BF35FB}" srcOrd="0" destOrd="0" presId="urn:microsoft.com/office/officeart/2005/8/layout/vList6"/>
    <dgm:cxn modelId="{255EFA07-32DA-489C-80B7-CAEF1C7CE5D9}" type="presParOf" srcId="{A4004587-F44B-4609-93A9-C508686813A8}" destId="{49DFF30A-61CD-4DFF-9E53-D38E9D552FE5}" srcOrd="1" destOrd="0" presId="urn:microsoft.com/office/officeart/2005/8/layout/vList6"/>
    <dgm:cxn modelId="{72A59EEB-F3AB-4160-95D4-90D31D0780C9}" type="presParOf" srcId="{654E8FC3-58CD-43C4-897D-8C70953BD477}" destId="{8A9B8917-E7C8-49A8-BABD-E3636C2D3F2A}" srcOrd="1" destOrd="0" presId="urn:microsoft.com/office/officeart/2005/8/layout/vList6"/>
    <dgm:cxn modelId="{28042D14-3F53-4BBD-99E6-49DD8C931D98}" type="presParOf" srcId="{654E8FC3-58CD-43C4-897D-8C70953BD477}" destId="{9B3FA8CD-63E6-42A4-A2F7-6CF3E0050A35}" srcOrd="2" destOrd="0" presId="urn:microsoft.com/office/officeart/2005/8/layout/vList6"/>
    <dgm:cxn modelId="{6AE3267B-3EA7-4A33-813F-854703AD5A50}" type="presParOf" srcId="{9B3FA8CD-63E6-42A4-A2F7-6CF3E0050A35}" destId="{0BD91C83-8CF6-4CDD-B4BF-FD726DBE90E8}" srcOrd="0" destOrd="0" presId="urn:microsoft.com/office/officeart/2005/8/layout/vList6"/>
    <dgm:cxn modelId="{324C9764-5390-4447-84BE-F67E86D5AAE7}" type="presParOf" srcId="{9B3FA8CD-63E6-42A4-A2F7-6CF3E0050A35}" destId="{3ACABAAB-1E74-43C3-987F-4D4C101DAFBA}" srcOrd="1" destOrd="0" presId="urn:microsoft.com/office/officeart/2005/8/layout/vList6"/>
    <dgm:cxn modelId="{AD0ADAE6-9809-45D8-9AE8-DCA48131006E}" type="presParOf" srcId="{654E8FC3-58CD-43C4-897D-8C70953BD477}" destId="{1376CD73-2B79-4B1A-931A-F58442FB451B}" srcOrd="3" destOrd="0" presId="urn:microsoft.com/office/officeart/2005/8/layout/vList6"/>
    <dgm:cxn modelId="{71F6982F-5731-4B5D-AC0E-67E32CAA598F}" type="presParOf" srcId="{654E8FC3-58CD-43C4-897D-8C70953BD477}" destId="{7AA1ACBE-21B0-48F7-8DB4-D0695427CF06}" srcOrd="4" destOrd="0" presId="urn:microsoft.com/office/officeart/2005/8/layout/vList6"/>
    <dgm:cxn modelId="{45035935-3C12-42F0-8B0D-04AC395C94EA}" type="presParOf" srcId="{7AA1ACBE-21B0-48F7-8DB4-D0695427CF06}" destId="{0B0C2DF1-2C7E-4687-ACF3-BF633D690C8A}" srcOrd="0" destOrd="0" presId="urn:microsoft.com/office/officeart/2005/8/layout/vList6"/>
    <dgm:cxn modelId="{0889F10E-B18A-4629-AEDF-A7DCF6A92A4D}" type="presParOf" srcId="{7AA1ACBE-21B0-48F7-8DB4-D0695427CF06}" destId="{2C674474-B316-42C0-9728-F01C5D37BF75}" srcOrd="1" destOrd="0" presId="urn:microsoft.com/office/officeart/2005/8/layout/vList6"/>
    <dgm:cxn modelId="{E6D67CAA-A4A9-4B49-9BFC-A037A5F071BD}" type="presParOf" srcId="{654E8FC3-58CD-43C4-897D-8C70953BD477}" destId="{CDA9F58E-7C9A-41E3-9656-E0B7D4D103F5}" srcOrd="5" destOrd="0" presId="urn:microsoft.com/office/officeart/2005/8/layout/vList6"/>
    <dgm:cxn modelId="{04D1B418-43D4-4204-8E18-F87F0DF56FA6}" type="presParOf" srcId="{654E8FC3-58CD-43C4-897D-8C70953BD477}" destId="{68167EBA-65E7-46D8-9C2B-35C41059366D}" srcOrd="6" destOrd="0" presId="urn:microsoft.com/office/officeart/2005/8/layout/vList6"/>
    <dgm:cxn modelId="{6B9D0E38-DF64-43F3-A89E-16DA7E013808}" type="presParOf" srcId="{68167EBA-65E7-46D8-9C2B-35C41059366D}" destId="{898D19A3-DAD1-47FC-BF70-C6669F8322A7}" srcOrd="0" destOrd="0" presId="urn:microsoft.com/office/officeart/2005/8/layout/vList6"/>
    <dgm:cxn modelId="{94772EAF-D67D-4D82-A8E6-E41AECC13D95}" type="presParOf" srcId="{68167EBA-65E7-46D8-9C2B-35C41059366D}" destId="{F5B4F965-6DE9-466C-9B8E-CCC3253445C7}" srcOrd="1" destOrd="0" presId="urn:microsoft.com/office/officeart/2005/8/layout/vList6"/>
  </dgm:cxnLst>
  <dgm:bg/>
  <dgm:whole>
    <a:ln>
      <a:extLst>
        <a:ext uri="{C807C97D-BFC1-408E-A445-0C87EB9F89A2}">
          <ask:lineSketchStyleProps xmlns:ask="http://schemas.microsoft.com/office/drawing/2018/sketchyshapes">
            <ask:type>
              <ask:lineSketchFreehand/>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FF9BE-2AE8-4C40-A8BC-06D53D06E24B}">
      <dsp:nvSpPr>
        <dsp:cNvPr id="0" name=""/>
        <dsp:cNvSpPr/>
      </dsp:nvSpPr>
      <dsp:spPr>
        <a:xfrm>
          <a:off x="60872" y="2372"/>
          <a:ext cx="6120000" cy="103738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Beyond COVID-19 recovery money, the Biden Administration aims to direct major resources to child and family-serving programs and services—particularly child care</a:t>
          </a:r>
        </a:p>
      </dsp:txBody>
      <dsp:txXfrm>
        <a:off x="60872" y="2372"/>
        <a:ext cx="6120000" cy="1037385"/>
      </dsp:txXfrm>
    </dsp:sp>
    <dsp:sp modelId="{7CA7A96A-A7BF-4079-B6A8-3AC35E7C5CFC}">
      <dsp:nvSpPr>
        <dsp:cNvPr id="0" name=""/>
        <dsp:cNvSpPr/>
      </dsp:nvSpPr>
      <dsp:spPr>
        <a:xfrm>
          <a:off x="825873" y="1091627"/>
          <a:ext cx="4590000" cy="1037385"/>
        </a:xfrm>
        <a:prstGeom prst="rect">
          <a:avLst/>
        </a:prstGeom>
        <a:solidFill>
          <a:schemeClr val="accent4">
            <a:hueOff val="-594301"/>
            <a:satOff val="10890"/>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t>Just last week, the Administration announced plans to raise the capital gains tax, which could generate $113 billion over 10 years</a:t>
          </a:r>
        </a:p>
      </dsp:txBody>
      <dsp:txXfrm>
        <a:off x="825873" y="1091627"/>
        <a:ext cx="4590000" cy="1037385"/>
      </dsp:txXfrm>
    </dsp:sp>
    <dsp:sp modelId="{10A26D20-BA46-4FF1-9787-9D0EDE9E5913}">
      <dsp:nvSpPr>
        <dsp:cNvPr id="0" name=""/>
        <dsp:cNvSpPr/>
      </dsp:nvSpPr>
      <dsp:spPr>
        <a:xfrm>
          <a:off x="465873" y="2180883"/>
          <a:ext cx="5310000" cy="1037385"/>
        </a:xfrm>
        <a:prstGeom prst="rect">
          <a:avLst/>
        </a:prstGeom>
        <a:solidFill>
          <a:schemeClr val="accent4">
            <a:hueOff val="-1188603"/>
            <a:satOff val="21780"/>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States and localities are anticipating huge infusions of federal recovery funds without adequate  capacity or infrastructure at the ready to maximize the dollars </a:t>
          </a:r>
        </a:p>
      </dsp:txBody>
      <dsp:txXfrm>
        <a:off x="465873" y="2180883"/>
        <a:ext cx="5310000" cy="1037385"/>
      </dsp:txXfrm>
    </dsp:sp>
    <dsp:sp modelId="{B6C33DBF-41A0-480D-B9A2-6D4F61B75BE7}">
      <dsp:nvSpPr>
        <dsp:cNvPr id="0" name=""/>
        <dsp:cNvSpPr/>
      </dsp:nvSpPr>
      <dsp:spPr>
        <a:xfrm>
          <a:off x="735873" y="3270138"/>
          <a:ext cx="4770000" cy="1037385"/>
        </a:xfrm>
        <a:prstGeom prst="rect">
          <a:avLst/>
        </a:prstGeom>
        <a:solidFill>
          <a:schemeClr val="accent4">
            <a:hueOff val="-1782904"/>
            <a:satOff val="32670"/>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More than 50 localities across the country have established dedicated local revenue streams to benefit children, youth, and their families</a:t>
          </a:r>
        </a:p>
      </dsp:txBody>
      <dsp:txXfrm>
        <a:off x="735873" y="3270138"/>
        <a:ext cx="4770000" cy="1037385"/>
      </dsp:txXfrm>
    </dsp:sp>
    <dsp:sp modelId="{16214A3C-111A-421E-8DA4-0DF7D7B232FF}">
      <dsp:nvSpPr>
        <dsp:cNvPr id="0" name=""/>
        <dsp:cNvSpPr/>
      </dsp:nvSpPr>
      <dsp:spPr>
        <a:xfrm>
          <a:off x="690873" y="4359393"/>
          <a:ext cx="4860000" cy="1037385"/>
        </a:xfrm>
        <a:prstGeom prst="rect">
          <a:avLst/>
        </a:prstGeom>
        <a:solidFill>
          <a:schemeClr val="accent4">
            <a:hueOff val="-2377205"/>
            <a:satOff val="43560"/>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States and communities have an unprecedented opportunity to strategically align funding and other resources for the benefit of kids </a:t>
          </a:r>
        </a:p>
      </dsp:txBody>
      <dsp:txXfrm>
        <a:off x="690873" y="4359393"/>
        <a:ext cx="4860000" cy="1037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D8B81-BAE1-463E-9950-6EFC7D0B1497}">
      <dsp:nvSpPr>
        <dsp:cNvPr id="0" name=""/>
        <dsp:cNvSpPr/>
      </dsp:nvSpPr>
      <dsp:spPr>
        <a:xfrm>
          <a:off x="4319" y="274883"/>
          <a:ext cx="2597289" cy="432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OVERARCHING FUNDING</a:t>
          </a:r>
          <a:endParaRPr lang="en-US" sz="1500" kern="1200" dirty="0"/>
        </a:p>
      </dsp:txBody>
      <dsp:txXfrm>
        <a:off x="4319" y="274883"/>
        <a:ext cx="2597289" cy="432000"/>
      </dsp:txXfrm>
    </dsp:sp>
    <dsp:sp modelId="{CE96082F-CAD0-4161-B00F-AE1B85F6EE3D}">
      <dsp:nvSpPr>
        <dsp:cNvPr id="0" name=""/>
        <dsp:cNvSpPr/>
      </dsp:nvSpPr>
      <dsp:spPr>
        <a:xfrm>
          <a:off x="4319" y="706883"/>
          <a:ext cx="2597289" cy="3335175"/>
        </a:xfrm>
        <a:prstGeom prst="rect">
          <a:avLst/>
        </a:prstGeom>
        <a:solidFill>
          <a:schemeClr val="bg1">
            <a:lumMod val="95000"/>
          </a:schemeClr>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$219.8 billion – Coronavirus State Fiscal Recovery Fund</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i="0" kern="1200" baseline="0" dirty="0"/>
            <a:t>$130.2 billion – Coronavirus Local Fiscal Recovery Fund</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$1 billion – Pandemic Emergency Assistance</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Temporary Child Tax Credit &amp; Child and Dependent Care Tax Credit Reform!</a:t>
          </a:r>
        </a:p>
      </dsp:txBody>
      <dsp:txXfrm>
        <a:off x="4319" y="706883"/>
        <a:ext cx="2597289" cy="3335175"/>
      </dsp:txXfrm>
    </dsp:sp>
    <dsp:sp modelId="{88D6333D-58FD-4C12-BB13-2701DF05B0EB}">
      <dsp:nvSpPr>
        <dsp:cNvPr id="0" name=""/>
        <dsp:cNvSpPr/>
      </dsp:nvSpPr>
      <dsp:spPr>
        <a:xfrm>
          <a:off x="2965229" y="274883"/>
          <a:ext cx="2597289" cy="432000"/>
        </a:xfrm>
        <a:prstGeom prst="rect">
          <a:avLst/>
        </a:prstGeom>
        <a:solidFill>
          <a:schemeClr val="accent4">
            <a:hueOff val="-792402"/>
            <a:satOff val="14520"/>
            <a:lumOff val="1830"/>
            <a:alphaOff val="0"/>
          </a:schemeClr>
        </a:solidFill>
        <a:ln w="12700" cap="flat" cmpd="sng" algn="ctr">
          <a:solidFill>
            <a:schemeClr val="accent4">
              <a:hueOff val="-792402"/>
              <a:satOff val="14520"/>
              <a:lumOff val="18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EARLY CARE AND EDUCATION</a:t>
          </a:r>
          <a:endParaRPr lang="en-US" sz="1500" kern="1200" dirty="0"/>
        </a:p>
      </dsp:txBody>
      <dsp:txXfrm>
        <a:off x="2965229" y="274883"/>
        <a:ext cx="2597289" cy="432000"/>
      </dsp:txXfrm>
    </dsp:sp>
    <dsp:sp modelId="{F7613C66-8A83-4548-B5CC-60BB1D5A0CC3}">
      <dsp:nvSpPr>
        <dsp:cNvPr id="0" name=""/>
        <dsp:cNvSpPr/>
      </dsp:nvSpPr>
      <dsp:spPr>
        <a:xfrm>
          <a:off x="2965229" y="706883"/>
          <a:ext cx="2597289" cy="3335175"/>
        </a:xfrm>
        <a:prstGeom prst="rect">
          <a:avLst/>
        </a:prstGeom>
        <a:solidFill>
          <a:schemeClr val="bg1">
            <a:lumMod val="95000"/>
          </a:schemeClr>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en-US" sz="1500" b="1" i="0" kern="1200" baseline="0" dirty="0"/>
            <a:t>$39 billion – Child Care Development Block Grant/Child Care Stabilization Fund</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$1 billion – Head Start</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i="0" kern="1200" baseline="0" dirty="0"/>
            <a:t>$150 million for MIECHV</a:t>
          </a:r>
          <a:endParaRPr lang="en-US" sz="1500" kern="1200" dirty="0"/>
        </a:p>
      </dsp:txBody>
      <dsp:txXfrm>
        <a:off x="2965229" y="706883"/>
        <a:ext cx="2597289" cy="3335175"/>
      </dsp:txXfrm>
    </dsp:sp>
    <dsp:sp modelId="{2A4ED301-675A-4695-BEE2-373A28A03341}">
      <dsp:nvSpPr>
        <dsp:cNvPr id="0" name=""/>
        <dsp:cNvSpPr/>
      </dsp:nvSpPr>
      <dsp:spPr>
        <a:xfrm>
          <a:off x="5926139" y="274883"/>
          <a:ext cx="2597289" cy="432000"/>
        </a:xfrm>
        <a:prstGeom prst="rect">
          <a:avLst/>
        </a:prstGeom>
        <a:solidFill>
          <a:schemeClr val="accent4">
            <a:hueOff val="-1584803"/>
            <a:satOff val="29040"/>
            <a:lumOff val="3660"/>
            <a:alphaOff val="0"/>
          </a:schemeClr>
        </a:solidFill>
        <a:ln w="12700" cap="flat" cmpd="sng" algn="ctr">
          <a:solidFill>
            <a:schemeClr val="accent4">
              <a:hueOff val="-1584803"/>
              <a:satOff val="29040"/>
              <a:lumOff val="36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EDUCATION</a:t>
          </a:r>
          <a:endParaRPr lang="en-US" sz="1500" kern="1200" dirty="0"/>
        </a:p>
      </dsp:txBody>
      <dsp:txXfrm>
        <a:off x="5926139" y="274883"/>
        <a:ext cx="2597289" cy="432000"/>
      </dsp:txXfrm>
    </dsp:sp>
    <dsp:sp modelId="{BA1116FC-A725-4C19-96E6-D3365514E171}">
      <dsp:nvSpPr>
        <dsp:cNvPr id="0" name=""/>
        <dsp:cNvSpPr/>
      </dsp:nvSpPr>
      <dsp:spPr>
        <a:xfrm>
          <a:off x="5926139" y="706883"/>
          <a:ext cx="2597289" cy="3335175"/>
        </a:xfrm>
        <a:prstGeom prst="rect">
          <a:avLst/>
        </a:prstGeom>
        <a:solidFill>
          <a:schemeClr val="bg1">
            <a:lumMod val="95000"/>
          </a:schemeClr>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en-US" sz="1500" b="1" i="0" kern="1200" baseline="0" dirty="0"/>
            <a:t>$122</a:t>
          </a:r>
          <a:r>
            <a:rPr lang="en-US" sz="1500" b="1" kern="1200" dirty="0"/>
            <a:t>.8 billion – Elementary and Secondary School Emergency Relief Fund (ESSER III)</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$39.6 billion – Higher Education Emergency Relief Fund (HEERF III)</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$3 billion – IDEA Parts B &amp; C</a:t>
          </a:r>
        </a:p>
        <a:p>
          <a:pPr marL="114300" lvl="1" indent="-114300" algn="l" defTabSz="666750">
            <a:lnSpc>
              <a:spcPct val="90000"/>
            </a:lnSpc>
            <a:spcBef>
              <a:spcPct val="0"/>
            </a:spcBef>
            <a:spcAft>
              <a:spcPct val="15000"/>
            </a:spcAft>
            <a:buFont typeface="Wingdings" panose="05000000000000000000" pitchFamily="2" charset="2"/>
            <a:buChar char="ü"/>
          </a:pPr>
          <a:r>
            <a:rPr lang="en-US" sz="1500" b="1" i="0" kern="1200" baseline="0" dirty="0"/>
            <a:t>$2.75 billion – Emergency </a:t>
          </a:r>
          <a:r>
            <a:rPr lang="en-US" sz="1500" b="1" kern="1200" dirty="0"/>
            <a:t>Assistance to Non-Public Schools</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$852 million -- Corporation for National and Community Service</a:t>
          </a:r>
        </a:p>
      </dsp:txBody>
      <dsp:txXfrm>
        <a:off x="5926139" y="706883"/>
        <a:ext cx="2597289" cy="3335175"/>
      </dsp:txXfrm>
    </dsp:sp>
    <dsp:sp modelId="{23D61A48-3B01-46C1-BFC0-E92953745BD5}">
      <dsp:nvSpPr>
        <dsp:cNvPr id="0" name=""/>
        <dsp:cNvSpPr/>
      </dsp:nvSpPr>
      <dsp:spPr>
        <a:xfrm>
          <a:off x="8887049" y="274883"/>
          <a:ext cx="2597289" cy="432000"/>
        </a:xfrm>
        <a:prstGeom prst="rect">
          <a:avLst/>
        </a:prstGeom>
        <a:solidFill>
          <a:schemeClr val="accent4">
            <a:hueOff val="-2377205"/>
            <a:satOff val="43560"/>
            <a:lumOff val="5490"/>
            <a:alphaOff val="0"/>
          </a:schemeClr>
        </a:solidFill>
        <a:ln w="12700" cap="flat" cmpd="sng" algn="ctr">
          <a:solidFill>
            <a:schemeClr val="accent4">
              <a:hueOff val="-2377205"/>
              <a:satOff val="43560"/>
              <a:lumOff val="5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BEHAVIORAL HEALTH</a:t>
          </a:r>
          <a:endParaRPr lang="en-US" sz="1500" kern="1200" dirty="0"/>
        </a:p>
      </dsp:txBody>
      <dsp:txXfrm>
        <a:off x="8887049" y="274883"/>
        <a:ext cx="2597289" cy="432000"/>
      </dsp:txXfrm>
    </dsp:sp>
    <dsp:sp modelId="{87AFFFE3-F114-4FF9-B1D8-CC4D04CE6C41}">
      <dsp:nvSpPr>
        <dsp:cNvPr id="0" name=""/>
        <dsp:cNvSpPr/>
      </dsp:nvSpPr>
      <dsp:spPr>
        <a:xfrm>
          <a:off x="8887049" y="706883"/>
          <a:ext cx="2597289" cy="3335175"/>
        </a:xfrm>
        <a:prstGeom prst="rect">
          <a:avLst/>
        </a:prstGeom>
        <a:solidFill>
          <a:schemeClr val="bg1">
            <a:lumMod val="95000"/>
          </a:schemeClr>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en-US" sz="1500" b="1" i="0" kern="1200" baseline="0" dirty="0"/>
            <a:t>$250 million – Child Abuse Prevention and Treatment</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i="0" kern="1200" baseline="0" dirty="0"/>
            <a:t>$20 million – Youth Suicide Prevention</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$30 million – Project AWARE</a:t>
          </a:r>
          <a:endParaRPr lang="en-US" sz="1500" kern="1200" dirty="0"/>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$10 million – National Child Traumatic Stress Network</a:t>
          </a:r>
          <a:endParaRPr lang="en-US" sz="1500" kern="1200" dirty="0"/>
        </a:p>
      </dsp:txBody>
      <dsp:txXfrm>
        <a:off x="8887049" y="706883"/>
        <a:ext cx="2597289" cy="3335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4C863-18FE-437E-9559-E65EDF486349}">
      <dsp:nvSpPr>
        <dsp:cNvPr id="0" name=""/>
        <dsp:cNvSpPr/>
      </dsp:nvSpPr>
      <dsp:spPr>
        <a:xfrm>
          <a:off x="8274" y="0"/>
          <a:ext cx="2473268" cy="109330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U.S. Department of Education</a:t>
          </a:r>
        </a:p>
      </dsp:txBody>
      <dsp:txXfrm>
        <a:off x="40296" y="32022"/>
        <a:ext cx="2409224" cy="1029262"/>
      </dsp:txXfrm>
    </dsp:sp>
    <dsp:sp modelId="{A75E44C1-6194-44F0-B5DD-622ECA239734}">
      <dsp:nvSpPr>
        <dsp:cNvPr id="0" name=""/>
        <dsp:cNvSpPr/>
      </dsp:nvSpPr>
      <dsp:spPr>
        <a:xfrm>
          <a:off x="2728869" y="239967"/>
          <a:ext cx="524332" cy="61337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728869" y="362641"/>
        <a:ext cx="367032" cy="368022"/>
      </dsp:txXfrm>
    </dsp:sp>
    <dsp:sp modelId="{594CF629-7B12-4861-BC94-65B3762C61C4}">
      <dsp:nvSpPr>
        <dsp:cNvPr id="0" name=""/>
        <dsp:cNvSpPr/>
      </dsp:nvSpPr>
      <dsp:spPr>
        <a:xfrm>
          <a:off x="3470850" y="0"/>
          <a:ext cx="2473268" cy="109330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California Department of Education</a:t>
          </a:r>
        </a:p>
      </dsp:txBody>
      <dsp:txXfrm>
        <a:off x="3502872" y="32022"/>
        <a:ext cx="2409224" cy="1029262"/>
      </dsp:txXfrm>
    </dsp:sp>
    <dsp:sp modelId="{FC24743E-011D-4D1E-B5B1-651D8F01A370}">
      <dsp:nvSpPr>
        <dsp:cNvPr id="0" name=""/>
        <dsp:cNvSpPr/>
      </dsp:nvSpPr>
      <dsp:spPr>
        <a:xfrm>
          <a:off x="6191445" y="239967"/>
          <a:ext cx="524332" cy="613370"/>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191445" y="362641"/>
        <a:ext cx="367032" cy="368022"/>
      </dsp:txXfrm>
    </dsp:sp>
    <dsp:sp modelId="{D677EFBD-D6E0-489D-ADCE-A6F1842516B1}">
      <dsp:nvSpPr>
        <dsp:cNvPr id="0" name=""/>
        <dsp:cNvSpPr/>
      </dsp:nvSpPr>
      <dsp:spPr>
        <a:xfrm>
          <a:off x="6933425" y="0"/>
          <a:ext cx="2473268" cy="109330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Local Education Agency</a:t>
          </a:r>
        </a:p>
      </dsp:txBody>
      <dsp:txXfrm>
        <a:off x="6965447" y="32022"/>
        <a:ext cx="2409224" cy="10292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FDE86-7C41-4B99-8CFA-C0473F1C4D3D}">
      <dsp:nvSpPr>
        <dsp:cNvPr id="0" name=""/>
        <dsp:cNvSpPr/>
      </dsp:nvSpPr>
      <dsp:spPr>
        <a:xfrm>
          <a:off x="0" y="855593"/>
          <a:ext cx="10610475" cy="1140790"/>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0BCF567-5449-4A80-9F79-970E8443CE66}">
      <dsp:nvSpPr>
        <dsp:cNvPr id="0" name=""/>
        <dsp:cNvSpPr/>
      </dsp:nvSpPr>
      <dsp:spPr>
        <a:xfrm>
          <a:off x="4662" y="0"/>
          <a:ext cx="3077452" cy="114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1">
          <a:noAutofit/>
        </a:bodyPr>
        <a:lstStyle/>
        <a:p>
          <a:pPr marL="0" lvl="0" indent="0" algn="l" defTabSz="844550">
            <a:lnSpc>
              <a:spcPct val="90000"/>
            </a:lnSpc>
            <a:spcBef>
              <a:spcPct val="0"/>
            </a:spcBef>
            <a:spcAft>
              <a:spcPct val="35000"/>
            </a:spcAft>
            <a:buNone/>
          </a:pPr>
          <a:r>
            <a:rPr lang="en-US" sz="1900" b="1" kern="1200" dirty="0">
              <a:latin typeface="Open Sans"/>
            </a:rPr>
            <a:t>ESSER I (CARES Act)</a:t>
          </a:r>
        </a:p>
        <a:p>
          <a:pPr marL="114300" lvl="1" indent="-114300" algn="l" defTabSz="666750">
            <a:lnSpc>
              <a:spcPct val="90000"/>
            </a:lnSpc>
            <a:spcBef>
              <a:spcPct val="0"/>
            </a:spcBef>
            <a:spcAft>
              <a:spcPct val="15000"/>
            </a:spcAft>
            <a:buChar char="•"/>
          </a:pPr>
          <a:r>
            <a:rPr lang="en-US" sz="1500" b="1" kern="1200" dirty="0">
              <a:latin typeface="Open Sans"/>
            </a:rPr>
            <a:t>Deadline – Sept. 30, 2022</a:t>
          </a:r>
        </a:p>
      </dsp:txBody>
      <dsp:txXfrm>
        <a:off x="4662" y="0"/>
        <a:ext cx="3077452" cy="1140790"/>
      </dsp:txXfrm>
    </dsp:sp>
    <dsp:sp modelId="{4AF454EC-7111-4FE5-BC0E-40896E7C8000}">
      <dsp:nvSpPr>
        <dsp:cNvPr id="0" name=""/>
        <dsp:cNvSpPr/>
      </dsp:nvSpPr>
      <dsp:spPr>
        <a:xfrm>
          <a:off x="1400790" y="1283389"/>
          <a:ext cx="285197" cy="28519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2D37D6-E1CB-4021-AEC2-F960FE74F133}">
      <dsp:nvSpPr>
        <dsp:cNvPr id="0" name=""/>
        <dsp:cNvSpPr/>
      </dsp:nvSpPr>
      <dsp:spPr>
        <a:xfrm>
          <a:off x="3235987" y="1711186"/>
          <a:ext cx="3077452" cy="114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b="1" kern="1200" dirty="0">
              <a:latin typeface="Open Sans"/>
            </a:rPr>
            <a:t>ESSER II (CRRSA Act)</a:t>
          </a:r>
        </a:p>
        <a:p>
          <a:pPr marL="114300" lvl="1" indent="-114300" algn="l" defTabSz="666750">
            <a:lnSpc>
              <a:spcPct val="90000"/>
            </a:lnSpc>
            <a:spcBef>
              <a:spcPct val="0"/>
            </a:spcBef>
            <a:spcAft>
              <a:spcPct val="15000"/>
            </a:spcAft>
            <a:buChar char="•"/>
          </a:pPr>
          <a:r>
            <a:rPr lang="en-US" sz="1500" b="1" kern="1200" dirty="0">
              <a:latin typeface="Open Sans"/>
            </a:rPr>
            <a:t>Deadline – Sept. 30, 2023</a:t>
          </a:r>
        </a:p>
      </dsp:txBody>
      <dsp:txXfrm>
        <a:off x="3235987" y="1711186"/>
        <a:ext cx="3077452" cy="1140790"/>
      </dsp:txXfrm>
    </dsp:sp>
    <dsp:sp modelId="{0BC5BF47-473C-4C0A-A41F-07CA32172242}">
      <dsp:nvSpPr>
        <dsp:cNvPr id="0" name=""/>
        <dsp:cNvSpPr/>
      </dsp:nvSpPr>
      <dsp:spPr>
        <a:xfrm>
          <a:off x="4632114" y="1283389"/>
          <a:ext cx="285197" cy="285197"/>
        </a:xfrm>
        <a:prstGeom prst="ellipse">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24B3BBD-7E52-4CF4-9642-9F8A29A23DB0}">
      <dsp:nvSpPr>
        <dsp:cNvPr id="0" name=""/>
        <dsp:cNvSpPr/>
      </dsp:nvSpPr>
      <dsp:spPr>
        <a:xfrm>
          <a:off x="6467312" y="0"/>
          <a:ext cx="3077452" cy="114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1">
          <a:noAutofit/>
        </a:bodyPr>
        <a:lstStyle/>
        <a:p>
          <a:pPr marL="0" lvl="0" indent="0" algn="l" defTabSz="844550">
            <a:lnSpc>
              <a:spcPct val="90000"/>
            </a:lnSpc>
            <a:spcBef>
              <a:spcPct val="0"/>
            </a:spcBef>
            <a:spcAft>
              <a:spcPct val="35000"/>
            </a:spcAft>
            <a:buNone/>
          </a:pPr>
          <a:r>
            <a:rPr lang="en-US" sz="1900" b="1" kern="1200" dirty="0">
              <a:latin typeface="Open Sans"/>
            </a:rPr>
            <a:t>ESSER III (Rescue Plan)</a:t>
          </a:r>
        </a:p>
        <a:p>
          <a:pPr marL="114300" lvl="1" indent="-114300" algn="l" defTabSz="666750">
            <a:lnSpc>
              <a:spcPct val="90000"/>
            </a:lnSpc>
            <a:spcBef>
              <a:spcPct val="0"/>
            </a:spcBef>
            <a:spcAft>
              <a:spcPct val="15000"/>
            </a:spcAft>
            <a:buChar char="•"/>
          </a:pPr>
          <a:r>
            <a:rPr lang="en-US" sz="1500" b="1" kern="1200" dirty="0">
              <a:latin typeface="Open Sans"/>
            </a:rPr>
            <a:t>Deadline – Sept. 30, 2023</a:t>
          </a:r>
        </a:p>
      </dsp:txBody>
      <dsp:txXfrm>
        <a:off x="6467312" y="0"/>
        <a:ext cx="3077452" cy="1140790"/>
      </dsp:txXfrm>
    </dsp:sp>
    <dsp:sp modelId="{E894981F-C088-47C4-8228-255647FF8597}">
      <dsp:nvSpPr>
        <dsp:cNvPr id="0" name=""/>
        <dsp:cNvSpPr/>
      </dsp:nvSpPr>
      <dsp:spPr>
        <a:xfrm>
          <a:off x="7863439" y="1283389"/>
          <a:ext cx="285197" cy="285197"/>
        </a:xfrm>
        <a:prstGeom prst="ellips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78373-A19F-43C9-A065-95BE6775667D}">
      <dsp:nvSpPr>
        <dsp:cNvPr id="0" name=""/>
        <dsp:cNvSpPr/>
      </dsp:nvSpPr>
      <dsp:spPr>
        <a:xfrm>
          <a:off x="0" y="460"/>
          <a:ext cx="8544339" cy="10769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5DA05-4146-4869-A397-3BB59CD70ACC}">
      <dsp:nvSpPr>
        <dsp:cNvPr id="0" name=""/>
        <dsp:cNvSpPr/>
      </dsp:nvSpPr>
      <dsp:spPr>
        <a:xfrm>
          <a:off x="325765" y="242764"/>
          <a:ext cx="592300" cy="5923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62D978-102B-48EC-82D1-9058F2EF9D2F}">
      <dsp:nvSpPr>
        <dsp:cNvPr id="0" name=""/>
        <dsp:cNvSpPr/>
      </dsp:nvSpPr>
      <dsp:spPr>
        <a:xfrm>
          <a:off x="1243830" y="460"/>
          <a:ext cx="3844952" cy="107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73" tIns="113973" rIns="113973" bIns="113973" numCol="1" spcCol="1270" anchor="ctr" anchorCtr="0">
          <a:noAutofit/>
        </a:bodyPr>
        <a:lstStyle/>
        <a:p>
          <a:pPr marL="0" lvl="0" indent="0" algn="l" defTabSz="1111250">
            <a:lnSpc>
              <a:spcPct val="90000"/>
            </a:lnSpc>
            <a:spcBef>
              <a:spcPct val="0"/>
            </a:spcBef>
            <a:spcAft>
              <a:spcPct val="35000"/>
            </a:spcAft>
            <a:buNone/>
          </a:pPr>
          <a:r>
            <a:rPr lang="en-US" sz="2500" kern="1200">
              <a:latin typeface="Open Sans"/>
            </a:rPr>
            <a:t>CARES Act</a:t>
          </a:r>
        </a:p>
      </dsp:txBody>
      <dsp:txXfrm>
        <a:off x="1243830" y="460"/>
        <a:ext cx="3844952" cy="1076909"/>
      </dsp:txXfrm>
    </dsp:sp>
    <dsp:sp modelId="{1968C2C4-6B1C-4250-8B52-C3647A3740A0}">
      <dsp:nvSpPr>
        <dsp:cNvPr id="0" name=""/>
        <dsp:cNvSpPr/>
      </dsp:nvSpPr>
      <dsp:spPr>
        <a:xfrm>
          <a:off x="5088783" y="460"/>
          <a:ext cx="3455555" cy="107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73" tIns="113973" rIns="113973" bIns="113973" numCol="1" spcCol="1270" anchor="ctr" anchorCtr="0">
          <a:noAutofit/>
        </a:bodyPr>
        <a:lstStyle/>
        <a:p>
          <a:pPr marL="0" lvl="0" indent="0" algn="l" defTabSz="800100">
            <a:lnSpc>
              <a:spcPct val="90000"/>
            </a:lnSpc>
            <a:spcBef>
              <a:spcPct val="0"/>
            </a:spcBef>
            <a:spcAft>
              <a:spcPct val="35000"/>
            </a:spcAft>
            <a:buNone/>
          </a:pPr>
          <a:r>
            <a:rPr lang="en-US" sz="1800" kern="1200" dirty="0">
              <a:latin typeface="Open Sans"/>
            </a:rPr>
            <a:t>$845 million*</a:t>
          </a:r>
        </a:p>
      </dsp:txBody>
      <dsp:txXfrm>
        <a:off x="5088783" y="460"/>
        <a:ext cx="3455555" cy="1076909"/>
      </dsp:txXfrm>
    </dsp:sp>
    <dsp:sp modelId="{DC4E091E-FB44-4731-96BA-CD4EDE245655}">
      <dsp:nvSpPr>
        <dsp:cNvPr id="0" name=""/>
        <dsp:cNvSpPr/>
      </dsp:nvSpPr>
      <dsp:spPr>
        <a:xfrm>
          <a:off x="0" y="1346597"/>
          <a:ext cx="8544339" cy="10769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C970F-B0C4-4D3B-BEB7-D45AD4046340}">
      <dsp:nvSpPr>
        <dsp:cNvPr id="0" name=""/>
        <dsp:cNvSpPr/>
      </dsp:nvSpPr>
      <dsp:spPr>
        <a:xfrm>
          <a:off x="325765" y="1588902"/>
          <a:ext cx="592300" cy="5923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57A03-DB61-4D1D-85DF-C8BB2E6C9474}">
      <dsp:nvSpPr>
        <dsp:cNvPr id="0" name=""/>
        <dsp:cNvSpPr/>
      </dsp:nvSpPr>
      <dsp:spPr>
        <a:xfrm>
          <a:off x="1243830" y="1346597"/>
          <a:ext cx="3844952" cy="107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73" tIns="113973" rIns="113973" bIns="113973" numCol="1" spcCol="1270" anchor="ctr" anchorCtr="0">
          <a:noAutofit/>
        </a:bodyPr>
        <a:lstStyle/>
        <a:p>
          <a:pPr marL="0" lvl="0" indent="0" algn="l" defTabSz="1111250">
            <a:lnSpc>
              <a:spcPct val="90000"/>
            </a:lnSpc>
            <a:spcBef>
              <a:spcPct val="0"/>
            </a:spcBef>
            <a:spcAft>
              <a:spcPct val="35000"/>
            </a:spcAft>
            <a:buNone/>
          </a:pPr>
          <a:r>
            <a:rPr lang="en-US" sz="2500" kern="1200">
              <a:latin typeface="Open Sans"/>
            </a:rPr>
            <a:t>CRRSA Act</a:t>
          </a:r>
        </a:p>
      </dsp:txBody>
      <dsp:txXfrm>
        <a:off x="1243830" y="1346597"/>
        <a:ext cx="3844952" cy="1076909"/>
      </dsp:txXfrm>
    </dsp:sp>
    <dsp:sp modelId="{47B9A4E7-8D93-4114-BB5D-F9D547B57257}">
      <dsp:nvSpPr>
        <dsp:cNvPr id="0" name=""/>
        <dsp:cNvSpPr/>
      </dsp:nvSpPr>
      <dsp:spPr>
        <a:xfrm>
          <a:off x="5088783" y="1346597"/>
          <a:ext cx="3455555" cy="107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73" tIns="113973" rIns="113973" bIns="113973" numCol="1" spcCol="1270" anchor="ctr" anchorCtr="0">
          <a:noAutofit/>
        </a:bodyPr>
        <a:lstStyle/>
        <a:p>
          <a:pPr marL="0" lvl="0" indent="0" algn="l" defTabSz="800100">
            <a:lnSpc>
              <a:spcPct val="90000"/>
            </a:lnSpc>
            <a:spcBef>
              <a:spcPct val="0"/>
            </a:spcBef>
            <a:spcAft>
              <a:spcPct val="35000"/>
            </a:spcAft>
            <a:buNone/>
          </a:pPr>
          <a:r>
            <a:rPr lang="en-US" sz="1800" kern="1200">
              <a:latin typeface="Open Sans"/>
            </a:rPr>
            <a:t>$1.2 billion</a:t>
          </a:r>
        </a:p>
      </dsp:txBody>
      <dsp:txXfrm>
        <a:off x="5088783" y="1346597"/>
        <a:ext cx="3455555" cy="1076909"/>
      </dsp:txXfrm>
    </dsp:sp>
    <dsp:sp modelId="{EE3B82F2-511A-4E76-AB6C-6ACD41C1AB19}">
      <dsp:nvSpPr>
        <dsp:cNvPr id="0" name=""/>
        <dsp:cNvSpPr/>
      </dsp:nvSpPr>
      <dsp:spPr>
        <a:xfrm>
          <a:off x="0" y="2692734"/>
          <a:ext cx="8544339" cy="10769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3FBBB-C215-4F80-9753-FF8383DDF52C}">
      <dsp:nvSpPr>
        <dsp:cNvPr id="0" name=""/>
        <dsp:cNvSpPr/>
      </dsp:nvSpPr>
      <dsp:spPr>
        <a:xfrm>
          <a:off x="325765" y="2935039"/>
          <a:ext cx="592300" cy="5923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88B2-C3BD-4741-92EA-26176E3148E4}">
      <dsp:nvSpPr>
        <dsp:cNvPr id="0" name=""/>
        <dsp:cNvSpPr/>
      </dsp:nvSpPr>
      <dsp:spPr>
        <a:xfrm>
          <a:off x="1243830" y="2692734"/>
          <a:ext cx="3844952" cy="107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73" tIns="113973" rIns="113973" bIns="113973" numCol="1" spcCol="1270" anchor="ctr" anchorCtr="0">
          <a:noAutofit/>
        </a:bodyPr>
        <a:lstStyle/>
        <a:p>
          <a:pPr marL="0" lvl="0" indent="0" algn="l" defTabSz="1111250">
            <a:lnSpc>
              <a:spcPct val="90000"/>
            </a:lnSpc>
            <a:spcBef>
              <a:spcPct val="0"/>
            </a:spcBef>
            <a:spcAft>
              <a:spcPct val="35000"/>
            </a:spcAft>
            <a:buNone/>
          </a:pPr>
          <a:r>
            <a:rPr lang="en-US" sz="2500" kern="1200">
              <a:latin typeface="Open Sans"/>
            </a:rPr>
            <a:t>Rescue Plan</a:t>
          </a:r>
        </a:p>
      </dsp:txBody>
      <dsp:txXfrm>
        <a:off x="1243830" y="2692734"/>
        <a:ext cx="3844952" cy="1076909"/>
      </dsp:txXfrm>
    </dsp:sp>
    <dsp:sp modelId="{12F02FC1-D230-4D27-ACAF-39F14FC3E14C}">
      <dsp:nvSpPr>
        <dsp:cNvPr id="0" name=""/>
        <dsp:cNvSpPr/>
      </dsp:nvSpPr>
      <dsp:spPr>
        <a:xfrm>
          <a:off x="5088783" y="2692734"/>
          <a:ext cx="3455555" cy="1076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73" tIns="113973" rIns="113973" bIns="113973" numCol="1" spcCol="1270" anchor="ctr" anchorCtr="0">
          <a:noAutofit/>
        </a:bodyPr>
        <a:lstStyle/>
        <a:p>
          <a:pPr marL="0" lvl="0" indent="0" algn="l" defTabSz="800100">
            <a:lnSpc>
              <a:spcPct val="90000"/>
            </a:lnSpc>
            <a:spcBef>
              <a:spcPct val="0"/>
            </a:spcBef>
            <a:spcAft>
              <a:spcPct val="35000"/>
            </a:spcAft>
            <a:buNone/>
          </a:pPr>
          <a:r>
            <a:rPr lang="en-US" sz="1800" kern="1200" dirty="0">
              <a:latin typeface="Open Sans"/>
            </a:rPr>
            <a:t>$2.6 billion </a:t>
          </a:r>
        </a:p>
        <a:p>
          <a:pPr marL="0" lvl="0" indent="0" algn="l" defTabSz="800100">
            <a:lnSpc>
              <a:spcPct val="90000"/>
            </a:lnSpc>
            <a:spcBef>
              <a:spcPct val="0"/>
            </a:spcBef>
            <a:spcAft>
              <a:spcPct val="35000"/>
            </a:spcAft>
            <a:buNone/>
          </a:pPr>
          <a:r>
            <a:rPr lang="en-US" sz="1800" b="1" i="1" u="none" kern="1200" dirty="0">
              <a:solidFill>
                <a:schemeClr val="accent2"/>
              </a:solidFill>
              <a:latin typeface="Open Sans"/>
            </a:rPr>
            <a:t>$534 million for equity!!! </a:t>
          </a:r>
          <a:endParaRPr lang="en-US" sz="1800" b="1" i="1" kern="1200" dirty="0">
            <a:solidFill>
              <a:schemeClr val="accent2"/>
            </a:solidFill>
            <a:latin typeface="Open Sans"/>
          </a:endParaRPr>
        </a:p>
      </dsp:txBody>
      <dsp:txXfrm>
        <a:off x="5088783" y="2692734"/>
        <a:ext cx="3455555" cy="1076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3592A-26A8-B943-9396-176973176EAA}">
      <dsp:nvSpPr>
        <dsp:cNvPr id="0" name=""/>
        <dsp:cNvSpPr/>
      </dsp:nvSpPr>
      <dsp:spPr>
        <a:xfrm>
          <a:off x="419782" y="2337316"/>
          <a:ext cx="3306663"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Open Sans"/>
            </a:rPr>
            <a:t>February</a:t>
          </a:r>
        </a:p>
      </dsp:txBody>
      <dsp:txXfrm>
        <a:off x="419782" y="2337316"/>
        <a:ext cx="3306663" cy="491837"/>
      </dsp:txXfrm>
    </dsp:sp>
    <dsp:sp modelId="{713BA9ED-683A-0C43-9619-C9D1A462BDF1}">
      <dsp:nvSpPr>
        <dsp:cNvPr id="0" name=""/>
        <dsp:cNvSpPr/>
      </dsp:nvSpPr>
      <dsp:spPr>
        <a:xfrm>
          <a:off x="0" y="2089221"/>
          <a:ext cx="10515600" cy="1741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5B7A6-FEB1-0646-8406-11AACB0B5AC3}">
      <dsp:nvSpPr>
        <dsp:cNvPr id="0" name=""/>
        <dsp:cNvSpPr/>
      </dsp:nvSpPr>
      <dsp:spPr>
        <a:xfrm>
          <a:off x="254449" y="723134"/>
          <a:ext cx="3637329" cy="62615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Open Sans"/>
            </a:rPr>
            <a:t>Senate and House deliberation.</a:t>
          </a:r>
        </a:p>
      </dsp:txBody>
      <dsp:txXfrm>
        <a:off x="254449" y="723134"/>
        <a:ext cx="3637329" cy="626154"/>
      </dsp:txXfrm>
    </dsp:sp>
    <dsp:sp modelId="{3368E300-74BD-E544-9303-707CEBA63250}">
      <dsp:nvSpPr>
        <dsp:cNvPr id="0" name=""/>
        <dsp:cNvSpPr/>
      </dsp:nvSpPr>
      <dsp:spPr>
        <a:xfrm>
          <a:off x="2073114" y="1349288"/>
          <a:ext cx="0" cy="739932"/>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C435CC6-988B-154C-A312-CB5634EEB7DD}">
      <dsp:nvSpPr>
        <dsp:cNvPr id="0" name=""/>
        <dsp:cNvSpPr/>
      </dsp:nvSpPr>
      <dsp:spPr>
        <a:xfrm>
          <a:off x="2486447" y="1523390"/>
          <a:ext cx="3306663"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Open Sans"/>
            </a:rPr>
            <a:t>March</a:t>
          </a:r>
        </a:p>
      </dsp:txBody>
      <dsp:txXfrm>
        <a:off x="2486447" y="1523390"/>
        <a:ext cx="3306663" cy="491837"/>
      </dsp:txXfrm>
    </dsp:sp>
    <dsp:sp modelId="{DA11F55C-9D93-FF44-A03A-B29B6FBD189B}">
      <dsp:nvSpPr>
        <dsp:cNvPr id="0" name=""/>
        <dsp:cNvSpPr/>
      </dsp:nvSpPr>
      <dsp:spPr>
        <a:xfrm>
          <a:off x="2321114" y="3003255"/>
          <a:ext cx="3637329" cy="626154"/>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Open Sans"/>
            </a:rPr>
            <a:t>Legislation was signed.</a:t>
          </a:r>
        </a:p>
      </dsp:txBody>
      <dsp:txXfrm>
        <a:off x="2321114" y="3003255"/>
        <a:ext cx="3637329" cy="626154"/>
      </dsp:txXfrm>
    </dsp:sp>
    <dsp:sp modelId="{14B56A34-39D7-9743-AA56-A0814A17079B}">
      <dsp:nvSpPr>
        <dsp:cNvPr id="0" name=""/>
        <dsp:cNvSpPr/>
      </dsp:nvSpPr>
      <dsp:spPr>
        <a:xfrm>
          <a:off x="4139779" y="2263322"/>
          <a:ext cx="0" cy="739932"/>
        </a:xfrm>
        <a:prstGeom prst="line">
          <a:avLst/>
        </a:prstGeom>
        <a:solidFill>
          <a:schemeClr val="accent2">
            <a:hueOff val="-485121"/>
            <a:satOff val="-27976"/>
            <a:lumOff val="2876"/>
            <a:alphaOff val="0"/>
          </a:schemeClr>
        </a:solidFill>
        <a:ln w="6350" cap="flat" cmpd="sng" algn="ctr">
          <a:solidFill>
            <a:schemeClr val="accent2">
              <a:hueOff val="-485121"/>
              <a:satOff val="-27976"/>
              <a:lumOff val="2876"/>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E9273D4-4A8F-A844-9EFE-0E64A218E22C}">
      <dsp:nvSpPr>
        <dsp:cNvPr id="0" name=""/>
        <dsp:cNvSpPr/>
      </dsp:nvSpPr>
      <dsp:spPr>
        <a:xfrm>
          <a:off x="2018707"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A3F961-5C26-5249-9C51-E542CC9DFC82}">
      <dsp:nvSpPr>
        <dsp:cNvPr id="0" name=""/>
        <dsp:cNvSpPr/>
      </dsp:nvSpPr>
      <dsp:spPr>
        <a:xfrm>
          <a:off x="4085372"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E91E4D-30C1-164F-B01E-1DC2000E3E9E}">
      <dsp:nvSpPr>
        <dsp:cNvPr id="0" name=""/>
        <dsp:cNvSpPr/>
      </dsp:nvSpPr>
      <dsp:spPr>
        <a:xfrm>
          <a:off x="4637800" y="2337316"/>
          <a:ext cx="3306663"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Open Sans"/>
            </a:rPr>
            <a:t>May</a:t>
          </a:r>
        </a:p>
      </dsp:txBody>
      <dsp:txXfrm>
        <a:off x="4637800" y="2337316"/>
        <a:ext cx="3306663" cy="491837"/>
      </dsp:txXfrm>
    </dsp:sp>
    <dsp:sp modelId="{EB442B8E-5826-AE45-A20B-492505DC81DB}">
      <dsp:nvSpPr>
        <dsp:cNvPr id="0" name=""/>
        <dsp:cNvSpPr/>
      </dsp:nvSpPr>
      <dsp:spPr>
        <a:xfrm>
          <a:off x="4139779" y="172877"/>
          <a:ext cx="4302706" cy="1176411"/>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Open Sans"/>
            </a:rPr>
            <a:t>First half of aid </a:t>
          </a:r>
          <a:r>
            <a:rPr lang="en-US" sz="1800" b="0" kern="1200" dirty="0">
              <a:latin typeface="Open Sans"/>
            </a:rPr>
            <a:t>available at the local level. Second half will be available in May 2022.</a:t>
          </a:r>
        </a:p>
      </dsp:txBody>
      <dsp:txXfrm>
        <a:off x="4139779" y="172877"/>
        <a:ext cx="4302706" cy="1176411"/>
      </dsp:txXfrm>
    </dsp:sp>
    <dsp:sp modelId="{374E1393-B86B-3F47-BB16-9FD50A4FA625}">
      <dsp:nvSpPr>
        <dsp:cNvPr id="0" name=""/>
        <dsp:cNvSpPr/>
      </dsp:nvSpPr>
      <dsp:spPr>
        <a:xfrm>
          <a:off x="6291132" y="1349288"/>
          <a:ext cx="0" cy="739932"/>
        </a:xfrm>
        <a:prstGeom prst="line">
          <a:avLst/>
        </a:prstGeom>
        <a:solidFill>
          <a:schemeClr val="accent2">
            <a:hueOff val="-970242"/>
            <a:satOff val="-55952"/>
            <a:lumOff val="5752"/>
            <a:alphaOff val="0"/>
          </a:schemeClr>
        </a:solidFill>
        <a:ln w="6350" cap="flat" cmpd="sng" algn="ctr">
          <a:solidFill>
            <a:schemeClr val="accent2">
              <a:hueOff val="-970242"/>
              <a:satOff val="-55952"/>
              <a:lumOff val="5752"/>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3264BA0-250E-5D42-87B2-D6E01FC46267}">
      <dsp:nvSpPr>
        <dsp:cNvPr id="0" name=""/>
        <dsp:cNvSpPr/>
      </dsp:nvSpPr>
      <dsp:spPr>
        <a:xfrm>
          <a:off x="6789153" y="1523390"/>
          <a:ext cx="3306663"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Open Sans"/>
            </a:rPr>
            <a:t>June</a:t>
          </a:r>
        </a:p>
      </dsp:txBody>
      <dsp:txXfrm>
        <a:off x="6789153" y="1523390"/>
        <a:ext cx="3306663" cy="491837"/>
      </dsp:txXfrm>
    </dsp:sp>
    <dsp:sp modelId="{25D1DA64-E57E-4744-BB0C-5B63216DA261}">
      <dsp:nvSpPr>
        <dsp:cNvPr id="0" name=""/>
        <dsp:cNvSpPr/>
      </dsp:nvSpPr>
      <dsp:spPr>
        <a:xfrm>
          <a:off x="6623820" y="3003255"/>
          <a:ext cx="3637329" cy="134928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Open Sans"/>
            </a:rPr>
            <a:t>Typical budget adoption timeline for local governments; meaning aid funding could be rolling out by this time.</a:t>
          </a:r>
        </a:p>
      </dsp:txBody>
      <dsp:txXfrm>
        <a:off x="6623820" y="3003255"/>
        <a:ext cx="3637329" cy="1349288"/>
      </dsp:txXfrm>
    </dsp:sp>
    <dsp:sp modelId="{1892880C-E05F-CF48-BBF2-91B6A0A9354F}">
      <dsp:nvSpPr>
        <dsp:cNvPr id="0" name=""/>
        <dsp:cNvSpPr/>
      </dsp:nvSpPr>
      <dsp:spPr>
        <a:xfrm>
          <a:off x="8442485" y="2263322"/>
          <a:ext cx="0" cy="739932"/>
        </a:xfrm>
        <a:prstGeom prst="line">
          <a:avLst/>
        </a:prstGeom>
        <a:solidFill>
          <a:schemeClr val="accent2">
            <a:hueOff val="-1455363"/>
            <a:satOff val="-83928"/>
            <a:lumOff val="8628"/>
            <a:alphaOff val="0"/>
          </a:schemeClr>
        </a:solidFill>
        <a:ln w="6350" cap="flat" cmpd="sng" algn="ctr">
          <a:solidFill>
            <a:schemeClr val="accent2">
              <a:hueOff val="-1455363"/>
              <a:satOff val="-83928"/>
              <a:lumOff val="8628"/>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5856E8C-B56D-1749-A55A-8122D7565F25}">
      <dsp:nvSpPr>
        <dsp:cNvPr id="0" name=""/>
        <dsp:cNvSpPr/>
      </dsp:nvSpPr>
      <dsp:spPr>
        <a:xfrm>
          <a:off x="6236725"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82D30D4-DB05-4B48-9BC7-8B50B6535854}">
      <dsp:nvSpPr>
        <dsp:cNvPr id="0" name=""/>
        <dsp:cNvSpPr/>
      </dsp:nvSpPr>
      <dsp:spPr>
        <a:xfrm>
          <a:off x="8388078"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FF30A-61CD-4DFF-9E53-D38E9D552FE5}">
      <dsp:nvSpPr>
        <dsp:cNvPr id="0" name=""/>
        <dsp:cNvSpPr/>
      </dsp:nvSpPr>
      <dsp:spPr>
        <a:xfrm>
          <a:off x="4826467" y="56890"/>
          <a:ext cx="4814247" cy="1108541"/>
        </a:xfrm>
        <a:prstGeom prst="homePlate">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ctr" defTabSz="577850">
            <a:lnSpc>
              <a:spcPct val="90000"/>
            </a:lnSpc>
            <a:spcBef>
              <a:spcPct val="0"/>
            </a:spcBef>
            <a:spcAft>
              <a:spcPct val="15000"/>
            </a:spcAft>
            <a:buChar char="•"/>
          </a:pPr>
          <a:r>
            <a:rPr lang="en-US" sz="1300" b="1" kern="1200" dirty="0"/>
            <a:t>Cash assistance for families or transitional youth</a:t>
          </a:r>
        </a:p>
        <a:p>
          <a:pPr marL="114300" lvl="1" indent="-114300" algn="ctr" defTabSz="577850">
            <a:lnSpc>
              <a:spcPct val="90000"/>
            </a:lnSpc>
            <a:spcBef>
              <a:spcPct val="0"/>
            </a:spcBef>
            <a:spcAft>
              <a:spcPct val="15000"/>
            </a:spcAft>
            <a:buChar char="•"/>
          </a:pPr>
          <a:r>
            <a:rPr lang="en-US" sz="1300" b="1" kern="1200" dirty="0"/>
            <a:t>Vouchers or support for childcare or summer programming</a:t>
          </a:r>
        </a:p>
        <a:p>
          <a:pPr marL="114300" lvl="1" indent="-114300" algn="ctr" defTabSz="577850">
            <a:lnSpc>
              <a:spcPct val="90000"/>
            </a:lnSpc>
            <a:spcBef>
              <a:spcPct val="0"/>
            </a:spcBef>
            <a:spcAft>
              <a:spcPct val="15000"/>
            </a:spcAft>
            <a:buChar char="•"/>
          </a:pPr>
          <a:r>
            <a:rPr lang="en-US" sz="1300" b="1" kern="1200" dirty="0"/>
            <a:t>Youth internships, jobs, peer support, civic engagement</a:t>
          </a:r>
        </a:p>
        <a:p>
          <a:pPr marL="114300" lvl="1" indent="-114300" algn="ctr" defTabSz="577850">
            <a:lnSpc>
              <a:spcPct val="90000"/>
            </a:lnSpc>
            <a:spcBef>
              <a:spcPct val="0"/>
            </a:spcBef>
            <a:spcAft>
              <a:spcPct val="15000"/>
            </a:spcAft>
            <a:buChar char="•"/>
          </a:pPr>
          <a:r>
            <a:rPr lang="en-US" sz="1300" b="1" kern="1200" dirty="0"/>
            <a:t>Child and youth focused behavioral health supports</a:t>
          </a:r>
        </a:p>
        <a:p>
          <a:pPr marL="114300" lvl="1" indent="-114300" algn="ctr" defTabSz="577850">
            <a:lnSpc>
              <a:spcPct val="90000"/>
            </a:lnSpc>
            <a:spcBef>
              <a:spcPct val="0"/>
            </a:spcBef>
            <a:spcAft>
              <a:spcPct val="15000"/>
            </a:spcAft>
            <a:buChar char="•"/>
          </a:pPr>
          <a:r>
            <a:rPr lang="en-US" sz="1300" b="1" kern="1200" dirty="0"/>
            <a:t>Family support services</a:t>
          </a:r>
        </a:p>
      </dsp:txBody>
      <dsp:txXfrm>
        <a:off x="4826467" y="56890"/>
        <a:ext cx="4537112" cy="1108541"/>
      </dsp:txXfrm>
    </dsp:sp>
    <dsp:sp modelId="{DE5F6C27-7802-4197-8405-DB96F0BF35FB}">
      <dsp:nvSpPr>
        <dsp:cNvPr id="0" name=""/>
        <dsp:cNvSpPr/>
      </dsp:nvSpPr>
      <dsp:spPr>
        <a:xfrm>
          <a:off x="7" y="0"/>
          <a:ext cx="4823619" cy="1219395"/>
        </a:xfrm>
        <a:prstGeom prst="bracketPair">
          <a:avLst/>
        </a:prstGeom>
        <a:solidFill>
          <a:schemeClr val="accent2">
            <a:lumMod val="20000"/>
            <a:lumOff val="80000"/>
          </a:schemeClr>
        </a:solidFill>
        <a:ln w="28575" cap="flat" cmpd="sng" algn="ctr">
          <a:solidFill>
            <a:schemeClr val="accent2"/>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To respond to the public health emergency with respect to the </a:t>
          </a:r>
          <a:r>
            <a:rPr lang="en-US" sz="1400" kern="1200" dirty="0">
              <a:solidFill>
                <a:sysClr val="windowText" lastClr="000000"/>
              </a:solidFill>
            </a:rPr>
            <a:t>Coronavirus Disease 2019 (COVID–19) or its negative economic impacts, including assistance to households, small businesses, and nonprofits, or aid to impacted industries such as tourism, travel, and hospitality;</a:t>
          </a:r>
        </a:p>
      </dsp:txBody>
      <dsp:txXfrm>
        <a:off x="59533" y="59526"/>
        <a:ext cx="4704567" cy="1100343"/>
      </dsp:txXfrm>
    </dsp:sp>
    <dsp:sp modelId="{3ACABAAB-1E74-43C3-987F-4D4C101DAFBA}">
      <dsp:nvSpPr>
        <dsp:cNvPr id="0" name=""/>
        <dsp:cNvSpPr/>
      </dsp:nvSpPr>
      <dsp:spPr>
        <a:xfrm>
          <a:off x="6119193" y="1387140"/>
          <a:ext cx="3522366" cy="1108541"/>
        </a:xfrm>
        <a:prstGeom prst="homePlate">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ctr" defTabSz="577850">
            <a:lnSpc>
              <a:spcPct val="90000"/>
            </a:lnSpc>
            <a:spcBef>
              <a:spcPct val="0"/>
            </a:spcBef>
            <a:spcAft>
              <a:spcPct val="15000"/>
            </a:spcAft>
            <a:buNone/>
          </a:pPr>
          <a:r>
            <a:rPr lang="en-US" sz="1300" b="1" kern="1200" dirty="0"/>
            <a:t>Premium pay for childcare providers, youth workers, teachers and community outreach workers. </a:t>
          </a:r>
        </a:p>
      </dsp:txBody>
      <dsp:txXfrm>
        <a:off x="6119193" y="1387140"/>
        <a:ext cx="3245231" cy="1108541"/>
      </dsp:txXfrm>
    </dsp:sp>
    <dsp:sp modelId="{0BD91C83-8CF6-4CDD-B4BF-FD726DBE90E8}">
      <dsp:nvSpPr>
        <dsp:cNvPr id="0" name=""/>
        <dsp:cNvSpPr/>
      </dsp:nvSpPr>
      <dsp:spPr>
        <a:xfrm>
          <a:off x="2004" y="1331713"/>
          <a:ext cx="6117188" cy="1219395"/>
        </a:xfrm>
        <a:prstGeom prst="bracketPair">
          <a:avLst/>
        </a:prstGeom>
        <a:solidFill>
          <a:schemeClr val="accent4">
            <a:lumMod val="20000"/>
            <a:lumOff val="80000"/>
          </a:schemeClr>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kern="1200" dirty="0"/>
            <a:t>To respond to workers performing essential work during the COVID–19 public health emergency by providing premium pay to eligible workers of the State, territory, or Tribal government (of the metropolitan city, non-entitlement unit of local government, or county) that are performing such essential work, or by providing grants to eligible employers that have eligible workers who perform essential work;</a:t>
          </a:r>
        </a:p>
      </dsp:txBody>
      <dsp:txXfrm>
        <a:off x="61530" y="1391239"/>
        <a:ext cx="5998136" cy="1100343"/>
      </dsp:txXfrm>
    </dsp:sp>
    <dsp:sp modelId="{2C674474-B316-42C0-9728-F01C5D37BF75}">
      <dsp:nvSpPr>
        <dsp:cNvPr id="0" name=""/>
        <dsp:cNvSpPr/>
      </dsp:nvSpPr>
      <dsp:spPr>
        <a:xfrm>
          <a:off x="5845405" y="2717389"/>
          <a:ext cx="3797153" cy="1108541"/>
        </a:xfrm>
        <a:prstGeom prst="homePlate">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ctr" defTabSz="577850">
            <a:lnSpc>
              <a:spcPct val="90000"/>
            </a:lnSpc>
            <a:spcBef>
              <a:spcPct val="0"/>
            </a:spcBef>
            <a:spcAft>
              <a:spcPct val="15000"/>
            </a:spcAft>
            <a:buNone/>
          </a:pPr>
          <a:r>
            <a:rPr lang="en-US" sz="1300" b="1" kern="1200" dirty="0"/>
            <a:t>Sustaining local agencies (including non-profit agencies contracted by government) and policy bodies that serve children and youth</a:t>
          </a:r>
        </a:p>
      </dsp:txBody>
      <dsp:txXfrm>
        <a:off x="5845405" y="2717389"/>
        <a:ext cx="3520018" cy="1108541"/>
      </dsp:txXfrm>
    </dsp:sp>
    <dsp:sp modelId="{0B0C2DF1-2C7E-4687-ACF3-BF633D690C8A}">
      <dsp:nvSpPr>
        <dsp:cNvPr id="0" name=""/>
        <dsp:cNvSpPr/>
      </dsp:nvSpPr>
      <dsp:spPr>
        <a:xfrm>
          <a:off x="1004" y="2661962"/>
          <a:ext cx="5844401" cy="1219395"/>
        </a:xfrm>
        <a:prstGeom prst="bracketPair">
          <a:avLst/>
        </a:prstGeom>
        <a:solidFill>
          <a:schemeClr val="accent6">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kern="1200" dirty="0"/>
            <a:t>For the provision of government services to the extent of the reduction in revenue of such State, territory, or Tribal government (such metropolitan city, non-entitlement unit of local government, or county) due to the COVID–19 public health emergency relative to revenues collected in the most recent full fiscal year prior to the emergency</a:t>
          </a:r>
        </a:p>
      </dsp:txBody>
      <dsp:txXfrm>
        <a:off x="60530" y="2721488"/>
        <a:ext cx="5725349" cy="1100343"/>
      </dsp:txXfrm>
    </dsp:sp>
    <dsp:sp modelId="{F5B4F965-6DE9-466C-9B8E-CCC3253445C7}">
      <dsp:nvSpPr>
        <dsp:cNvPr id="0" name=""/>
        <dsp:cNvSpPr/>
      </dsp:nvSpPr>
      <dsp:spPr>
        <a:xfrm>
          <a:off x="4846938" y="4047639"/>
          <a:ext cx="4791645" cy="1108541"/>
        </a:xfrm>
        <a:prstGeom prst="homePlate">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ctr" defTabSz="577850">
            <a:lnSpc>
              <a:spcPct val="90000"/>
            </a:lnSpc>
            <a:spcBef>
              <a:spcPct val="0"/>
            </a:spcBef>
            <a:spcAft>
              <a:spcPct val="15000"/>
            </a:spcAft>
            <a:buNone/>
          </a:pPr>
          <a:r>
            <a:rPr lang="en-US" sz="1300" b="1" kern="1200" dirty="0"/>
            <a:t>Consider how your state and/or community can treat services for children and youth as critical SOCIAL infrastructure, as well as infrastructure targeted to young people – such as transportation, internet and technology. </a:t>
          </a:r>
        </a:p>
      </dsp:txBody>
      <dsp:txXfrm>
        <a:off x="4846938" y="4047639"/>
        <a:ext cx="4514510" cy="1108541"/>
      </dsp:txXfrm>
    </dsp:sp>
    <dsp:sp modelId="{898D19A3-DAD1-47FC-BF70-C6669F8322A7}">
      <dsp:nvSpPr>
        <dsp:cNvPr id="0" name=""/>
        <dsp:cNvSpPr/>
      </dsp:nvSpPr>
      <dsp:spPr>
        <a:xfrm>
          <a:off x="4979" y="3992212"/>
          <a:ext cx="4841958" cy="1219395"/>
        </a:xfrm>
        <a:prstGeom prst="bracketPair">
          <a:avLst/>
        </a:prstGeom>
        <a:solidFill>
          <a:schemeClr val="accent5">
            <a:lumMod val="20000"/>
            <a:lumOff val="80000"/>
          </a:schemeClr>
        </a:solidFill>
        <a:ln w="190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To make necessary investments in water, sewer, or broadband infrastructure.</a:t>
          </a:r>
        </a:p>
      </dsp:txBody>
      <dsp:txXfrm>
        <a:off x="64505" y="4051738"/>
        <a:ext cx="4722906" cy="1100343"/>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EE55974-8A45-4EBD-8989-256FE7B9BC18}" type="datetimeFigureOut">
              <a:rPr lang="en-US" smtClean="0"/>
              <a:t>4/29/2021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CECFEC5-980D-4F1C-80E9-0F1E6354B5B6}" type="slidenum">
              <a:rPr lang="en-US" smtClean="0"/>
              <a:t>‹#›</a:t>
            </a:fld>
            <a:endParaRPr lang="en-US"/>
          </a:p>
        </p:txBody>
      </p:sp>
    </p:spTree>
    <p:extLst>
      <p:ext uri="{BB962C8B-B14F-4D97-AF65-F5344CB8AC3E}">
        <p14:creationId xmlns:p14="http://schemas.microsoft.com/office/powerpoint/2010/main" val="345206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AMELIA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a:t>
            </a:r>
            <a:r>
              <a:rPr lang="en-US" sz="1200" b="0" i="0" u="none" strike="noStrike" kern="1200" baseline="0" dirty="0">
                <a:solidFill>
                  <a:schemeClr val="tx1"/>
                </a:solidFill>
                <a:effectLst/>
                <a:latin typeface="+mn-lt"/>
                <a:ea typeface="+mn-ea"/>
                <a:cs typeface="+mn-cs"/>
              </a:rPr>
              <a:t> in response to </a:t>
            </a:r>
            <a:r>
              <a:rPr lang="en-US" sz="1200" b="0" i="0" u="none" strike="noStrike" kern="1200" baseline="0" dirty="0" err="1">
                <a:solidFill>
                  <a:schemeClr val="tx1"/>
                </a:solidFill>
                <a:effectLst/>
                <a:latin typeface="+mn-lt"/>
                <a:ea typeface="+mn-ea"/>
                <a:cs typeface="+mn-cs"/>
              </a:rPr>
              <a:t>Covid</a:t>
            </a:r>
            <a:r>
              <a:rPr lang="en-US" sz="1200" b="0" i="0" u="none" strike="noStrike" kern="1200" baseline="0" dirty="0">
                <a:solidFill>
                  <a:schemeClr val="tx1"/>
                </a:solidFill>
                <a:effectLst/>
                <a:latin typeface="+mn-lt"/>
                <a:ea typeface="+mn-ea"/>
                <a:cs typeface="+mn-cs"/>
              </a:rPr>
              <a:t> and realizing that alignment is the key strategy, we hustled hard to put this new resource out, </a:t>
            </a:r>
            <a:r>
              <a:rPr lang="en-US" sz="1200" b="0" i="0" u="none" strike="noStrike" kern="1200" dirty="0">
                <a:solidFill>
                  <a:schemeClr val="tx1"/>
                </a:solidFill>
                <a:effectLst/>
                <a:latin typeface="+mn-lt"/>
                <a:ea typeface="+mn-ea"/>
                <a:cs typeface="+mn-cs"/>
              </a:rPr>
              <a:t>NAVIGATING NEW AND FLEXIBLE FUNDING STREAMS FOR KIDS DURING COVID-19, or what I may</a:t>
            </a:r>
            <a:r>
              <a:rPr lang="en-US" sz="1200" b="0" i="0" u="none" strike="noStrike" kern="1200" baseline="0" dirty="0">
                <a:solidFill>
                  <a:schemeClr val="tx1"/>
                </a:solidFill>
                <a:effectLst/>
                <a:latin typeface="+mn-lt"/>
                <a:ea typeface="+mn-ea"/>
                <a:cs typeface="+mn-cs"/>
              </a:rPr>
              <a:t> refer to as the Emergency Funding Guide. </a:t>
            </a:r>
            <a:endParaRPr lang="en-US" dirty="0"/>
          </a:p>
          <a:p>
            <a:endParaRPr lang="en-US" dirty="0"/>
          </a:p>
          <a:p>
            <a:endParaRPr lang="en-US" dirty="0"/>
          </a:p>
          <a:p>
            <a:r>
              <a:rPr lang="en-US" dirty="0"/>
              <a:t>We felt we needed a</a:t>
            </a:r>
            <a:r>
              <a:rPr lang="en-US" baseline="0" dirty="0"/>
              <a:t> </a:t>
            </a:r>
            <a:r>
              <a:rPr lang="en-US" dirty="0"/>
              <a:t>public record</a:t>
            </a:r>
            <a:r>
              <a:rPr lang="en-US" baseline="0" dirty="0"/>
              <a:t> of both the 1. new funding available through the federal stimulus packages and 2. a compilation of the flexible uses for common funding streams for children and youth programs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D372-12A7-434C-88AF-9E423935D0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6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24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868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https://edsource.org/2021/california-districts-and-charter-schools-get-covid-relief-funding-under-american-rescue-plan-act/650922 </a:t>
            </a:r>
          </a:p>
          <a:p>
            <a:endParaRPr lang="en-US" dirty="0"/>
          </a:p>
          <a:p>
            <a:r>
              <a:rPr lang="en-US" dirty="0"/>
              <a:t>$3.8 billion still at play – focusing on equity may be surest bet to ensure money is set aside for student priorities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164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 – takeaways from our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085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66" name="Google Shape;166;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45fcbaf0b_0_23: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d45fcbaf0b_0_2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5" name="Google Shape;175;gd45fcbaf0b_0_2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None/>
            </a:pPr>
            <a:endParaRPr/>
          </a:p>
        </p:txBody>
      </p:sp>
      <p:sp>
        <p:nvSpPr>
          <p:cNvPr id="202" name="Google Shape;202;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be3ac7602_0_59: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cbe3ac7602_0_59: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15" name="Google Shape;215;gcbe3ac7602_0_59: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cbe3ac7602_0_19: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cbe3ac7602_0_19: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28" name="Google Shape;228;gcbe3ac7602_0_19: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5694c46a7_0_46: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d5694c46a7_0_4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457200" lvl="0" indent="-317500" algn="l" rtl="0">
              <a:spcBef>
                <a:spcPts val="0"/>
              </a:spcBef>
              <a:spcAft>
                <a:spcPts val="0"/>
              </a:spcAft>
              <a:buSzPts val="1400"/>
              <a:buChar char="●"/>
            </a:pPr>
            <a:endParaRPr/>
          </a:p>
        </p:txBody>
      </p:sp>
      <p:sp>
        <p:nvSpPr>
          <p:cNvPr id="241" name="Google Shape;241;gd5694c46a7_0_4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2BE9E-BCF7-438E-B174-A34875C0B7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8561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3" name="Google Shape;253;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endParaRPr/>
          </a:p>
        </p:txBody>
      </p:sp>
      <p:sp>
        <p:nvSpPr>
          <p:cNvPr id="265" name="Google Shape;265;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5694c46a7_0_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d5694c46a7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2" name="Google Shape;282;gd5694c46a7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19" name="Google Shape;319;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701041" y="4415791"/>
            <a:ext cx="5608320" cy="4183380"/>
          </a:xfrm>
          <a:prstGeom prst="rect">
            <a:avLst/>
          </a:prstGeom>
          <a:noFill/>
          <a:ln>
            <a:noFill/>
          </a:ln>
        </p:spPr>
        <p:txBody>
          <a:bodyPr spcFirstLastPara="1" wrap="square" lIns="92425" tIns="46200" rIns="92425" bIns="46200" anchor="t" anchorCtr="0">
            <a:noAutofit/>
          </a:bodyPr>
          <a:lstStyle/>
          <a:p>
            <a:pPr marL="457200" lvl="1" indent="0" algn="l" rtl="0">
              <a:spcBef>
                <a:spcPts val="0"/>
              </a:spcBef>
              <a:spcAft>
                <a:spcPts val="0"/>
              </a:spcAft>
              <a:buNone/>
            </a:pPr>
            <a:endParaRPr/>
          </a:p>
        </p:txBody>
      </p:sp>
      <p:sp>
        <p:nvSpPr>
          <p:cNvPr id="103" name="Google Shape;103;p1:notes"/>
          <p:cNvSpPr txBox="1">
            <a:spLocks noGrp="1"/>
          </p:cNvSpPr>
          <p:nvPr>
            <p:ph type="sldNum" idx="12"/>
          </p:nvPr>
        </p:nvSpPr>
        <p:spPr>
          <a:xfrm>
            <a:off x="3970941" y="8829967"/>
            <a:ext cx="3037840" cy="464820"/>
          </a:xfrm>
          <a:prstGeom prst="rect">
            <a:avLst/>
          </a:prstGeom>
          <a:noFill/>
          <a:ln>
            <a:noFill/>
          </a:ln>
        </p:spPr>
        <p:txBody>
          <a:bodyPr spcFirstLastPara="1" wrap="square" lIns="92425" tIns="46200" rIns="92425" bIns="46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467a4cc1c_0_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467a4cc1c_0_8:notes"/>
          <p:cNvSpPr txBox="1">
            <a:spLocks noGrp="1"/>
          </p:cNvSpPr>
          <p:nvPr>
            <p:ph type="body" idx="1"/>
          </p:nvPr>
        </p:nvSpPr>
        <p:spPr>
          <a:xfrm>
            <a:off x="701041" y="4415791"/>
            <a:ext cx="56082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en-US"/>
              <a:t>Temporarily closed: spaces for 294,357 children (4947 centers and 3098 fcch); Permanently closed: 33,387 spaces (355 centers and 1805 fcch) [info as of October 2020]</a:t>
            </a:r>
            <a:endParaRPr/>
          </a:p>
        </p:txBody>
      </p:sp>
      <p:sp>
        <p:nvSpPr>
          <p:cNvPr id="113" name="Google Shape;113;gd467a4cc1c_0_8:notes"/>
          <p:cNvSpPr txBox="1">
            <a:spLocks noGrp="1"/>
          </p:cNvSpPr>
          <p:nvPr>
            <p:ph type="sldNum" idx="12"/>
          </p:nvPr>
        </p:nvSpPr>
        <p:spPr>
          <a:xfrm>
            <a:off x="3970941" y="8829967"/>
            <a:ext cx="3037800" cy="464700"/>
          </a:xfrm>
          <a:prstGeom prst="rect">
            <a:avLst/>
          </a:prstGeom>
        </p:spPr>
        <p:txBody>
          <a:bodyPr spcFirstLastPara="1" wrap="square" lIns="92425" tIns="46200" rIns="92425" bIns="46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467a4cc1c_0_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d467a4cc1c_0_0:notes"/>
          <p:cNvSpPr txBox="1">
            <a:spLocks noGrp="1"/>
          </p:cNvSpPr>
          <p:nvPr>
            <p:ph type="body" idx="1"/>
          </p:nvPr>
        </p:nvSpPr>
        <p:spPr>
          <a:xfrm>
            <a:off x="701041" y="4415791"/>
            <a:ext cx="5608200" cy="41835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23" name="Google Shape;123;gd467a4cc1c_0_0:notes"/>
          <p:cNvSpPr txBox="1">
            <a:spLocks noGrp="1"/>
          </p:cNvSpPr>
          <p:nvPr>
            <p:ph type="sldNum" idx="12"/>
          </p:nvPr>
        </p:nvSpPr>
        <p:spPr>
          <a:xfrm>
            <a:off x="3970941" y="8829967"/>
            <a:ext cx="3037800" cy="464700"/>
          </a:xfrm>
          <a:prstGeom prst="rect">
            <a:avLst/>
          </a:prstGeom>
          <a:noFill/>
          <a:ln>
            <a:noFill/>
          </a:ln>
        </p:spPr>
        <p:txBody>
          <a:bodyPr spcFirstLastPara="1" wrap="square" lIns="92425" tIns="46200" rIns="92425" bIns="46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701041" y="4415791"/>
            <a:ext cx="560832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2BE9E-BCF7-438E-B174-A34875C0B7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16456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d467a4cc1c_0_15:notes"/>
          <p:cNvSpPr txBox="1">
            <a:spLocks noGrp="1"/>
          </p:cNvSpPr>
          <p:nvPr>
            <p:ph type="body" idx="1"/>
          </p:nvPr>
        </p:nvSpPr>
        <p:spPr>
          <a:xfrm>
            <a:off x="701041" y="4415791"/>
            <a:ext cx="56082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40" name="Google Shape;140;gd467a4cc1c_0_1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467a4cc1c_0_2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467a4cc1c_0_29:notes"/>
          <p:cNvSpPr txBox="1">
            <a:spLocks noGrp="1"/>
          </p:cNvSpPr>
          <p:nvPr>
            <p:ph type="body" idx="1"/>
          </p:nvPr>
        </p:nvSpPr>
        <p:spPr>
          <a:xfrm>
            <a:off x="701041" y="4415791"/>
            <a:ext cx="56082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50" name="Google Shape;150;gd467a4cc1c_0_29:notes"/>
          <p:cNvSpPr txBox="1">
            <a:spLocks noGrp="1"/>
          </p:cNvSpPr>
          <p:nvPr>
            <p:ph type="sldNum" idx="12"/>
          </p:nvPr>
        </p:nvSpPr>
        <p:spPr>
          <a:xfrm>
            <a:off x="3970941" y="8829967"/>
            <a:ext cx="3037800" cy="464700"/>
          </a:xfrm>
          <a:prstGeom prst="rect">
            <a:avLst/>
          </a:prstGeom>
        </p:spPr>
        <p:txBody>
          <a:bodyPr spcFirstLastPara="1" wrap="square" lIns="92425" tIns="46200" rIns="92425" bIns="46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467a4cc1c_0_2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467a4cc1c_0_22:notes"/>
          <p:cNvSpPr txBox="1">
            <a:spLocks noGrp="1"/>
          </p:cNvSpPr>
          <p:nvPr>
            <p:ph type="body" idx="1"/>
          </p:nvPr>
        </p:nvSpPr>
        <p:spPr>
          <a:xfrm>
            <a:off x="701041" y="4415791"/>
            <a:ext cx="56082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59" name="Google Shape;159;gd467a4cc1c_0_22:notes"/>
          <p:cNvSpPr txBox="1">
            <a:spLocks noGrp="1"/>
          </p:cNvSpPr>
          <p:nvPr>
            <p:ph type="sldNum" idx="12"/>
          </p:nvPr>
        </p:nvSpPr>
        <p:spPr>
          <a:xfrm>
            <a:off x="3970941" y="8829967"/>
            <a:ext cx="3037800" cy="464700"/>
          </a:xfrm>
          <a:prstGeom prst="rect">
            <a:avLst/>
          </a:prstGeom>
        </p:spPr>
        <p:txBody>
          <a:bodyPr spcFirstLastPara="1" wrap="square" lIns="92425" tIns="46200" rIns="92425" bIns="46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701041" y="4415791"/>
            <a:ext cx="5608320" cy="418338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69" name="Google Shape;169;p5:notes"/>
          <p:cNvSpPr txBox="1">
            <a:spLocks noGrp="1"/>
          </p:cNvSpPr>
          <p:nvPr>
            <p:ph type="sldNum" idx="12"/>
          </p:nvPr>
        </p:nvSpPr>
        <p:spPr>
          <a:xfrm>
            <a:off x="3970941" y="8829967"/>
            <a:ext cx="3037840" cy="464820"/>
          </a:xfrm>
          <a:prstGeom prst="rect">
            <a:avLst/>
          </a:prstGeom>
          <a:noFill/>
          <a:ln>
            <a:noFill/>
          </a:ln>
        </p:spPr>
        <p:txBody>
          <a:bodyPr spcFirstLastPara="1" wrap="square" lIns="92425" tIns="46200" rIns="92425" bIns="46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216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total $350 billion, 60 percent would be allocated to states and 40 percent to local governments</a:t>
            </a:r>
          </a:p>
          <a:p>
            <a:endParaRPr lang="en-US" dirty="0"/>
          </a:p>
          <a:p>
            <a:r>
              <a:rPr lang="en-US" dirty="0"/>
              <a:t>Stress that even more local aid will come in indirectly via the education and health-directed funding that’s part of the ARP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117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dirty="0">
                <a:latin typeface="+mn-lt"/>
              </a:rPr>
              <a:t>Cover costs incurred as a result of the pandemic</a:t>
            </a:r>
          </a:p>
          <a:p>
            <a:pPr lvl="0"/>
            <a:r>
              <a:rPr lang="en-US" dirty="0">
                <a:latin typeface="+mn-lt"/>
              </a:rPr>
              <a:t>Replace revenue that was lost, delayed or decreased, anchored in pre-pandemic estimates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291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885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481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Mateo Example - https://www.smcgov.org/press-release/supervisors-provide-2-million-launch-child-care-relief-fund-update-county-response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51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2BE9E-BCF7-438E-B174-A34875C0B7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75045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https://edsource.org/2021/california-districts-and-charter-schools-get-covid-relief-funding-under-american-rescue-plan-act/650922 </a:t>
            </a:r>
          </a:p>
          <a:p>
            <a:endParaRPr lang="en-US" dirty="0"/>
          </a:p>
          <a:p>
            <a:r>
              <a:rPr lang="en-US" dirty="0"/>
              <a:t>$3.8 billion still at play – focusing on equity may be surest bet to ensure money is set aside for student priorities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008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675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2BE9E-BCF7-438E-B174-A34875C0B7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3525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68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CARES Act: </a:t>
            </a:r>
            <a:r>
              <a:rPr lang="en-US" sz="1200" dirty="0"/>
              <a:t>$13.5 billion via Elementary and Secondary Emergency Education Relief (ESSER) Fund. (Mostly expended)</a:t>
            </a:r>
          </a:p>
          <a:p>
            <a:endParaRPr lang="en-US" sz="1200" dirty="0"/>
          </a:p>
          <a:p>
            <a:pPr marL="285750" indent="-285750">
              <a:buFont typeface="Arial" panose="020B0604020202020204" pitchFamily="34" charset="0"/>
              <a:buChar char="•"/>
            </a:pPr>
            <a:r>
              <a:rPr lang="en-US" sz="1200" b="1" dirty="0"/>
              <a:t>December Relief Package: </a:t>
            </a:r>
            <a:r>
              <a:rPr lang="en-US" sz="1200" dirty="0"/>
              <a:t>$54.3 billion in supplemental funding ESSER II. (Distributed)</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a:t>American Rescue Plan: </a:t>
            </a:r>
            <a:r>
              <a:rPr lang="en-US" sz="1200" dirty="0"/>
              <a:t>$126 billion, in supplemental funding ESSER III. – (In Pipeline)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898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CARES Act: </a:t>
            </a:r>
            <a:r>
              <a:rPr lang="en-US" sz="1200" dirty="0"/>
              <a:t>$13.5 billion via Elementary and Secondary Emergency Education Relief (ESSER) Fund. (Mostly expended)</a:t>
            </a:r>
          </a:p>
          <a:p>
            <a:endParaRPr lang="en-US" sz="1200" dirty="0"/>
          </a:p>
          <a:p>
            <a:pPr marL="285750" indent="-285750">
              <a:buFont typeface="Arial" panose="020B0604020202020204" pitchFamily="34" charset="0"/>
              <a:buChar char="•"/>
            </a:pPr>
            <a:r>
              <a:rPr lang="en-US" sz="1200" b="1" dirty="0"/>
              <a:t>December Relief Package: </a:t>
            </a:r>
            <a:r>
              <a:rPr lang="en-US" sz="1200" dirty="0"/>
              <a:t>$54.3 billion in supplemental funding ESSER II. (Distributed)</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a:t>American Rescue Plan: </a:t>
            </a:r>
            <a:r>
              <a:rPr lang="en-US" sz="1200" dirty="0"/>
              <a:t>$126 billion, in supplemental funding ESSER III. – (In Pipeline)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970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a:t>Uses include:</a:t>
            </a:r>
          </a:p>
          <a:p>
            <a:pPr marL="800100" lvl="1" indent="-342900">
              <a:buFont typeface="Arial" panose="020B0604020202020204" pitchFamily="34" charset="0"/>
              <a:buChar char="•"/>
            </a:pPr>
            <a:r>
              <a:rPr lang="en-US" sz="2000" dirty="0"/>
              <a:t>Coordination with public health departments,</a:t>
            </a:r>
          </a:p>
          <a:p>
            <a:pPr marL="800100" lvl="1" indent="-342900">
              <a:buFont typeface="Arial" panose="020B0604020202020204" pitchFamily="34" charset="0"/>
              <a:buChar char="•"/>
            </a:pPr>
            <a:r>
              <a:rPr lang="en-US" sz="2000" dirty="0"/>
              <a:t>Activities to address unique needs of low-income students, children with disabilities, English learners, foster youth, and other vulnerable student populations.</a:t>
            </a:r>
          </a:p>
          <a:p>
            <a:pPr marL="800100" lvl="1" indent="-342900">
              <a:buFont typeface="Arial" panose="020B0604020202020204" pitchFamily="34" charset="0"/>
              <a:buChar char="•"/>
            </a:pPr>
            <a:r>
              <a:rPr lang="en-US" sz="2000" dirty="0"/>
              <a:t>Purchasing educational technology,</a:t>
            </a:r>
          </a:p>
          <a:p>
            <a:pPr marL="800100" lvl="1" indent="-342900">
              <a:buFont typeface="Arial" panose="020B0604020202020204" pitchFamily="34" charset="0"/>
              <a:buChar char="•"/>
            </a:pPr>
            <a:r>
              <a:rPr lang="en-US" sz="2000" dirty="0"/>
              <a:t>Planning for long term closures,</a:t>
            </a:r>
          </a:p>
          <a:p>
            <a:pPr marL="800100" lvl="1" indent="-342900">
              <a:buFont typeface="Arial" panose="020B0604020202020204" pitchFamily="34" charset="0"/>
              <a:buChar char="•"/>
            </a:pPr>
            <a:r>
              <a:rPr lang="en-US" sz="2000" dirty="0"/>
              <a:t>Training and supplies for sanitation,</a:t>
            </a:r>
          </a:p>
          <a:p>
            <a:pPr marL="800100" lvl="1" indent="-342900">
              <a:buFont typeface="Arial" panose="020B0604020202020204" pitchFamily="34" charset="0"/>
              <a:buChar char="•"/>
            </a:pPr>
            <a:r>
              <a:rPr lang="en-US" sz="2000" dirty="0"/>
              <a:t>Mental health support,</a:t>
            </a:r>
          </a:p>
          <a:p>
            <a:pPr marL="800100" lvl="1" indent="-342900">
              <a:buFont typeface="Arial" panose="020B0604020202020204" pitchFamily="34" charset="0"/>
              <a:buChar char="•"/>
            </a:pPr>
            <a:r>
              <a:rPr lang="en-US" sz="2000" dirty="0"/>
              <a:t>Summer school and after school programs,</a:t>
            </a:r>
          </a:p>
          <a:p>
            <a:pPr marL="800100" lvl="1" indent="-342900">
              <a:buFont typeface="Arial" panose="020B0604020202020204" pitchFamily="34" charset="0"/>
              <a:buChar char="•"/>
            </a:pPr>
            <a:r>
              <a:rPr lang="en-US" sz="2000" dirty="0"/>
              <a:t>Funds for principals to address local needs</a:t>
            </a:r>
          </a:p>
          <a:p>
            <a:pPr marL="800100" lvl="1" indent="-342900">
              <a:buFont typeface="Arial" panose="020B0604020202020204" pitchFamily="34" charset="0"/>
              <a:buChar char="•"/>
            </a:pPr>
            <a:r>
              <a:rPr lang="en-US" sz="2000" dirty="0"/>
              <a:t>Other activities to continue school operations and employment of existing staff </a:t>
            </a:r>
          </a:p>
          <a:p>
            <a:pPr marL="800100" lvl="1" indent="-342900">
              <a:buFont typeface="Arial" panose="020B0604020202020204" pitchFamily="34" charset="0"/>
              <a:buChar char="•"/>
            </a:pPr>
            <a:r>
              <a:rPr lang="en-US" sz="2000" dirty="0"/>
              <a:t>Developing strategies and implementing public health protocols, including, to the greatest extent practicable, policies in line with guidance from the CDC for the reopening and operation of school facilities to maintain the health and safety of students, educators, and other staff. </a:t>
            </a:r>
          </a:p>
          <a:p>
            <a:r>
              <a:rPr lang="en-US" sz="1800" b="0" i="0" u="none" strike="noStrike" baseline="0" dirty="0">
                <a:solidFill>
                  <a:srgbClr val="000000"/>
                </a:solidFill>
                <a:latin typeface="Calibri" panose="020F0502020204030204" pitchFamily="34" charset="0"/>
              </a:rPr>
              <a:t>	</a:t>
            </a:r>
          </a:p>
          <a:p>
            <a:pPr marL="800100" lvl="1" indent="-342900">
              <a:buFont typeface="Arial" panose="020B0604020202020204" pitchFamily="34" charset="0"/>
              <a:buChar char="•"/>
            </a:pPr>
            <a:endParaRPr lang="en-US" sz="2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D8284-D132-4B67-9CBF-B1AB5DB957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910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67A9-2652-4527-9504-434BB993D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B3DF-6743-4983-96E3-509A8BDA4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02715D-6A10-482F-A985-E3F0E250C693}"/>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5" name="Footer Placeholder 4">
            <a:extLst>
              <a:ext uri="{FF2B5EF4-FFF2-40B4-BE49-F238E27FC236}">
                <a16:creationId xmlns:a16="http://schemas.microsoft.com/office/drawing/2014/main" id="{3875D0D6-99EF-46DB-AEEF-44CF9188B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A9524-B0B8-4BED-9DBE-A22AF203576D}"/>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2911180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A2FF-F3FF-418F-9611-E7A465521C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BDABB7-A694-4BE9-A473-F8E6860623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B5497-99FA-41E2-B994-8123206B4912}"/>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5" name="Footer Placeholder 4">
            <a:extLst>
              <a:ext uri="{FF2B5EF4-FFF2-40B4-BE49-F238E27FC236}">
                <a16:creationId xmlns:a16="http://schemas.microsoft.com/office/drawing/2014/main" id="{7F034830-95EA-4344-8B55-D0874C75C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1B442-F7CF-4850-A85C-16527000CB7E}"/>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46458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E046A-92B9-4A39-B978-8F06758282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E9982D-A970-4362-BE97-A3B900FD4B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0AD6-0028-4BF6-A029-56B6DDD09F6A}"/>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5" name="Footer Placeholder 4">
            <a:extLst>
              <a:ext uri="{FF2B5EF4-FFF2-40B4-BE49-F238E27FC236}">
                <a16:creationId xmlns:a16="http://schemas.microsoft.com/office/drawing/2014/main" id="{8B722831-F0C0-4358-AAE9-AD6C5394E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C2D55-5B88-453E-946B-DE40853401E2}"/>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225302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0">
              <a:srgbClr val="4E62A2"/>
            </a:gs>
            <a:gs pos="84000">
              <a:srgbClr val="4E62A2">
                <a:lumMod val="75000"/>
                <a:lumOff val="25000"/>
              </a:srgbClr>
            </a:gs>
            <a:gs pos="100000">
              <a:srgbClr val="4E62A2">
                <a:lumMod val="44000"/>
                <a:lumOff val="56000"/>
              </a:srgbClr>
            </a:gs>
            <a:gs pos="73000">
              <a:srgbClr val="4E62A2"/>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819277"/>
          </a:xfrm>
        </p:spPr>
        <p:txBody>
          <a:bodyPr anchor="t">
            <a:normAutofit/>
          </a:bodyPr>
          <a:lstStyle>
            <a:lvl1pPr algn="l">
              <a:defRPr sz="6000" b="0">
                <a:solidFill>
                  <a:srgbClr val="D5E0C7"/>
                </a:solidFill>
                <a:latin typeface="Yu Gothic Medium" panose="020B0500000000000000" pitchFamily="34" charset="-128"/>
                <a:ea typeface="Yu Gothic Medium" panose="020B0500000000000000" pitchFamily="34" charset="-128"/>
              </a:defRPr>
            </a:lvl1pPr>
          </a:lstStyle>
          <a:p>
            <a:r>
              <a:rPr lang="en-US" dirty="0"/>
              <a:t>CLICK TO EDIT MASTER TITLE STYLE</a:t>
            </a:r>
          </a:p>
        </p:txBody>
      </p:sp>
      <p:sp>
        <p:nvSpPr>
          <p:cNvPr id="3" name="Subtitle 2"/>
          <p:cNvSpPr>
            <a:spLocks noGrp="1"/>
          </p:cNvSpPr>
          <p:nvPr>
            <p:ph type="subTitle" idx="1"/>
          </p:nvPr>
        </p:nvSpPr>
        <p:spPr>
          <a:xfrm>
            <a:off x="1524000" y="2941640"/>
            <a:ext cx="8212952" cy="787688"/>
          </a:xfrm>
        </p:spPr>
        <p:txBody>
          <a:bodyPr>
            <a:normAutofit/>
          </a:bodyPr>
          <a:lstStyle>
            <a:lvl1pPr marL="0" indent="0" algn="l">
              <a:buNone/>
              <a:defRPr sz="2400" i="1">
                <a:solidFill>
                  <a:srgbClr val="D5E0C7"/>
                </a:solidFill>
                <a:latin typeface="Yu Gothic Medium" panose="020B0500000000000000" pitchFamily="34" charset="-128"/>
                <a:ea typeface="Yu Gothic Medium" panose="020B05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Oval 8"/>
          <p:cNvSpPr/>
          <p:nvPr userDrawn="1"/>
        </p:nvSpPr>
        <p:spPr>
          <a:xfrm>
            <a:off x="1058361" y="1453630"/>
            <a:ext cx="361950" cy="361950"/>
          </a:xfrm>
          <a:prstGeom prst="ellipse">
            <a:avLst/>
          </a:prstGeom>
          <a:solidFill>
            <a:srgbClr val="D5E0C7"/>
          </a:solidFill>
          <a:ln>
            <a:solidFill>
              <a:srgbClr val="D5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p:cNvCxnSpPr>
            <a:stCxn id="9" idx="4"/>
          </p:cNvCxnSpPr>
          <p:nvPr userDrawn="1"/>
        </p:nvCxnSpPr>
        <p:spPr>
          <a:xfrm>
            <a:off x="1239336" y="1815580"/>
            <a:ext cx="0" cy="5561806"/>
          </a:xfrm>
          <a:prstGeom prst="line">
            <a:avLst/>
          </a:prstGeom>
          <a:ln w="9525">
            <a:solidFill>
              <a:srgbClr val="D5E0C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30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1420837"/>
          </a:xfrm>
          <a:prstGeom prst="rect">
            <a:avLst/>
          </a:prstGeom>
          <a:solidFill>
            <a:srgbClr val="4E6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userDrawn="1"/>
        </p:nvSpPr>
        <p:spPr>
          <a:xfrm>
            <a:off x="630105" y="604909"/>
            <a:ext cx="275624" cy="275624"/>
          </a:xfrm>
          <a:prstGeom prst="ellipse">
            <a:avLst/>
          </a:prstGeom>
          <a:solidFill>
            <a:srgbClr val="D5E0C7"/>
          </a:solidFill>
          <a:ln>
            <a:solidFill>
              <a:srgbClr val="D5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p:cNvCxnSpPr/>
          <p:nvPr userDrawn="1"/>
        </p:nvCxnSpPr>
        <p:spPr>
          <a:xfrm>
            <a:off x="760281" y="-856509"/>
            <a:ext cx="0" cy="1461418"/>
          </a:xfrm>
          <a:prstGeom prst="line">
            <a:avLst/>
          </a:prstGeom>
          <a:ln w="9525">
            <a:solidFill>
              <a:srgbClr val="D5E0C7"/>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035904" y="432858"/>
            <a:ext cx="10317895" cy="718608"/>
          </a:xfrm>
        </p:spPr>
        <p:txBody>
          <a:bodyPr>
            <a:normAutofit/>
          </a:bodyPr>
          <a:lstStyle>
            <a:lvl1pPr>
              <a:defRPr sz="2800">
                <a:solidFill>
                  <a:srgbClr val="D5E0C7"/>
                </a:solidFill>
                <a:latin typeface="Yu Gothic Medium" panose="020B0500000000000000" pitchFamily="34" charset="-128"/>
                <a:ea typeface="Yu Gothic Medium" panose="020B0500000000000000" pitchFamily="34" charset="-128"/>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400" b="1">
                <a:solidFill>
                  <a:srgbClr val="4E62A2"/>
                </a:solidFill>
                <a:latin typeface="Yu Gothic Medium" panose="020B0500000000000000" pitchFamily="34" charset="-128"/>
                <a:ea typeface="Yu Gothic Medium" panose="020B0500000000000000" pitchFamily="34" charset="-128"/>
              </a:defRPr>
            </a:lvl1pPr>
            <a:lvl2pPr marL="457200" indent="0">
              <a:buNone/>
              <a:defRPr sz="2000" i="1">
                <a:solidFill>
                  <a:srgbClr val="4E62A2"/>
                </a:solidFill>
                <a:latin typeface="Yu Gothic Medium" panose="020B0500000000000000" pitchFamily="34" charset="-128"/>
                <a:ea typeface="Yu Gothic Medium" panose="020B0500000000000000" pitchFamily="34" charset="-128"/>
              </a:defRPr>
            </a:lvl2pPr>
            <a:lvl3pPr>
              <a:defRPr>
                <a:solidFill>
                  <a:srgbClr val="4E62A2"/>
                </a:solidFill>
                <a:latin typeface="Yu Gothic Medium" panose="020B0500000000000000" pitchFamily="34" charset="-128"/>
                <a:ea typeface="Yu Gothic Medium" panose="020B0500000000000000" pitchFamily="34" charset="-128"/>
              </a:defRPr>
            </a:lvl3pPr>
            <a:lvl4pPr>
              <a:defRPr>
                <a:solidFill>
                  <a:srgbClr val="4E62A2"/>
                </a:solidFill>
                <a:latin typeface="Yu Gothic Medium" panose="020B0500000000000000" pitchFamily="34" charset="-128"/>
                <a:ea typeface="Yu Gothic Medium" panose="020B0500000000000000" pitchFamily="34" charset="-128"/>
              </a:defRPr>
            </a:lvl4pPr>
            <a:lvl5pPr>
              <a:defRPr>
                <a:solidFill>
                  <a:srgbClr val="4E62A2"/>
                </a:solidFill>
                <a:latin typeface="Yu Gothic Medium" panose="020B0500000000000000" pitchFamily="34" charset="-128"/>
                <a:ea typeface="Yu Gothic Medium" panose="020B0500000000000000" pitchFamily="34" charset="-12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97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12192000" cy="1420837"/>
          </a:xfrm>
          <a:prstGeom prst="rect">
            <a:avLst/>
          </a:prstGeom>
          <a:solidFill>
            <a:srgbClr val="4E6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30105" y="604909"/>
            <a:ext cx="275624" cy="275624"/>
          </a:xfrm>
          <a:prstGeom prst="ellipse">
            <a:avLst/>
          </a:prstGeom>
          <a:solidFill>
            <a:srgbClr val="D5E0C7"/>
          </a:solidFill>
          <a:ln>
            <a:solidFill>
              <a:srgbClr val="D5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p:cNvCxnSpPr/>
          <p:nvPr userDrawn="1"/>
        </p:nvCxnSpPr>
        <p:spPr>
          <a:xfrm>
            <a:off x="760281" y="-856509"/>
            <a:ext cx="0" cy="1461418"/>
          </a:xfrm>
          <a:prstGeom prst="line">
            <a:avLst/>
          </a:prstGeom>
          <a:ln w="9525">
            <a:solidFill>
              <a:srgbClr val="D5E0C7"/>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24324" y="562863"/>
            <a:ext cx="10515600" cy="567608"/>
          </a:xfrm>
        </p:spPr>
        <p:txBody>
          <a:bodyPr anchor="t">
            <a:normAutofit/>
          </a:bodyPr>
          <a:lstStyle>
            <a:lvl1pPr>
              <a:defRPr sz="2800" b="0">
                <a:solidFill>
                  <a:srgbClr val="D5E0C7"/>
                </a:solidFill>
                <a:latin typeface="Yu Gothic Medium" panose="020B0500000000000000" pitchFamily="34" charset="-128"/>
                <a:ea typeface="Yu Gothic Medium" panose="020B0500000000000000" pitchFamily="34" charset="-128"/>
              </a:defRPr>
            </a:lvl1pPr>
          </a:lstStyle>
          <a:p>
            <a:r>
              <a:rPr lang="en-US" dirty="0"/>
              <a:t>CLICK TO EDIT MASTER TITLE STYLE</a:t>
            </a:r>
          </a:p>
        </p:txBody>
      </p:sp>
    </p:spTree>
    <p:extLst>
      <p:ext uri="{BB962C8B-B14F-4D97-AF65-F5344CB8AC3E}">
        <p14:creationId xmlns:p14="http://schemas.microsoft.com/office/powerpoint/2010/main" val="3224045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105" y="2277346"/>
            <a:ext cx="3213762" cy="3700121"/>
          </a:xfrm>
        </p:spPr>
        <p:txBody>
          <a:bodyPr/>
          <a:lstStyle>
            <a:lvl1pPr marL="0" indent="0" algn="r">
              <a:buNone/>
              <a:defRPr sz="2400" b="0">
                <a:solidFill>
                  <a:srgbClr val="4E62A2"/>
                </a:solidFill>
                <a:latin typeface="Yu Gothic Medium" panose="020B0500000000000000" pitchFamily="34" charset="-128"/>
                <a:ea typeface="Yu Gothic Medium" panose="020B0500000000000000"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Rectangle 6"/>
          <p:cNvSpPr/>
          <p:nvPr userDrawn="1"/>
        </p:nvSpPr>
        <p:spPr>
          <a:xfrm>
            <a:off x="0" y="0"/>
            <a:ext cx="12192000" cy="1420837"/>
          </a:xfrm>
          <a:prstGeom prst="rect">
            <a:avLst/>
          </a:prstGeom>
          <a:solidFill>
            <a:srgbClr val="4E6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30105" y="604909"/>
            <a:ext cx="275624" cy="275624"/>
          </a:xfrm>
          <a:prstGeom prst="ellipse">
            <a:avLst/>
          </a:prstGeom>
          <a:solidFill>
            <a:srgbClr val="D5E0C7"/>
          </a:solidFill>
          <a:ln>
            <a:solidFill>
              <a:srgbClr val="D5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p:cNvCxnSpPr/>
          <p:nvPr userDrawn="1"/>
        </p:nvCxnSpPr>
        <p:spPr>
          <a:xfrm>
            <a:off x="760281" y="-856509"/>
            <a:ext cx="0" cy="1461418"/>
          </a:xfrm>
          <a:prstGeom prst="line">
            <a:avLst/>
          </a:prstGeom>
          <a:ln w="9525">
            <a:solidFill>
              <a:srgbClr val="D5E0C7"/>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24324" y="562863"/>
            <a:ext cx="10515600" cy="567608"/>
          </a:xfrm>
        </p:spPr>
        <p:txBody>
          <a:bodyPr anchor="t">
            <a:normAutofit/>
          </a:bodyPr>
          <a:lstStyle>
            <a:lvl1pPr>
              <a:defRPr sz="2800" b="0">
                <a:solidFill>
                  <a:srgbClr val="D5E0C7"/>
                </a:solidFill>
                <a:latin typeface="Yu Gothic Medium" panose="020B0500000000000000" pitchFamily="34" charset="-128"/>
                <a:ea typeface="Yu Gothic Medium" panose="020B0500000000000000" pitchFamily="34" charset="-128"/>
              </a:defRPr>
            </a:lvl1pPr>
          </a:lstStyle>
          <a:p>
            <a:r>
              <a:rPr lang="en-US" dirty="0"/>
              <a:t>CLICK TO EDIT MASTER TITLE STYLE</a:t>
            </a:r>
          </a:p>
        </p:txBody>
      </p:sp>
    </p:spTree>
    <p:extLst>
      <p:ext uri="{BB962C8B-B14F-4D97-AF65-F5344CB8AC3E}">
        <p14:creationId xmlns:p14="http://schemas.microsoft.com/office/powerpoint/2010/main" val="2290050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107" y="1992935"/>
            <a:ext cx="3213762" cy="4242087"/>
          </a:xfrm>
        </p:spPr>
        <p:txBody>
          <a:bodyPr>
            <a:normAutofit/>
          </a:bodyPr>
          <a:lstStyle>
            <a:lvl1pPr marL="0" indent="0" algn="r">
              <a:buNone/>
              <a:defRPr sz="2800" b="0" i="1">
                <a:solidFill>
                  <a:srgbClr val="4E62A2"/>
                </a:solidFill>
                <a:latin typeface="Yu Gothic Medium" panose="020B0500000000000000" pitchFamily="34" charset="-128"/>
                <a:ea typeface="Yu Gothic Medium" panose="020B0500000000000000"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Rectangle 6"/>
          <p:cNvSpPr/>
          <p:nvPr userDrawn="1"/>
        </p:nvSpPr>
        <p:spPr>
          <a:xfrm>
            <a:off x="0" y="0"/>
            <a:ext cx="12192000" cy="1420837"/>
          </a:xfrm>
          <a:prstGeom prst="rect">
            <a:avLst/>
          </a:prstGeom>
          <a:solidFill>
            <a:srgbClr val="4E6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30105" y="604909"/>
            <a:ext cx="275624" cy="275624"/>
          </a:xfrm>
          <a:prstGeom prst="ellipse">
            <a:avLst/>
          </a:prstGeom>
          <a:solidFill>
            <a:srgbClr val="D5E0C7"/>
          </a:solidFill>
          <a:ln>
            <a:solidFill>
              <a:srgbClr val="D5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p:cNvCxnSpPr/>
          <p:nvPr userDrawn="1"/>
        </p:nvCxnSpPr>
        <p:spPr>
          <a:xfrm>
            <a:off x="760281" y="-856509"/>
            <a:ext cx="0" cy="1461418"/>
          </a:xfrm>
          <a:prstGeom prst="line">
            <a:avLst/>
          </a:prstGeom>
          <a:ln w="9525">
            <a:solidFill>
              <a:srgbClr val="D5E0C7"/>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24324" y="562863"/>
            <a:ext cx="10515600" cy="567608"/>
          </a:xfrm>
        </p:spPr>
        <p:txBody>
          <a:bodyPr anchor="t">
            <a:normAutofit/>
          </a:bodyPr>
          <a:lstStyle>
            <a:lvl1pPr>
              <a:defRPr sz="2800" b="0">
                <a:solidFill>
                  <a:srgbClr val="D5E0C7"/>
                </a:solidFill>
                <a:latin typeface="Yu Gothic Medium" panose="020B0500000000000000" pitchFamily="34" charset="-128"/>
                <a:ea typeface="Yu Gothic Medium" panose="020B0500000000000000" pitchFamily="34" charset="-128"/>
              </a:defRPr>
            </a:lvl1pPr>
          </a:lstStyle>
          <a:p>
            <a:r>
              <a:rPr lang="en-US" dirty="0"/>
              <a:t>CLICK TO EDIT MASTER TITLE STYLE</a:t>
            </a:r>
          </a:p>
        </p:txBody>
      </p:sp>
      <p:sp>
        <p:nvSpPr>
          <p:cNvPr id="8" name="Text Placeholder 2"/>
          <p:cNvSpPr>
            <a:spLocks noGrp="1"/>
          </p:cNvSpPr>
          <p:nvPr>
            <p:ph type="body" idx="10"/>
          </p:nvPr>
        </p:nvSpPr>
        <p:spPr>
          <a:xfrm>
            <a:off x="4312090" y="2534900"/>
            <a:ext cx="7282502" cy="3700121"/>
          </a:xfrm>
        </p:spPr>
        <p:txBody>
          <a:bodyPr/>
          <a:lstStyle>
            <a:lvl1pPr marL="0" indent="0" algn="l">
              <a:buNone/>
              <a:defRPr sz="2400" b="0">
                <a:solidFill>
                  <a:srgbClr val="4E62A2"/>
                </a:solidFill>
                <a:latin typeface="Yu Gothic Medium" panose="020B0500000000000000" pitchFamily="34" charset="-128"/>
                <a:ea typeface="Yu Gothic Medium" panose="020B0500000000000000"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Text Placeholder 5"/>
          <p:cNvSpPr>
            <a:spLocks noGrp="1"/>
          </p:cNvSpPr>
          <p:nvPr>
            <p:ph type="body" sz="quarter" idx="11"/>
          </p:nvPr>
        </p:nvSpPr>
        <p:spPr>
          <a:xfrm>
            <a:off x="4311616" y="1971034"/>
            <a:ext cx="7283450" cy="542925"/>
          </a:xfrm>
        </p:spPr>
        <p:txBody>
          <a:bodyPr/>
          <a:lstStyle>
            <a:lvl1pPr marL="0" indent="0">
              <a:buNone/>
              <a:defRPr b="1">
                <a:solidFill>
                  <a:srgbClr val="4E62A2"/>
                </a:solidFill>
                <a:latin typeface="Yu Gothic Medium" panose="020B0500000000000000" pitchFamily="34" charset="-128"/>
                <a:ea typeface="Yu Gothic Medium" panose="020B0500000000000000" pitchFamily="34" charset="-128"/>
              </a:defRPr>
            </a:lvl1pPr>
          </a:lstStyle>
          <a:p>
            <a:pPr lvl="0"/>
            <a:r>
              <a:rPr lang="en-US" dirty="0"/>
              <a:t>Edit Master text styles</a:t>
            </a:r>
          </a:p>
        </p:txBody>
      </p:sp>
    </p:spTree>
    <p:extLst>
      <p:ext uri="{BB962C8B-B14F-4D97-AF65-F5344CB8AC3E}">
        <p14:creationId xmlns:p14="http://schemas.microsoft.com/office/powerpoint/2010/main" val="2489095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Rectangle 9"/>
          <p:cNvSpPr/>
          <p:nvPr userDrawn="1"/>
        </p:nvSpPr>
        <p:spPr>
          <a:xfrm>
            <a:off x="2937" y="861098"/>
            <a:ext cx="2907839" cy="811585"/>
          </a:xfrm>
          <a:prstGeom prst="rect">
            <a:avLst/>
          </a:prstGeom>
          <a:solidFill>
            <a:srgbClr val="4E6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443891" y="1026027"/>
            <a:ext cx="5262154" cy="405583"/>
          </a:xfrm>
        </p:spPr>
        <p:txBody>
          <a:bodyPr>
            <a:normAutofit/>
          </a:bodyPr>
          <a:lstStyle>
            <a:lvl1pPr>
              <a:defRPr sz="2800">
                <a:solidFill>
                  <a:srgbClr val="D5E0C7"/>
                </a:solidFill>
              </a:defRPr>
            </a:lvl1pPr>
          </a:lstStyle>
          <a:p>
            <a:r>
              <a:rPr lang="en-US" dirty="0"/>
              <a:t>CLICK TO EDIT MASTER TITLE STYLE</a:t>
            </a:r>
          </a:p>
        </p:txBody>
      </p:sp>
      <p:sp>
        <p:nvSpPr>
          <p:cNvPr id="12" name="Oval 11"/>
          <p:cNvSpPr/>
          <p:nvPr userDrawn="1"/>
        </p:nvSpPr>
        <p:spPr>
          <a:xfrm>
            <a:off x="197795" y="1127157"/>
            <a:ext cx="167471" cy="167471"/>
          </a:xfrm>
          <a:prstGeom prst="ellipse">
            <a:avLst/>
          </a:prstGeom>
          <a:solidFill>
            <a:srgbClr val="D5E0C7"/>
          </a:solidFill>
          <a:ln>
            <a:solidFill>
              <a:srgbClr val="D5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p:cNvCxnSpPr/>
          <p:nvPr userDrawn="1"/>
        </p:nvCxnSpPr>
        <p:spPr>
          <a:xfrm>
            <a:off x="283464" y="863289"/>
            <a:ext cx="1" cy="273725"/>
          </a:xfrm>
          <a:prstGeom prst="line">
            <a:avLst/>
          </a:prstGeom>
          <a:ln w="9525">
            <a:solidFill>
              <a:srgbClr val="D5E0C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972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10" name="Rectangle 9"/>
          <p:cNvSpPr/>
          <p:nvPr userDrawn="1"/>
        </p:nvSpPr>
        <p:spPr>
          <a:xfrm>
            <a:off x="2937" y="0"/>
            <a:ext cx="2907839" cy="6858000"/>
          </a:xfrm>
          <a:prstGeom prst="rect">
            <a:avLst/>
          </a:prstGeom>
          <a:solidFill>
            <a:srgbClr val="4E6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443891" y="1026027"/>
            <a:ext cx="5262154" cy="405583"/>
          </a:xfrm>
        </p:spPr>
        <p:txBody>
          <a:bodyPr>
            <a:normAutofit/>
          </a:bodyPr>
          <a:lstStyle>
            <a:lvl1pPr>
              <a:defRPr sz="2800">
                <a:solidFill>
                  <a:srgbClr val="D5E0C7"/>
                </a:solidFill>
              </a:defRPr>
            </a:lvl1pPr>
          </a:lstStyle>
          <a:p>
            <a:r>
              <a:rPr lang="en-US" dirty="0"/>
              <a:t>CLICK TO EDIT MASTER TITLE STYLE</a:t>
            </a:r>
          </a:p>
        </p:txBody>
      </p:sp>
      <p:sp>
        <p:nvSpPr>
          <p:cNvPr id="12" name="Oval 11"/>
          <p:cNvSpPr/>
          <p:nvPr userDrawn="1"/>
        </p:nvSpPr>
        <p:spPr>
          <a:xfrm>
            <a:off x="197795" y="1127157"/>
            <a:ext cx="167471" cy="167471"/>
          </a:xfrm>
          <a:prstGeom prst="ellipse">
            <a:avLst/>
          </a:prstGeom>
          <a:solidFill>
            <a:srgbClr val="D5E0C7"/>
          </a:solidFill>
          <a:ln>
            <a:solidFill>
              <a:srgbClr val="D5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p:cNvCxnSpPr/>
          <p:nvPr userDrawn="1"/>
        </p:nvCxnSpPr>
        <p:spPr>
          <a:xfrm>
            <a:off x="283465" y="0"/>
            <a:ext cx="0" cy="1137014"/>
          </a:xfrm>
          <a:prstGeom prst="line">
            <a:avLst/>
          </a:prstGeom>
          <a:ln w="9525">
            <a:solidFill>
              <a:srgbClr val="D5E0C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342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71CD4-062F-44F1-804D-953C2B5879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675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97E6-2393-4905-B1A2-6592BCE73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B11E3-AEA3-4079-8792-B3D9A8BA3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4CDC4-EC5D-482C-8D6B-439435C45606}"/>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5" name="Footer Placeholder 4">
            <a:extLst>
              <a:ext uri="{FF2B5EF4-FFF2-40B4-BE49-F238E27FC236}">
                <a16:creationId xmlns:a16="http://schemas.microsoft.com/office/drawing/2014/main" id="{564811CA-E958-4700-B3BE-21EF5F8D5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72056-1A45-4549-8895-0E1373881325}"/>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3967880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71CD4-062F-44F1-804D-953C2B5879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065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71CD4-062F-44F1-804D-953C2B5879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06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71CD4-062F-44F1-804D-953C2B5879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363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71CD4-062F-44F1-804D-953C2B5879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290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71CD4-062F-44F1-804D-953C2B5879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058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71CD4-062F-44F1-804D-953C2B5879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77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729" y="1447800"/>
            <a:ext cx="11037455" cy="4733966"/>
          </a:xfrm>
          <a:prstGeom prst="rect">
            <a:avLst/>
          </a:prstGeom>
        </p:spPr>
        <p:txBody>
          <a:bodyPr lIns="0" tIns="0" rIns="0" bIns="0"/>
          <a:lstStyle>
            <a:lvl1pPr marL="310980" indent="-310980">
              <a:lnSpc>
                <a:spcPct val="110000"/>
              </a:lnSpc>
              <a:spcBef>
                <a:spcPts val="1146"/>
              </a:spcBef>
              <a:spcAft>
                <a:spcPts val="794"/>
              </a:spcAft>
              <a:buClr>
                <a:srgbClr val="FC9F2F"/>
              </a:buClr>
              <a:buSzPct val="111000"/>
              <a:tabLst/>
              <a:defRPr sz="2471" b="1" i="0">
                <a:solidFill>
                  <a:srgbClr val="3D6B97"/>
                </a:solidFill>
                <a:latin typeface="Trebuchet MS" charset="0"/>
                <a:ea typeface="Trebuchet MS" charset="0"/>
                <a:cs typeface="Trebuchet MS" charset="0"/>
              </a:defRPr>
            </a:lvl1pPr>
            <a:lvl2pPr>
              <a:lnSpc>
                <a:spcPct val="90000"/>
              </a:lnSpc>
              <a:spcBef>
                <a:spcPts val="618"/>
              </a:spcBef>
              <a:spcAft>
                <a:spcPts val="618"/>
              </a:spcAft>
              <a:buClr>
                <a:srgbClr val="1BAEBA"/>
              </a:buClr>
              <a:buSzPct val="90000"/>
              <a:defRPr sz="2118" b="0" i="0">
                <a:solidFill>
                  <a:srgbClr val="3D6B97"/>
                </a:solidFill>
                <a:latin typeface="Trebuchet MS" charset="0"/>
                <a:ea typeface="Trebuchet MS" charset="0"/>
                <a:cs typeface="Trebuchet MS" charset="0"/>
              </a:defRPr>
            </a:lvl2pPr>
            <a:lvl3pPr marL="654462" indent="0">
              <a:buNone/>
              <a:defRPr b="0" i="0">
                <a:solidFill>
                  <a:srgbClr val="3D6B97"/>
                </a:solidFill>
                <a:latin typeface="Trebuchet MS" charset="0"/>
                <a:ea typeface="Trebuchet MS" charset="0"/>
                <a:cs typeface="Trebuchet MS" charset="0"/>
              </a:defRPr>
            </a:lvl3pPr>
            <a:lvl4pPr marL="916549" indent="0">
              <a:buNone/>
              <a:defRPr sz="1199" b="0" i="0">
                <a:solidFill>
                  <a:srgbClr val="3D6B97"/>
                </a:solidFill>
                <a:latin typeface="Trebuchet MS" charset="0"/>
                <a:ea typeface="Trebuchet MS" charset="0"/>
                <a:cs typeface="Trebuchet MS" charset="0"/>
              </a:defRPr>
            </a:lvl4pPr>
            <a:lvl5pPr>
              <a:defRPr b="0" i="0">
                <a:solidFill>
                  <a:srgbClr val="3D6B97"/>
                </a:solidFill>
                <a:latin typeface="Trebuchet MS" charset="0"/>
                <a:ea typeface="Trebuchet MS" charset="0"/>
                <a:cs typeface="Trebuchet MS" charset="0"/>
              </a:defRPr>
            </a:lvl5pPr>
          </a:lstStyle>
          <a:p>
            <a:pPr lvl="0"/>
            <a:r>
              <a:rPr lang="en-US" dirty="0"/>
              <a:t>Click to edit Master text styles</a:t>
            </a:r>
          </a:p>
          <a:p>
            <a:pPr lvl="1"/>
            <a:r>
              <a:rPr lang="en-US" dirty="0"/>
              <a:t>Second level</a:t>
            </a:r>
          </a:p>
        </p:txBody>
      </p:sp>
      <p:sp>
        <p:nvSpPr>
          <p:cNvPr id="7" name="Title 1"/>
          <p:cNvSpPr>
            <a:spLocks noGrp="1"/>
          </p:cNvSpPr>
          <p:nvPr>
            <p:ph type="title"/>
          </p:nvPr>
        </p:nvSpPr>
        <p:spPr>
          <a:xfrm>
            <a:off x="692730" y="357308"/>
            <a:ext cx="9117116" cy="785692"/>
          </a:xfrm>
          <a:prstGeom prst="rect">
            <a:avLst/>
          </a:prstGeom>
        </p:spPr>
        <p:txBody>
          <a:bodyPr wrap="none" lIns="0" tIns="0" rIns="0" bIns="0" anchor="ctr" anchorCtr="0"/>
          <a:lstStyle>
            <a:lvl1pPr>
              <a:lnSpc>
                <a:spcPts val="2450"/>
              </a:lnSpc>
              <a:spcAft>
                <a:spcPts val="514"/>
              </a:spcAft>
              <a:defRPr sz="2741" b="1" i="0">
                <a:solidFill>
                  <a:srgbClr val="1BAEBA"/>
                </a:solidFill>
                <a:latin typeface="Trebuchet MS" charset="0"/>
                <a:ea typeface="Trebuchet MS" charset="0"/>
                <a:cs typeface="Trebuchet MS" charset="0"/>
              </a:defRPr>
            </a:lvl1pPr>
          </a:lstStyle>
          <a:p>
            <a:endParaRPr lang="en-US" dirty="0"/>
          </a:p>
        </p:txBody>
      </p:sp>
    </p:spTree>
    <p:extLst>
      <p:ext uri="{BB962C8B-B14F-4D97-AF65-F5344CB8AC3E}">
        <p14:creationId xmlns:p14="http://schemas.microsoft.com/office/powerpoint/2010/main" val="1479847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1059578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3483143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184673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9A2A-D114-4221-AB4D-76785DC3E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0DFEC7-E02F-424C-BEE4-5F23806D67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F3667F-C7FA-4F1B-8816-0CB4F8FCBAC9}"/>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5" name="Footer Placeholder 4">
            <a:extLst>
              <a:ext uri="{FF2B5EF4-FFF2-40B4-BE49-F238E27FC236}">
                <a16:creationId xmlns:a16="http://schemas.microsoft.com/office/drawing/2014/main" id="{287ADDAF-398A-4D18-9168-41648B461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52592-C02D-4869-A08C-55C9753EAB77}"/>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1591695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3795750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3800039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1868226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4214316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4025567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484411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1823379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87C2D7-7B84-4CFB-96A6-D7DE9CCDBB9A}"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06A38E-C05E-4DE2-A85D-EE7623C73FB1}" type="slidenum">
              <a:rPr lang="en-US" smtClean="0"/>
              <a:t>‹#›</a:t>
            </a:fld>
            <a:endParaRPr lang="en-US" dirty="0"/>
          </a:p>
        </p:txBody>
      </p:sp>
    </p:spTree>
    <p:extLst>
      <p:ext uri="{BB962C8B-B14F-4D97-AF65-F5344CB8AC3E}">
        <p14:creationId xmlns:p14="http://schemas.microsoft.com/office/powerpoint/2010/main" val="1267253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7"/>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7"/>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0" y="1272222"/>
            <a:ext cx="7112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i="0" u="none" strike="noStrike" cap="none">
                <a:solidFill>
                  <a:srgbClr val="FFFFFF"/>
                </a:solidFill>
                <a:latin typeface="Calibri"/>
                <a:ea typeface="Calibri"/>
                <a:cs typeface="Calibri"/>
                <a:sym typeface="Calibri"/>
              </a:defRPr>
            </a:lvl1pPr>
            <a:lvl2pPr marL="0" lvl="1" indent="0" algn="ctr">
              <a:spcBef>
                <a:spcPts val="0"/>
              </a:spcBef>
              <a:buNone/>
              <a:defRPr sz="1400" b="1" i="0" u="none" strike="noStrike" cap="none">
                <a:solidFill>
                  <a:srgbClr val="FFFFFF"/>
                </a:solidFill>
                <a:latin typeface="Calibri"/>
                <a:ea typeface="Calibri"/>
                <a:cs typeface="Calibri"/>
                <a:sym typeface="Calibri"/>
              </a:defRPr>
            </a:lvl2pPr>
            <a:lvl3pPr marL="0" lvl="2" indent="0" algn="ctr">
              <a:spcBef>
                <a:spcPts val="0"/>
              </a:spcBef>
              <a:buNone/>
              <a:defRPr sz="1400" b="1" i="0" u="none" strike="noStrike" cap="none">
                <a:solidFill>
                  <a:srgbClr val="FFFFFF"/>
                </a:solidFill>
                <a:latin typeface="Calibri"/>
                <a:ea typeface="Calibri"/>
                <a:cs typeface="Calibri"/>
                <a:sym typeface="Calibri"/>
              </a:defRPr>
            </a:lvl3pPr>
            <a:lvl4pPr marL="0" lvl="3" indent="0" algn="ctr">
              <a:spcBef>
                <a:spcPts val="0"/>
              </a:spcBef>
              <a:buNone/>
              <a:defRPr sz="1400" b="1" i="0" u="none" strike="noStrike" cap="none">
                <a:solidFill>
                  <a:srgbClr val="FFFFFF"/>
                </a:solidFill>
                <a:latin typeface="Calibri"/>
                <a:ea typeface="Calibri"/>
                <a:cs typeface="Calibri"/>
                <a:sym typeface="Calibri"/>
              </a:defRPr>
            </a:lvl4pPr>
            <a:lvl5pPr marL="0" lvl="4" indent="0" algn="ctr">
              <a:spcBef>
                <a:spcPts val="0"/>
              </a:spcBef>
              <a:buNone/>
              <a:defRPr sz="1400" b="1" i="0" u="none" strike="noStrike" cap="none">
                <a:solidFill>
                  <a:srgbClr val="FFFFFF"/>
                </a:solidFill>
                <a:latin typeface="Calibri"/>
                <a:ea typeface="Calibri"/>
                <a:cs typeface="Calibri"/>
                <a:sym typeface="Calibri"/>
              </a:defRPr>
            </a:lvl5pPr>
            <a:lvl6pPr marL="0" lvl="5" indent="0" algn="ctr">
              <a:spcBef>
                <a:spcPts val="0"/>
              </a:spcBef>
              <a:buNone/>
              <a:defRPr sz="1400" b="1" i="0" u="none" strike="noStrike" cap="none">
                <a:solidFill>
                  <a:srgbClr val="FFFFFF"/>
                </a:solidFill>
                <a:latin typeface="Calibri"/>
                <a:ea typeface="Calibri"/>
                <a:cs typeface="Calibri"/>
                <a:sym typeface="Calibri"/>
              </a:defRPr>
            </a:lvl6pPr>
            <a:lvl7pPr marL="0" lvl="6" indent="0" algn="ctr">
              <a:spcBef>
                <a:spcPts val="0"/>
              </a:spcBef>
              <a:buNone/>
              <a:defRPr sz="1400" b="1" i="0" u="none" strike="noStrike" cap="none">
                <a:solidFill>
                  <a:srgbClr val="FFFFFF"/>
                </a:solidFill>
                <a:latin typeface="Calibri"/>
                <a:ea typeface="Calibri"/>
                <a:cs typeface="Calibri"/>
                <a:sym typeface="Calibri"/>
              </a:defRPr>
            </a:lvl7pPr>
            <a:lvl8pPr marL="0" lvl="7" indent="0" algn="ctr">
              <a:spcBef>
                <a:spcPts val="0"/>
              </a:spcBef>
              <a:buNone/>
              <a:defRPr sz="1400" b="1" i="0" u="none" strike="noStrike" cap="none">
                <a:solidFill>
                  <a:srgbClr val="FFFFFF"/>
                </a:solidFill>
                <a:latin typeface="Calibri"/>
                <a:ea typeface="Calibri"/>
                <a:cs typeface="Calibri"/>
                <a:sym typeface="Calibri"/>
              </a:defRPr>
            </a:lvl8pPr>
            <a:lvl9pPr marL="0" lvl="8" indent="0" algn="ctr">
              <a:spcBef>
                <a:spcPts val="0"/>
              </a:spcBef>
              <a:buNone/>
              <a:defRPr sz="1400" b="1"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
        <p:nvSpPr>
          <p:cNvPr id="23" name="Google Shape;23;p7"/>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3470624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chemeClr val="dk2"/>
        </a:solidFill>
        <a:effectLst/>
      </p:bgPr>
    </p:bg>
    <p:spTree>
      <p:nvGrpSpPr>
        <p:cNvPr id="1" name="Shape 24"/>
        <p:cNvGrpSpPr/>
        <p:nvPr/>
      </p:nvGrpSpPr>
      <p:grpSpPr>
        <a:xfrm>
          <a:off x="0" y="0"/>
          <a:ext cx="0" cy="0"/>
          <a:chOff x="0" y="0"/>
          <a:chExt cx="0" cy="0"/>
        </a:xfrm>
      </p:grpSpPr>
      <p:sp>
        <p:nvSpPr>
          <p:cNvPr id="25" name="Google Shape;25;p8"/>
          <p:cNvSpPr/>
          <p:nvPr/>
        </p:nvSpPr>
        <p:spPr>
          <a:xfrm>
            <a:off x="0" y="5971032"/>
            <a:ext cx="12192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8"/>
          <p:cNvSpPr/>
          <p:nvPr/>
        </p:nvSpPr>
        <p:spPr>
          <a:xfrm>
            <a:off x="-12192" y="6053328"/>
            <a:ext cx="2999232"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8"/>
          <p:cNvSpPr/>
          <p:nvPr/>
        </p:nvSpPr>
        <p:spPr>
          <a:xfrm>
            <a:off x="3145536" y="6044184"/>
            <a:ext cx="9046464"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8"/>
          <p:cNvSpPr txBox="1">
            <a:spLocks noGrp="1"/>
          </p:cNvSpPr>
          <p:nvPr>
            <p:ph type="ctrTitle"/>
          </p:nvPr>
        </p:nvSpPr>
        <p:spPr>
          <a:xfrm>
            <a:off x="3149600" y="4038600"/>
            <a:ext cx="8636000" cy="182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44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subTitle" idx="1"/>
          </p:nvPr>
        </p:nvSpPr>
        <p:spPr>
          <a:xfrm>
            <a:off x="3149600" y="6050037"/>
            <a:ext cx="8940800" cy="685800"/>
          </a:xfrm>
          <a:prstGeom prst="rect">
            <a:avLst/>
          </a:prstGeom>
          <a:noFill/>
          <a:ln>
            <a:noFill/>
          </a:ln>
        </p:spPr>
        <p:txBody>
          <a:bodyPr spcFirstLastPara="1" wrap="square" lIns="91425" tIns="45700" rIns="91425" bIns="45700" anchor="ctr" anchorCtr="0">
            <a:normAutofit/>
          </a:bodyPr>
          <a:lstStyle>
            <a:lvl1pPr lvl="0" algn="l">
              <a:spcBef>
                <a:spcPts val="700"/>
              </a:spcBef>
              <a:spcAft>
                <a:spcPts val="0"/>
              </a:spcAft>
              <a:buSzPts val="1560"/>
              <a:buNone/>
              <a:defRPr sz="2600">
                <a:solidFill>
                  <a:srgbClr val="FFFFFF"/>
                </a:solidFill>
              </a:defRPr>
            </a:lvl1pPr>
            <a:lvl2pPr lvl="1" algn="ctr">
              <a:spcBef>
                <a:spcPts val="550"/>
              </a:spcBef>
              <a:spcAft>
                <a:spcPts val="0"/>
              </a:spcAft>
              <a:buSzPts val="1260"/>
              <a:buNone/>
              <a:defRPr/>
            </a:lvl2pPr>
            <a:lvl3pPr lvl="2" algn="ctr">
              <a:spcBef>
                <a:spcPts val="500"/>
              </a:spcBef>
              <a:spcAft>
                <a:spcPts val="0"/>
              </a:spcAft>
              <a:buSzPts val="1350"/>
              <a:buNone/>
              <a:defRPr/>
            </a:lvl3pPr>
            <a:lvl4pPr lvl="3" algn="ctr">
              <a:spcBef>
                <a:spcPts val="400"/>
              </a:spcBef>
              <a:spcAft>
                <a:spcPts val="0"/>
              </a:spcAft>
              <a:buSzPts val="1350"/>
              <a:buNone/>
              <a:defRPr/>
            </a:lvl4pPr>
            <a:lvl5pPr lvl="4" algn="ctr">
              <a:spcBef>
                <a:spcPts val="400"/>
              </a:spcBef>
              <a:spcAft>
                <a:spcPts val="0"/>
              </a:spcAft>
              <a:buSzPts val="117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30" name="Google Shape;30;p8"/>
          <p:cNvSpPr txBox="1">
            <a:spLocks noGrp="1"/>
          </p:cNvSpPr>
          <p:nvPr>
            <p:ph type="dt" idx="10"/>
          </p:nvPr>
        </p:nvSpPr>
        <p:spPr>
          <a:xfrm>
            <a:off x="101600" y="6068699"/>
            <a:ext cx="2743200" cy="685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00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
          <p:cNvSpPr txBox="1">
            <a:spLocks noGrp="1"/>
          </p:cNvSpPr>
          <p:nvPr>
            <p:ph type="ftr" idx="11"/>
          </p:nvPr>
        </p:nvSpPr>
        <p:spPr>
          <a:xfrm>
            <a:off x="2780524" y="236539"/>
            <a:ext cx="782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10668000" y="228600"/>
            <a:ext cx="1117600" cy="381000"/>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a:solidFill>
                  <a:schemeClr val="lt2"/>
                </a:solidFill>
                <a:latin typeface="Calibri"/>
                <a:ea typeface="Calibri"/>
                <a:cs typeface="Calibri"/>
                <a:sym typeface="Calibri"/>
              </a:defRPr>
            </a:lvl1pPr>
            <a:lvl2pPr marL="0" lvl="1" indent="0" algn="ctr">
              <a:spcBef>
                <a:spcPts val="0"/>
              </a:spcBef>
              <a:buNone/>
              <a:defRPr sz="1400" b="1">
                <a:solidFill>
                  <a:schemeClr val="lt2"/>
                </a:solidFill>
                <a:latin typeface="Calibri"/>
                <a:ea typeface="Calibri"/>
                <a:cs typeface="Calibri"/>
                <a:sym typeface="Calibri"/>
              </a:defRPr>
            </a:lvl2pPr>
            <a:lvl3pPr marL="0" lvl="2" indent="0" algn="ctr">
              <a:spcBef>
                <a:spcPts val="0"/>
              </a:spcBef>
              <a:buNone/>
              <a:defRPr sz="1400" b="1">
                <a:solidFill>
                  <a:schemeClr val="lt2"/>
                </a:solidFill>
                <a:latin typeface="Calibri"/>
                <a:ea typeface="Calibri"/>
                <a:cs typeface="Calibri"/>
                <a:sym typeface="Calibri"/>
              </a:defRPr>
            </a:lvl3pPr>
            <a:lvl4pPr marL="0" lvl="3" indent="0" algn="ctr">
              <a:spcBef>
                <a:spcPts val="0"/>
              </a:spcBef>
              <a:buNone/>
              <a:defRPr sz="1400" b="1">
                <a:solidFill>
                  <a:schemeClr val="lt2"/>
                </a:solidFill>
                <a:latin typeface="Calibri"/>
                <a:ea typeface="Calibri"/>
                <a:cs typeface="Calibri"/>
                <a:sym typeface="Calibri"/>
              </a:defRPr>
            </a:lvl4pPr>
            <a:lvl5pPr marL="0" lvl="4" indent="0" algn="ctr">
              <a:spcBef>
                <a:spcPts val="0"/>
              </a:spcBef>
              <a:buNone/>
              <a:defRPr sz="1400" b="1">
                <a:solidFill>
                  <a:schemeClr val="lt2"/>
                </a:solidFill>
                <a:latin typeface="Calibri"/>
                <a:ea typeface="Calibri"/>
                <a:cs typeface="Calibri"/>
                <a:sym typeface="Calibri"/>
              </a:defRPr>
            </a:lvl5pPr>
            <a:lvl6pPr marL="0" lvl="5" indent="0" algn="ctr">
              <a:spcBef>
                <a:spcPts val="0"/>
              </a:spcBef>
              <a:buNone/>
              <a:defRPr sz="1400" b="1">
                <a:solidFill>
                  <a:schemeClr val="lt2"/>
                </a:solidFill>
                <a:latin typeface="Calibri"/>
                <a:ea typeface="Calibri"/>
                <a:cs typeface="Calibri"/>
                <a:sym typeface="Calibri"/>
              </a:defRPr>
            </a:lvl6pPr>
            <a:lvl7pPr marL="0" lvl="6" indent="0" algn="ctr">
              <a:spcBef>
                <a:spcPts val="0"/>
              </a:spcBef>
              <a:buNone/>
              <a:defRPr sz="1400" b="1">
                <a:solidFill>
                  <a:schemeClr val="lt2"/>
                </a:solidFill>
                <a:latin typeface="Calibri"/>
                <a:ea typeface="Calibri"/>
                <a:cs typeface="Calibri"/>
                <a:sym typeface="Calibri"/>
              </a:defRPr>
            </a:lvl7pPr>
            <a:lvl8pPr marL="0" lvl="7" indent="0" algn="ctr">
              <a:spcBef>
                <a:spcPts val="0"/>
              </a:spcBef>
              <a:buNone/>
              <a:defRPr sz="1400" b="1">
                <a:solidFill>
                  <a:schemeClr val="lt2"/>
                </a:solidFill>
                <a:latin typeface="Calibri"/>
                <a:ea typeface="Calibri"/>
                <a:cs typeface="Calibri"/>
                <a:sym typeface="Calibri"/>
              </a:defRPr>
            </a:lvl8pPr>
            <a:lvl9pPr marL="0" lvl="8" indent="0" algn="ctr">
              <a:spcBef>
                <a:spcPts val="0"/>
              </a:spcBef>
              <a:buNone/>
              <a:defRPr sz="1400" b="1">
                <a:solidFill>
                  <a:schemeClr val="lt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359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ABED-880E-412C-9A5D-AFEB6C95E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649776-8C30-4C58-B2F4-7398453716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651059-074D-4C85-B715-546830E980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37C0E3-DE80-4B33-A019-2B4FA0CBA01A}"/>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6" name="Footer Placeholder 5">
            <a:extLst>
              <a:ext uri="{FF2B5EF4-FFF2-40B4-BE49-F238E27FC236}">
                <a16:creationId xmlns:a16="http://schemas.microsoft.com/office/drawing/2014/main" id="{0A7A454E-1D80-4BA4-8F1C-2E1A82348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9CAB6-7296-458B-B0E4-08501639293E}"/>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468335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blipFill rotWithShape="1">
          <a:blip r:embed="rId2">
            <a:alphaModFix/>
          </a:blip>
          <a:tile tx="0" ty="0" sx="100000" sy="100000" flip="none" algn="tl"/>
        </a:blip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body" idx="1"/>
          </p:nvPr>
        </p:nvSpPr>
        <p:spPr>
          <a:xfrm>
            <a:off x="1828801" y="2743200"/>
            <a:ext cx="9497484" cy="1673225"/>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680"/>
              <a:buNone/>
              <a:defRPr sz="2800">
                <a:solidFill>
                  <a:schemeClr val="dk2"/>
                </a:solidFill>
              </a:defRPr>
            </a:lvl1pPr>
            <a:lvl2pPr marL="914400" lvl="1" indent="-228600" algn="l">
              <a:spcBef>
                <a:spcPts val="550"/>
              </a:spcBef>
              <a:spcAft>
                <a:spcPts val="0"/>
              </a:spcAft>
              <a:buSzPts val="1260"/>
              <a:buNone/>
              <a:defRPr sz="1800">
                <a:solidFill>
                  <a:srgbClr val="8A8A8A"/>
                </a:solidFill>
              </a:defRPr>
            </a:lvl2pPr>
            <a:lvl3pPr marL="1371600" lvl="2" indent="-228600" algn="l">
              <a:spcBef>
                <a:spcPts val="500"/>
              </a:spcBef>
              <a:spcAft>
                <a:spcPts val="0"/>
              </a:spcAft>
              <a:buSzPts val="1200"/>
              <a:buNone/>
              <a:defRPr sz="1600">
                <a:solidFill>
                  <a:srgbClr val="8A8A8A"/>
                </a:solidFill>
              </a:defRPr>
            </a:lvl3pPr>
            <a:lvl4pPr marL="1828800" lvl="3" indent="-228600" algn="l">
              <a:spcBef>
                <a:spcPts val="400"/>
              </a:spcBef>
              <a:spcAft>
                <a:spcPts val="0"/>
              </a:spcAft>
              <a:buSzPts val="1050"/>
              <a:buNone/>
              <a:defRPr sz="1400">
                <a:solidFill>
                  <a:srgbClr val="8A8A8A"/>
                </a:solidFill>
              </a:defRPr>
            </a:lvl4pPr>
            <a:lvl5pPr marL="2286000" lvl="4" indent="-228600" algn="l">
              <a:spcBef>
                <a:spcPts val="400"/>
              </a:spcBef>
              <a:spcAft>
                <a:spcPts val="0"/>
              </a:spcAft>
              <a:buSzPts val="910"/>
              <a:buNone/>
              <a:defRPr sz="1400">
                <a:solidFill>
                  <a:srgbClr val="8A8A8A"/>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5" name="Google Shape;35;p9"/>
          <p:cNvSpPr/>
          <p:nvPr/>
        </p:nvSpPr>
        <p:spPr>
          <a:xfrm>
            <a:off x="0" y="1524000"/>
            <a:ext cx="12192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9"/>
          <p:cNvSpPr/>
          <p:nvPr/>
        </p:nvSpPr>
        <p:spPr>
          <a:xfrm>
            <a:off x="0" y="1600200"/>
            <a:ext cx="17272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9"/>
          <p:cNvSpPr/>
          <p:nvPr/>
        </p:nvSpPr>
        <p:spPr>
          <a:xfrm>
            <a:off x="1828800" y="1600200"/>
            <a:ext cx="103632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9"/>
          <p:cNvSpPr txBox="1">
            <a:spLocks noGrp="1"/>
          </p:cNvSpPr>
          <p:nvPr>
            <p:ph type="title"/>
          </p:nvPr>
        </p:nvSpPr>
        <p:spPr>
          <a:xfrm>
            <a:off x="1828800" y="1600200"/>
            <a:ext cx="101600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FFFFFF"/>
              </a:buClr>
              <a:buSzPts val="4400"/>
              <a:buFont typeface="Calibri"/>
              <a:buNone/>
              <a:defRPr sz="4400" b="0"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9"/>
          <p:cNvSpPr txBox="1">
            <a:spLocks noGrp="1"/>
          </p:cNvSpPr>
          <p:nvPr>
            <p:ph type="sldNum" idx="12"/>
          </p:nvPr>
        </p:nvSpPr>
        <p:spPr>
          <a:xfrm>
            <a:off x="0" y="1752600"/>
            <a:ext cx="1727200" cy="701676"/>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400" b="1">
                <a:solidFill>
                  <a:srgbClr val="FFFFFF"/>
                </a:solidFill>
                <a:latin typeface="Calibri"/>
                <a:ea typeface="Calibri"/>
                <a:cs typeface="Calibri"/>
                <a:sym typeface="Calibri"/>
              </a:defRPr>
            </a:lvl1pPr>
            <a:lvl2pPr marL="0" lvl="1" indent="0" algn="ctr">
              <a:spcBef>
                <a:spcPts val="0"/>
              </a:spcBef>
              <a:buNone/>
              <a:defRPr sz="2400" b="1">
                <a:solidFill>
                  <a:srgbClr val="FFFFFF"/>
                </a:solidFill>
                <a:latin typeface="Calibri"/>
                <a:ea typeface="Calibri"/>
                <a:cs typeface="Calibri"/>
                <a:sym typeface="Calibri"/>
              </a:defRPr>
            </a:lvl2pPr>
            <a:lvl3pPr marL="0" lvl="2" indent="0" algn="ctr">
              <a:spcBef>
                <a:spcPts val="0"/>
              </a:spcBef>
              <a:buNone/>
              <a:defRPr sz="2400" b="1">
                <a:solidFill>
                  <a:srgbClr val="FFFFFF"/>
                </a:solidFill>
                <a:latin typeface="Calibri"/>
                <a:ea typeface="Calibri"/>
                <a:cs typeface="Calibri"/>
                <a:sym typeface="Calibri"/>
              </a:defRPr>
            </a:lvl3pPr>
            <a:lvl4pPr marL="0" lvl="3" indent="0" algn="ctr">
              <a:spcBef>
                <a:spcPts val="0"/>
              </a:spcBef>
              <a:buNone/>
              <a:defRPr sz="2400" b="1">
                <a:solidFill>
                  <a:srgbClr val="FFFFFF"/>
                </a:solidFill>
                <a:latin typeface="Calibri"/>
                <a:ea typeface="Calibri"/>
                <a:cs typeface="Calibri"/>
                <a:sym typeface="Calibri"/>
              </a:defRPr>
            </a:lvl4pPr>
            <a:lvl5pPr marL="0" lvl="4" indent="0" algn="ctr">
              <a:spcBef>
                <a:spcPts val="0"/>
              </a:spcBef>
              <a:buNone/>
              <a:defRPr sz="2400" b="1">
                <a:solidFill>
                  <a:srgbClr val="FFFFFF"/>
                </a:solidFill>
                <a:latin typeface="Calibri"/>
                <a:ea typeface="Calibri"/>
                <a:cs typeface="Calibri"/>
                <a:sym typeface="Calibri"/>
              </a:defRPr>
            </a:lvl5pPr>
            <a:lvl6pPr marL="0" lvl="5" indent="0" algn="ctr">
              <a:spcBef>
                <a:spcPts val="0"/>
              </a:spcBef>
              <a:buNone/>
              <a:defRPr sz="2400" b="1">
                <a:solidFill>
                  <a:srgbClr val="FFFFFF"/>
                </a:solidFill>
                <a:latin typeface="Calibri"/>
                <a:ea typeface="Calibri"/>
                <a:cs typeface="Calibri"/>
                <a:sym typeface="Calibri"/>
              </a:defRPr>
            </a:lvl6pPr>
            <a:lvl7pPr marL="0" lvl="6" indent="0" algn="ctr">
              <a:spcBef>
                <a:spcPts val="0"/>
              </a:spcBef>
              <a:buNone/>
              <a:defRPr sz="2400" b="1">
                <a:solidFill>
                  <a:srgbClr val="FFFFFF"/>
                </a:solidFill>
                <a:latin typeface="Calibri"/>
                <a:ea typeface="Calibri"/>
                <a:cs typeface="Calibri"/>
                <a:sym typeface="Calibri"/>
              </a:defRPr>
            </a:lvl7pPr>
            <a:lvl8pPr marL="0" lvl="7" indent="0" algn="ctr">
              <a:spcBef>
                <a:spcPts val="0"/>
              </a:spcBef>
              <a:buNone/>
              <a:defRPr sz="2400" b="1">
                <a:solidFill>
                  <a:srgbClr val="FFFFFF"/>
                </a:solidFill>
                <a:latin typeface="Calibri"/>
                <a:ea typeface="Calibri"/>
                <a:cs typeface="Calibri"/>
                <a:sym typeface="Calibri"/>
              </a:defRPr>
            </a:lvl8pPr>
            <a:lvl9pPr marL="0" lvl="8" indent="0" algn="ctr">
              <a:spcBef>
                <a:spcPts val="0"/>
              </a:spcBef>
              <a:buNone/>
              <a:defRPr sz="2400" b="1">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
        <p:nvSpPr>
          <p:cNvPr id="41" name="Google Shape;41;p9"/>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40156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812800" y="228600"/>
            <a:ext cx="108712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0"/>
          <p:cNvSpPr txBox="1">
            <a:spLocks noGrp="1"/>
          </p:cNvSpPr>
          <p:nvPr>
            <p:ph type="body" idx="1"/>
          </p:nvPr>
        </p:nvSpPr>
        <p:spPr>
          <a:xfrm>
            <a:off x="812800" y="1589567"/>
            <a:ext cx="5181600" cy="45720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5" name="Google Shape;45;p10"/>
          <p:cNvSpPr txBox="1">
            <a:spLocks noGrp="1"/>
          </p:cNvSpPr>
          <p:nvPr>
            <p:ph type="body" idx="2"/>
          </p:nvPr>
        </p:nvSpPr>
        <p:spPr>
          <a:xfrm>
            <a:off x="6459868" y="1589567"/>
            <a:ext cx="5181600" cy="45720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6" name="Google Shape;46;p10"/>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
          <p:cNvSpPr txBox="1">
            <a:spLocks noGrp="1"/>
          </p:cNvSpPr>
          <p:nvPr>
            <p:ph type="sldNum" idx="12"/>
          </p:nvPr>
        </p:nvSpPr>
        <p:spPr>
          <a:xfrm>
            <a:off x="0" y="1272222"/>
            <a:ext cx="7112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48" name="Google Shape;48;p10"/>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96441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711200" y="273050"/>
            <a:ext cx="10871200" cy="869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
          <p:cNvSpPr txBox="1">
            <a:spLocks noGrp="1"/>
          </p:cNvSpPr>
          <p:nvPr>
            <p:ph type="body" idx="1"/>
          </p:nvPr>
        </p:nvSpPr>
        <p:spPr>
          <a:xfrm>
            <a:off x="812800" y="2438400"/>
            <a:ext cx="5181600" cy="35814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2" name="Google Shape;52;p11"/>
          <p:cNvSpPr txBox="1">
            <a:spLocks noGrp="1"/>
          </p:cNvSpPr>
          <p:nvPr>
            <p:ph type="body" idx="2"/>
          </p:nvPr>
        </p:nvSpPr>
        <p:spPr>
          <a:xfrm>
            <a:off x="6400800" y="2438400"/>
            <a:ext cx="5181600" cy="35814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3" name="Google Shape;53;p11"/>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
          <p:cNvSpPr txBox="1">
            <a:spLocks noGrp="1"/>
          </p:cNvSpPr>
          <p:nvPr>
            <p:ph type="sldNum" idx="12"/>
          </p:nvPr>
        </p:nvSpPr>
        <p:spPr>
          <a:xfrm>
            <a:off x="0" y="1272222"/>
            <a:ext cx="7112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55" name="Google Shape;55;p11"/>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body" idx="3"/>
          </p:nvPr>
        </p:nvSpPr>
        <p:spPr>
          <a:xfrm>
            <a:off x="812800" y="1752600"/>
            <a:ext cx="5181600" cy="640080"/>
          </a:xfrm>
          <a:prstGeom prst="rect">
            <a:avLst/>
          </a:prstGeom>
          <a:solidFill>
            <a:schemeClr val="accent2"/>
          </a:solidFill>
          <a:ln>
            <a:noFill/>
          </a:ln>
        </p:spPr>
        <p:txBody>
          <a:bodyPr spcFirstLastPara="1" wrap="square" lIns="91425" tIns="45700" rIns="91425" bIns="45700" anchor="ctr" anchorCtr="0">
            <a:normAutofit/>
          </a:bodyPr>
          <a:lstStyle>
            <a:lvl1pPr marL="457200" lvl="0" indent="-228600" algn="l">
              <a:spcBef>
                <a:spcPts val="700"/>
              </a:spcBef>
              <a:spcAft>
                <a:spcPts val="0"/>
              </a:spcAft>
              <a:buSzPts val="1200"/>
              <a:buFont typeface="Calibri"/>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7" name="Google Shape;57;p11"/>
          <p:cNvSpPr txBox="1">
            <a:spLocks noGrp="1"/>
          </p:cNvSpPr>
          <p:nvPr>
            <p:ph type="body" idx="4"/>
          </p:nvPr>
        </p:nvSpPr>
        <p:spPr>
          <a:xfrm>
            <a:off x="6400800" y="1752600"/>
            <a:ext cx="5181600" cy="640080"/>
          </a:xfrm>
          <a:prstGeom prst="rect">
            <a:avLst/>
          </a:prstGeom>
          <a:solidFill>
            <a:schemeClr val="accent4"/>
          </a:solidFill>
          <a:ln>
            <a:noFill/>
          </a:ln>
        </p:spPr>
        <p:txBody>
          <a:bodyPr spcFirstLastPara="1" wrap="square" lIns="91425" tIns="45700" rIns="91425" bIns="45700" anchor="ctr" anchorCtr="0">
            <a:normAutofit/>
          </a:bodyPr>
          <a:lstStyle>
            <a:lvl1pPr marL="457200" lvl="0" indent="-228600" algn="l">
              <a:spcBef>
                <a:spcPts val="700"/>
              </a:spcBef>
              <a:spcAft>
                <a:spcPts val="0"/>
              </a:spcAft>
              <a:buSzPts val="1200"/>
              <a:buFont typeface="Calibri"/>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3566305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812800" y="228600"/>
            <a:ext cx="108712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2"/>
          <p:cNvSpPr txBox="1">
            <a:spLocks noGrp="1"/>
          </p:cNvSpPr>
          <p:nvPr>
            <p:ph type="sldNum" idx="12"/>
          </p:nvPr>
        </p:nvSpPr>
        <p:spPr>
          <a:xfrm>
            <a:off x="0" y="1272222"/>
            <a:ext cx="7112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a:solidFill>
                  <a:srgbClr val="FFFFFF"/>
                </a:solidFill>
                <a:latin typeface="Calibri"/>
                <a:ea typeface="Calibri"/>
                <a:cs typeface="Calibri"/>
                <a:sym typeface="Calibri"/>
              </a:defRPr>
            </a:lvl1pPr>
            <a:lvl2pPr marL="0" lvl="1" indent="0" algn="ctr">
              <a:spcBef>
                <a:spcPts val="0"/>
              </a:spcBef>
              <a:buNone/>
              <a:defRPr sz="1400" b="1">
                <a:solidFill>
                  <a:srgbClr val="FFFFFF"/>
                </a:solidFill>
                <a:latin typeface="Calibri"/>
                <a:ea typeface="Calibri"/>
                <a:cs typeface="Calibri"/>
                <a:sym typeface="Calibri"/>
              </a:defRPr>
            </a:lvl2pPr>
            <a:lvl3pPr marL="0" lvl="2" indent="0" algn="ctr">
              <a:spcBef>
                <a:spcPts val="0"/>
              </a:spcBef>
              <a:buNone/>
              <a:defRPr sz="1400" b="1">
                <a:solidFill>
                  <a:srgbClr val="FFFFFF"/>
                </a:solidFill>
                <a:latin typeface="Calibri"/>
                <a:ea typeface="Calibri"/>
                <a:cs typeface="Calibri"/>
                <a:sym typeface="Calibri"/>
              </a:defRPr>
            </a:lvl3pPr>
            <a:lvl4pPr marL="0" lvl="3" indent="0" algn="ctr">
              <a:spcBef>
                <a:spcPts val="0"/>
              </a:spcBef>
              <a:buNone/>
              <a:defRPr sz="1400" b="1">
                <a:solidFill>
                  <a:srgbClr val="FFFFFF"/>
                </a:solidFill>
                <a:latin typeface="Calibri"/>
                <a:ea typeface="Calibri"/>
                <a:cs typeface="Calibri"/>
                <a:sym typeface="Calibri"/>
              </a:defRPr>
            </a:lvl4pPr>
            <a:lvl5pPr marL="0" lvl="4" indent="0" algn="ctr">
              <a:spcBef>
                <a:spcPts val="0"/>
              </a:spcBef>
              <a:buNone/>
              <a:defRPr sz="1400" b="1">
                <a:solidFill>
                  <a:srgbClr val="FFFFFF"/>
                </a:solidFill>
                <a:latin typeface="Calibri"/>
                <a:ea typeface="Calibri"/>
                <a:cs typeface="Calibri"/>
                <a:sym typeface="Calibri"/>
              </a:defRPr>
            </a:lvl5pPr>
            <a:lvl6pPr marL="0" lvl="5" indent="0" algn="ctr">
              <a:spcBef>
                <a:spcPts val="0"/>
              </a:spcBef>
              <a:buNone/>
              <a:defRPr sz="1400" b="1">
                <a:solidFill>
                  <a:srgbClr val="FFFFFF"/>
                </a:solidFill>
                <a:latin typeface="Calibri"/>
                <a:ea typeface="Calibri"/>
                <a:cs typeface="Calibri"/>
                <a:sym typeface="Calibri"/>
              </a:defRPr>
            </a:lvl6pPr>
            <a:lvl7pPr marL="0" lvl="6" indent="0" algn="ctr">
              <a:spcBef>
                <a:spcPts val="0"/>
              </a:spcBef>
              <a:buNone/>
              <a:defRPr sz="1400" b="1">
                <a:solidFill>
                  <a:srgbClr val="FFFFFF"/>
                </a:solidFill>
                <a:latin typeface="Calibri"/>
                <a:ea typeface="Calibri"/>
                <a:cs typeface="Calibri"/>
                <a:sym typeface="Calibri"/>
              </a:defRPr>
            </a:lvl7pPr>
            <a:lvl8pPr marL="0" lvl="7" indent="0" algn="ctr">
              <a:spcBef>
                <a:spcPts val="0"/>
              </a:spcBef>
              <a:buNone/>
              <a:defRPr sz="1400" b="1">
                <a:solidFill>
                  <a:srgbClr val="FFFFFF"/>
                </a:solidFill>
                <a:latin typeface="Calibri"/>
                <a:ea typeface="Calibri"/>
                <a:cs typeface="Calibri"/>
                <a:sym typeface="Calibri"/>
              </a:defRPr>
            </a:lvl8pPr>
            <a:lvl9pPr marL="0" lvl="8" indent="0" algn="ctr">
              <a:spcBef>
                <a:spcPts val="0"/>
              </a:spcBef>
              <a:buNone/>
              <a:defRPr sz="1400" b="1">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09250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13"/>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3"/>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sldNum" idx="12"/>
          </p:nvPr>
        </p:nvSpPr>
        <p:spPr>
          <a:xfrm>
            <a:off x="0" y="6248400"/>
            <a:ext cx="711200" cy="381000"/>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a:solidFill>
                  <a:schemeClr val="dk2"/>
                </a:solidFill>
                <a:latin typeface="Calibri"/>
                <a:ea typeface="Calibri"/>
                <a:cs typeface="Calibri"/>
                <a:sym typeface="Calibri"/>
              </a:defRPr>
            </a:lvl1pPr>
            <a:lvl2pPr marL="0" lvl="1" indent="0" algn="ctr">
              <a:spcBef>
                <a:spcPts val="0"/>
              </a:spcBef>
              <a:buNone/>
              <a:defRPr sz="1400" b="1">
                <a:solidFill>
                  <a:schemeClr val="dk2"/>
                </a:solidFill>
                <a:latin typeface="Calibri"/>
                <a:ea typeface="Calibri"/>
                <a:cs typeface="Calibri"/>
                <a:sym typeface="Calibri"/>
              </a:defRPr>
            </a:lvl2pPr>
            <a:lvl3pPr marL="0" lvl="2" indent="0" algn="ctr">
              <a:spcBef>
                <a:spcPts val="0"/>
              </a:spcBef>
              <a:buNone/>
              <a:defRPr sz="1400" b="1">
                <a:solidFill>
                  <a:schemeClr val="dk2"/>
                </a:solidFill>
                <a:latin typeface="Calibri"/>
                <a:ea typeface="Calibri"/>
                <a:cs typeface="Calibri"/>
                <a:sym typeface="Calibri"/>
              </a:defRPr>
            </a:lvl3pPr>
            <a:lvl4pPr marL="0" lvl="3" indent="0" algn="ctr">
              <a:spcBef>
                <a:spcPts val="0"/>
              </a:spcBef>
              <a:buNone/>
              <a:defRPr sz="1400" b="1">
                <a:solidFill>
                  <a:schemeClr val="dk2"/>
                </a:solidFill>
                <a:latin typeface="Calibri"/>
                <a:ea typeface="Calibri"/>
                <a:cs typeface="Calibri"/>
                <a:sym typeface="Calibri"/>
              </a:defRPr>
            </a:lvl4pPr>
            <a:lvl5pPr marL="0" lvl="4" indent="0" algn="ctr">
              <a:spcBef>
                <a:spcPts val="0"/>
              </a:spcBef>
              <a:buNone/>
              <a:defRPr sz="1400" b="1">
                <a:solidFill>
                  <a:schemeClr val="dk2"/>
                </a:solidFill>
                <a:latin typeface="Calibri"/>
                <a:ea typeface="Calibri"/>
                <a:cs typeface="Calibri"/>
                <a:sym typeface="Calibri"/>
              </a:defRPr>
            </a:lvl5pPr>
            <a:lvl6pPr marL="0" lvl="5" indent="0" algn="ctr">
              <a:spcBef>
                <a:spcPts val="0"/>
              </a:spcBef>
              <a:buNone/>
              <a:defRPr sz="1400" b="1">
                <a:solidFill>
                  <a:schemeClr val="dk2"/>
                </a:solidFill>
                <a:latin typeface="Calibri"/>
                <a:ea typeface="Calibri"/>
                <a:cs typeface="Calibri"/>
                <a:sym typeface="Calibri"/>
              </a:defRPr>
            </a:lvl6pPr>
            <a:lvl7pPr marL="0" lvl="6" indent="0" algn="ctr">
              <a:spcBef>
                <a:spcPts val="0"/>
              </a:spcBef>
              <a:buNone/>
              <a:defRPr sz="1400" b="1">
                <a:solidFill>
                  <a:schemeClr val="dk2"/>
                </a:solidFill>
                <a:latin typeface="Calibri"/>
                <a:ea typeface="Calibri"/>
                <a:cs typeface="Calibri"/>
                <a:sym typeface="Calibri"/>
              </a:defRPr>
            </a:lvl7pPr>
            <a:lvl8pPr marL="0" lvl="7" indent="0" algn="ctr">
              <a:spcBef>
                <a:spcPts val="0"/>
              </a:spcBef>
              <a:buNone/>
              <a:defRPr sz="1400" b="1">
                <a:solidFill>
                  <a:schemeClr val="dk2"/>
                </a:solidFill>
                <a:latin typeface="Calibri"/>
                <a:ea typeface="Calibri"/>
                <a:cs typeface="Calibri"/>
                <a:sym typeface="Calibri"/>
              </a:defRPr>
            </a:lvl8pPr>
            <a:lvl9pPr marL="0" lvl="8" indent="0" algn="ctr">
              <a:spcBef>
                <a:spcPts val="0"/>
              </a:spcBef>
              <a:buNone/>
              <a:defRPr sz="1400" b="1">
                <a:solidFill>
                  <a:schemeClr val="dk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182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812800" y="273050"/>
            <a:ext cx="10769600" cy="869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400"/>
              <a:buFont typeface="Calibri"/>
              <a:buNone/>
              <a:defRPr sz="4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4"/>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0" y="1272222"/>
            <a:ext cx="7112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a:solidFill>
                  <a:srgbClr val="FFFFFF"/>
                </a:solidFill>
                <a:latin typeface="Calibri"/>
                <a:ea typeface="Calibri"/>
                <a:cs typeface="Calibri"/>
                <a:sym typeface="Calibri"/>
              </a:defRPr>
            </a:lvl1pPr>
            <a:lvl2pPr marL="0" lvl="1" indent="0" algn="ctr">
              <a:spcBef>
                <a:spcPts val="0"/>
              </a:spcBef>
              <a:buNone/>
              <a:defRPr sz="1400" b="1">
                <a:solidFill>
                  <a:srgbClr val="FFFFFF"/>
                </a:solidFill>
                <a:latin typeface="Calibri"/>
                <a:ea typeface="Calibri"/>
                <a:cs typeface="Calibri"/>
                <a:sym typeface="Calibri"/>
              </a:defRPr>
            </a:lvl2pPr>
            <a:lvl3pPr marL="0" lvl="2" indent="0" algn="ctr">
              <a:spcBef>
                <a:spcPts val="0"/>
              </a:spcBef>
              <a:buNone/>
              <a:defRPr sz="1400" b="1">
                <a:solidFill>
                  <a:srgbClr val="FFFFFF"/>
                </a:solidFill>
                <a:latin typeface="Calibri"/>
                <a:ea typeface="Calibri"/>
                <a:cs typeface="Calibri"/>
                <a:sym typeface="Calibri"/>
              </a:defRPr>
            </a:lvl3pPr>
            <a:lvl4pPr marL="0" lvl="3" indent="0" algn="ctr">
              <a:spcBef>
                <a:spcPts val="0"/>
              </a:spcBef>
              <a:buNone/>
              <a:defRPr sz="1400" b="1">
                <a:solidFill>
                  <a:srgbClr val="FFFFFF"/>
                </a:solidFill>
                <a:latin typeface="Calibri"/>
                <a:ea typeface="Calibri"/>
                <a:cs typeface="Calibri"/>
                <a:sym typeface="Calibri"/>
              </a:defRPr>
            </a:lvl4pPr>
            <a:lvl5pPr marL="0" lvl="4" indent="0" algn="ctr">
              <a:spcBef>
                <a:spcPts val="0"/>
              </a:spcBef>
              <a:buNone/>
              <a:defRPr sz="1400" b="1">
                <a:solidFill>
                  <a:srgbClr val="FFFFFF"/>
                </a:solidFill>
                <a:latin typeface="Calibri"/>
                <a:ea typeface="Calibri"/>
                <a:cs typeface="Calibri"/>
                <a:sym typeface="Calibri"/>
              </a:defRPr>
            </a:lvl5pPr>
            <a:lvl6pPr marL="0" lvl="5" indent="0" algn="ctr">
              <a:spcBef>
                <a:spcPts val="0"/>
              </a:spcBef>
              <a:buNone/>
              <a:defRPr sz="1400" b="1">
                <a:solidFill>
                  <a:srgbClr val="FFFFFF"/>
                </a:solidFill>
                <a:latin typeface="Calibri"/>
                <a:ea typeface="Calibri"/>
                <a:cs typeface="Calibri"/>
                <a:sym typeface="Calibri"/>
              </a:defRPr>
            </a:lvl6pPr>
            <a:lvl7pPr marL="0" lvl="6" indent="0" algn="ctr">
              <a:spcBef>
                <a:spcPts val="0"/>
              </a:spcBef>
              <a:buNone/>
              <a:defRPr sz="1400" b="1">
                <a:solidFill>
                  <a:srgbClr val="FFFFFF"/>
                </a:solidFill>
                <a:latin typeface="Calibri"/>
                <a:ea typeface="Calibri"/>
                <a:cs typeface="Calibri"/>
                <a:sym typeface="Calibri"/>
              </a:defRPr>
            </a:lvl7pPr>
            <a:lvl8pPr marL="0" lvl="7" indent="0" algn="ctr">
              <a:spcBef>
                <a:spcPts val="0"/>
              </a:spcBef>
              <a:buNone/>
              <a:defRPr sz="1400" b="1">
                <a:solidFill>
                  <a:srgbClr val="FFFFFF"/>
                </a:solidFill>
                <a:latin typeface="Calibri"/>
                <a:ea typeface="Calibri"/>
                <a:cs typeface="Calibri"/>
                <a:sym typeface="Calibri"/>
              </a:defRPr>
            </a:lvl8pPr>
            <a:lvl9pPr marL="0" lvl="8" indent="0" algn="ctr">
              <a:spcBef>
                <a:spcPts val="0"/>
              </a:spcBef>
              <a:buNone/>
              <a:defRPr sz="1400" b="1">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
        <p:nvSpPr>
          <p:cNvPr id="72" name="Google Shape;72;p14"/>
          <p:cNvSpPr txBox="1">
            <a:spLocks noGrp="1"/>
          </p:cNvSpPr>
          <p:nvPr>
            <p:ph type="body" idx="1"/>
          </p:nvPr>
        </p:nvSpPr>
        <p:spPr>
          <a:xfrm>
            <a:off x="812800" y="1752600"/>
            <a:ext cx="21336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normAutofit/>
          </a:bodyPr>
          <a:lstStyle>
            <a:lvl1pPr marL="457200" lvl="0" indent="-228600" algn="l">
              <a:spcBef>
                <a:spcPts val="700"/>
              </a:spcBef>
              <a:spcAft>
                <a:spcPts val="0"/>
              </a:spcAft>
              <a:buSzPts val="1080"/>
              <a:buNone/>
              <a:defRPr sz="1800">
                <a:solidFill>
                  <a:schemeClr val="lt1"/>
                </a:solidFill>
                <a:latin typeface="Calibri"/>
                <a:ea typeface="Calibri"/>
                <a:cs typeface="Calibri"/>
                <a:sym typeface="Calibri"/>
              </a:defRPr>
            </a:lvl1pPr>
            <a:lvl2pPr marL="914400" lvl="1" indent="-228600" algn="l">
              <a:spcBef>
                <a:spcPts val="1000"/>
              </a:spcBef>
              <a:spcAft>
                <a:spcPts val="0"/>
              </a:spcAft>
              <a:buSzPts val="840"/>
              <a:buNone/>
              <a:defRPr sz="1200">
                <a:solidFill>
                  <a:schemeClr val="lt1"/>
                </a:solidFill>
                <a:latin typeface="Calibri"/>
                <a:ea typeface="Calibri"/>
                <a:cs typeface="Calibri"/>
                <a:sym typeface="Calibri"/>
              </a:defRPr>
            </a:lvl2pPr>
            <a:lvl3pPr marL="1371600" lvl="2" indent="-228600" algn="l">
              <a:spcBef>
                <a:spcPts val="500"/>
              </a:spcBef>
              <a:spcAft>
                <a:spcPts val="0"/>
              </a:spcAft>
              <a:buSzPts val="750"/>
              <a:buNone/>
              <a:defRPr sz="1000">
                <a:solidFill>
                  <a:schemeClr val="lt1"/>
                </a:solidFill>
                <a:latin typeface="Calibri"/>
                <a:ea typeface="Calibri"/>
                <a:cs typeface="Calibri"/>
                <a:sym typeface="Calibri"/>
              </a:defRPr>
            </a:lvl3pPr>
            <a:lvl4pPr marL="1828800" lvl="3" indent="-228600" algn="l">
              <a:spcBef>
                <a:spcPts val="400"/>
              </a:spcBef>
              <a:spcAft>
                <a:spcPts val="0"/>
              </a:spcAft>
              <a:buSzPts val="675"/>
              <a:buNone/>
              <a:defRPr sz="900">
                <a:solidFill>
                  <a:schemeClr val="lt1"/>
                </a:solidFill>
                <a:latin typeface="Calibri"/>
                <a:ea typeface="Calibri"/>
                <a:cs typeface="Calibri"/>
                <a:sym typeface="Calibri"/>
              </a:defRPr>
            </a:lvl4pPr>
            <a:lvl5pPr marL="2286000" lvl="4" indent="-228600" algn="l">
              <a:spcBef>
                <a:spcPts val="400"/>
              </a:spcBef>
              <a:spcAft>
                <a:spcPts val="0"/>
              </a:spcAft>
              <a:buSzPts val="585"/>
              <a:buNone/>
              <a:defRPr sz="900">
                <a:solidFill>
                  <a:schemeClr val="lt1"/>
                </a:solidFill>
                <a:latin typeface="Calibri"/>
                <a:ea typeface="Calibri"/>
                <a:cs typeface="Calibri"/>
                <a:sym typeface="Calibri"/>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3" name="Google Shape;73;p14"/>
          <p:cNvSpPr txBox="1">
            <a:spLocks noGrp="1"/>
          </p:cNvSpPr>
          <p:nvPr>
            <p:ph type="body" idx="2"/>
          </p:nvPr>
        </p:nvSpPr>
        <p:spPr>
          <a:xfrm>
            <a:off x="3149600" y="1752600"/>
            <a:ext cx="8534400" cy="44196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1924222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bg>
      <p:bgPr>
        <a:blipFill rotWithShape="1">
          <a:blip r:embed="rId2">
            <a:alphaModFix/>
          </a:blip>
          <a:tile tx="0" ty="0" sx="100000" sy="100000" flip="none" algn="tl"/>
        </a:blip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body" idx="1"/>
          </p:nvPr>
        </p:nvSpPr>
        <p:spPr>
          <a:xfrm>
            <a:off x="2133600" y="5486400"/>
            <a:ext cx="9753600" cy="6858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020"/>
              <a:buFont typeface="Calibri"/>
              <a:buNone/>
              <a:defRPr sz="1700"/>
            </a:lvl1pPr>
            <a:lvl2pPr marL="914400" lvl="1" indent="-228600" algn="l">
              <a:spcBef>
                <a:spcPts val="550"/>
              </a:spcBef>
              <a:spcAft>
                <a:spcPts val="0"/>
              </a:spcAft>
              <a:buSzPts val="840"/>
              <a:buFont typeface="Calibri"/>
              <a:buNone/>
              <a:defRPr sz="1200"/>
            </a:lvl2pPr>
            <a:lvl3pPr marL="1371600" lvl="2" indent="-228600" algn="l">
              <a:spcBef>
                <a:spcPts val="500"/>
              </a:spcBef>
              <a:spcAft>
                <a:spcPts val="0"/>
              </a:spcAft>
              <a:buSzPts val="750"/>
              <a:buFont typeface="Calibri"/>
              <a:buNone/>
              <a:defRPr sz="1000"/>
            </a:lvl3pPr>
            <a:lvl4pPr marL="1828800" lvl="3" indent="-228600" algn="l">
              <a:spcBef>
                <a:spcPts val="400"/>
              </a:spcBef>
              <a:spcAft>
                <a:spcPts val="0"/>
              </a:spcAft>
              <a:buSzPts val="675"/>
              <a:buFont typeface="Calibri"/>
              <a:buNone/>
              <a:defRPr sz="900"/>
            </a:lvl4pPr>
            <a:lvl5pPr marL="2286000" lvl="4" indent="-228600" algn="l">
              <a:spcBef>
                <a:spcPts val="400"/>
              </a:spcBef>
              <a:spcAft>
                <a:spcPts val="0"/>
              </a:spcAft>
              <a:buSzPts val="585"/>
              <a:buFont typeface="Calibri"/>
              <a:buNone/>
              <a:defRPr sz="9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6" name="Google Shape;76;p15"/>
          <p:cNvSpPr/>
          <p:nvPr/>
        </p:nvSpPr>
        <p:spPr>
          <a:xfrm>
            <a:off x="-12192" y="4572000"/>
            <a:ext cx="12192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77;p15"/>
          <p:cNvSpPr/>
          <p:nvPr/>
        </p:nvSpPr>
        <p:spPr>
          <a:xfrm>
            <a:off x="-12192" y="4663440"/>
            <a:ext cx="1950720"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15"/>
          <p:cNvSpPr/>
          <p:nvPr/>
        </p:nvSpPr>
        <p:spPr>
          <a:xfrm>
            <a:off x="2060448" y="4654296"/>
            <a:ext cx="10131552"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15"/>
          <p:cNvSpPr txBox="1">
            <a:spLocks noGrp="1"/>
          </p:cNvSpPr>
          <p:nvPr>
            <p:ph type="title"/>
          </p:nvPr>
        </p:nvSpPr>
        <p:spPr>
          <a:xfrm>
            <a:off x="2133600" y="4648200"/>
            <a:ext cx="9753600" cy="685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FFFFFF"/>
              </a:buClr>
              <a:buSzPts val="2800"/>
              <a:buFont typeface="Calibri"/>
              <a:buNone/>
              <a:defRPr sz="28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
          <p:cNvSpPr/>
          <p:nvPr/>
        </p:nvSpPr>
        <p:spPr>
          <a:xfrm>
            <a:off x="1930400" y="0"/>
            <a:ext cx="134112" cy="686714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15"/>
          <p:cNvSpPr txBox="1">
            <a:spLocks noGrp="1"/>
          </p:cNvSpPr>
          <p:nvPr>
            <p:ph type="dt" idx="10"/>
          </p:nvPr>
        </p:nvSpPr>
        <p:spPr>
          <a:xfrm>
            <a:off x="83312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sldNum" idx="12"/>
          </p:nvPr>
        </p:nvSpPr>
        <p:spPr>
          <a:xfrm>
            <a:off x="0" y="4667249"/>
            <a:ext cx="1930400" cy="663578"/>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2800" b="1">
                <a:solidFill>
                  <a:srgbClr val="FFFFFF"/>
                </a:solidFill>
                <a:latin typeface="Calibri"/>
                <a:ea typeface="Calibri"/>
                <a:cs typeface="Calibri"/>
                <a:sym typeface="Calibri"/>
              </a:defRPr>
            </a:lvl1pPr>
            <a:lvl2pPr marL="0" lvl="1" indent="0" algn="ctr">
              <a:spcBef>
                <a:spcPts val="0"/>
              </a:spcBef>
              <a:buNone/>
              <a:defRPr sz="2800" b="1">
                <a:solidFill>
                  <a:srgbClr val="FFFFFF"/>
                </a:solidFill>
                <a:latin typeface="Calibri"/>
                <a:ea typeface="Calibri"/>
                <a:cs typeface="Calibri"/>
                <a:sym typeface="Calibri"/>
              </a:defRPr>
            </a:lvl2pPr>
            <a:lvl3pPr marL="0" lvl="2" indent="0" algn="ctr">
              <a:spcBef>
                <a:spcPts val="0"/>
              </a:spcBef>
              <a:buNone/>
              <a:defRPr sz="2800" b="1">
                <a:solidFill>
                  <a:srgbClr val="FFFFFF"/>
                </a:solidFill>
                <a:latin typeface="Calibri"/>
                <a:ea typeface="Calibri"/>
                <a:cs typeface="Calibri"/>
                <a:sym typeface="Calibri"/>
              </a:defRPr>
            </a:lvl3pPr>
            <a:lvl4pPr marL="0" lvl="3" indent="0" algn="ctr">
              <a:spcBef>
                <a:spcPts val="0"/>
              </a:spcBef>
              <a:buNone/>
              <a:defRPr sz="2800" b="1">
                <a:solidFill>
                  <a:srgbClr val="FFFFFF"/>
                </a:solidFill>
                <a:latin typeface="Calibri"/>
                <a:ea typeface="Calibri"/>
                <a:cs typeface="Calibri"/>
                <a:sym typeface="Calibri"/>
              </a:defRPr>
            </a:lvl4pPr>
            <a:lvl5pPr marL="0" lvl="4" indent="0" algn="ctr">
              <a:spcBef>
                <a:spcPts val="0"/>
              </a:spcBef>
              <a:buNone/>
              <a:defRPr sz="2800" b="1">
                <a:solidFill>
                  <a:srgbClr val="FFFFFF"/>
                </a:solidFill>
                <a:latin typeface="Calibri"/>
                <a:ea typeface="Calibri"/>
                <a:cs typeface="Calibri"/>
                <a:sym typeface="Calibri"/>
              </a:defRPr>
            </a:lvl5pPr>
            <a:lvl6pPr marL="0" lvl="5" indent="0" algn="ctr">
              <a:spcBef>
                <a:spcPts val="0"/>
              </a:spcBef>
              <a:buNone/>
              <a:defRPr sz="2800" b="1">
                <a:solidFill>
                  <a:srgbClr val="FFFFFF"/>
                </a:solidFill>
                <a:latin typeface="Calibri"/>
                <a:ea typeface="Calibri"/>
                <a:cs typeface="Calibri"/>
                <a:sym typeface="Calibri"/>
              </a:defRPr>
            </a:lvl6pPr>
            <a:lvl7pPr marL="0" lvl="6" indent="0" algn="ctr">
              <a:spcBef>
                <a:spcPts val="0"/>
              </a:spcBef>
              <a:buNone/>
              <a:defRPr sz="2800" b="1">
                <a:solidFill>
                  <a:srgbClr val="FFFFFF"/>
                </a:solidFill>
                <a:latin typeface="Calibri"/>
                <a:ea typeface="Calibri"/>
                <a:cs typeface="Calibri"/>
                <a:sym typeface="Calibri"/>
              </a:defRPr>
            </a:lvl7pPr>
            <a:lvl8pPr marL="0" lvl="7" indent="0" algn="ctr">
              <a:spcBef>
                <a:spcPts val="0"/>
              </a:spcBef>
              <a:buNone/>
              <a:defRPr sz="2800" b="1">
                <a:solidFill>
                  <a:srgbClr val="FFFFFF"/>
                </a:solidFill>
                <a:latin typeface="Calibri"/>
                <a:ea typeface="Calibri"/>
                <a:cs typeface="Calibri"/>
                <a:sym typeface="Calibri"/>
              </a:defRPr>
            </a:lvl8pPr>
            <a:lvl9pPr marL="0" lvl="8" indent="0" algn="ctr">
              <a:spcBef>
                <a:spcPts val="0"/>
              </a:spcBef>
              <a:buNone/>
              <a:defRPr sz="2800" b="1">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
        <p:nvSpPr>
          <p:cNvPr id="83" name="Google Shape;83;p15"/>
          <p:cNvSpPr txBox="1">
            <a:spLocks noGrp="1"/>
          </p:cNvSpPr>
          <p:nvPr>
            <p:ph type="ftr" idx="11"/>
          </p:nvPr>
        </p:nvSpPr>
        <p:spPr>
          <a:xfrm>
            <a:off x="2133600" y="6248207"/>
            <a:ext cx="6096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5"/>
          <p:cNvSpPr>
            <a:spLocks noGrp="1"/>
          </p:cNvSpPr>
          <p:nvPr>
            <p:ph type="pic" idx="2"/>
          </p:nvPr>
        </p:nvSpPr>
        <p:spPr>
          <a:xfrm>
            <a:off x="2080768" y="0"/>
            <a:ext cx="10111232" cy="4568952"/>
          </a:xfrm>
          <a:prstGeom prst="rect">
            <a:avLst/>
          </a:prstGeom>
          <a:solidFill>
            <a:srgbClr val="CAD5DF"/>
          </a:solidFill>
          <a:ln>
            <a:noFill/>
          </a:ln>
        </p:spPr>
        <p:txBody>
          <a:bodyPr spcFirstLastPara="1" wrap="square" lIns="91425" tIns="45700" rIns="91425" bIns="45700" anchor="t" anchorCtr="0">
            <a:normAutofit/>
          </a:bodyPr>
          <a:lstStyle>
            <a:lvl1pPr marR="0" lvl="0" algn="l" rtl="0">
              <a:spcBef>
                <a:spcPts val="700"/>
              </a:spcBef>
              <a:spcAft>
                <a:spcPts val="0"/>
              </a:spcAft>
              <a:buClr>
                <a:schemeClr val="accent2"/>
              </a:buClr>
              <a:buSzPts val="1920"/>
              <a:buFont typeface="Noto Sans Symbols"/>
              <a:buNone/>
              <a:defRPr sz="3200" b="0" i="0" u="none" strike="noStrike" cap="none">
                <a:solidFill>
                  <a:schemeClr val="dk1"/>
                </a:solidFill>
                <a:latin typeface="Calibri"/>
                <a:ea typeface="Calibri"/>
                <a:cs typeface="Calibri"/>
                <a:sym typeface="Calibri"/>
              </a:defRPr>
            </a:lvl1pPr>
            <a:lvl2pPr marR="0" lvl="1" algn="l" rtl="0">
              <a:spcBef>
                <a:spcPts val="550"/>
              </a:spcBef>
              <a:spcAft>
                <a:spcPts val="0"/>
              </a:spcAft>
              <a:buClr>
                <a:schemeClr val="accent1"/>
              </a:buClr>
              <a:buSzPts val="1820"/>
              <a:buFont typeface="Noto Sans Symbols"/>
              <a:buChar char="🞑"/>
              <a:defRPr sz="2600" b="0" i="0" u="none" strike="noStrike" cap="none">
                <a:solidFill>
                  <a:schemeClr val="dk1"/>
                </a:solidFill>
                <a:latin typeface="Calibri"/>
                <a:ea typeface="Calibri"/>
                <a:cs typeface="Calibri"/>
                <a:sym typeface="Calibri"/>
              </a:defRPr>
            </a:lvl2pPr>
            <a:lvl3pPr marR="0" lvl="2" algn="l" rtl="0">
              <a:spcBef>
                <a:spcPts val="500"/>
              </a:spcBef>
              <a:spcAft>
                <a:spcPts val="0"/>
              </a:spcAft>
              <a:buClr>
                <a:schemeClr val="accent2"/>
              </a:buClr>
              <a:buSzPts val="1725"/>
              <a:buFont typeface="Noto Sans Symbols"/>
              <a:buChar char="■"/>
              <a:defRPr sz="23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accent3"/>
              </a:buClr>
              <a:buSzPts val="1500"/>
              <a:buFont typeface="Noto Sans Symbols"/>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4"/>
              </a:buClr>
              <a:buSzPts val="1300"/>
              <a:buFont typeface="Noto Sans Symbols"/>
              <a:buChar char="■"/>
              <a:defRPr sz="2000" b="0" i="0" u="none" strike="noStrike" cap="none">
                <a:solidFill>
                  <a:schemeClr val="dk1"/>
                </a:solidFill>
                <a:latin typeface="Calibri"/>
                <a:ea typeface="Calibri"/>
                <a:cs typeface="Calibri"/>
                <a:sym typeface="Calibri"/>
              </a:defRPr>
            </a:lvl5pPr>
            <a:lvl6pPr marR="0" lvl="5"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6pPr>
            <a:lvl7pPr marR="0" lvl="6" algn="l" rtl="0">
              <a:spcBef>
                <a:spcPts val="36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7pPr>
            <a:lvl8pPr marR="0" lvl="7" algn="l" rtl="0">
              <a:spcBef>
                <a:spcPts val="360"/>
              </a:spcBef>
              <a:spcAft>
                <a:spcPts val="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8pPr>
            <a:lvl9pPr marR="0" lvl="8" algn="l" rtl="0">
              <a:spcBef>
                <a:spcPts val="36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989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12800" y="228600"/>
            <a:ext cx="108712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6"/>
          <p:cNvSpPr txBox="1">
            <a:spLocks noGrp="1"/>
          </p:cNvSpPr>
          <p:nvPr>
            <p:ph type="body" idx="1"/>
          </p:nvPr>
        </p:nvSpPr>
        <p:spPr>
          <a:xfrm rot="5400000">
            <a:off x="3989324" y="-1572260"/>
            <a:ext cx="4526280" cy="108712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8" name="Google Shape;88;p16"/>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6"/>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6"/>
          <p:cNvSpPr txBox="1">
            <a:spLocks noGrp="1"/>
          </p:cNvSpPr>
          <p:nvPr>
            <p:ph type="sldNum" idx="12"/>
          </p:nvPr>
        </p:nvSpPr>
        <p:spPr>
          <a:xfrm>
            <a:off x="0" y="1272222"/>
            <a:ext cx="7112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29838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bg>
      <p:bgPr>
        <a:solidFill>
          <a:schemeClr val="lt1"/>
        </a:solidFill>
        <a:effectLst/>
      </p:bgPr>
    </p:bg>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rot="5400000">
            <a:off x="7350920" y="1996281"/>
            <a:ext cx="5516563"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7"/>
          <p:cNvSpPr txBox="1">
            <a:spLocks noGrp="1"/>
          </p:cNvSpPr>
          <p:nvPr>
            <p:ph type="body" idx="1"/>
          </p:nvPr>
        </p:nvSpPr>
        <p:spPr>
          <a:xfrm rot="5400000">
            <a:off x="1559718" y="-340518"/>
            <a:ext cx="5516564" cy="74168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4" name="Google Shape;94;p17"/>
          <p:cNvSpPr txBox="1">
            <a:spLocks noGrp="1"/>
          </p:cNvSpPr>
          <p:nvPr>
            <p:ph type="dt" idx="10"/>
          </p:nvPr>
        </p:nvSpPr>
        <p:spPr>
          <a:xfrm>
            <a:off x="8737600" y="6248403"/>
            <a:ext cx="2946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7"/>
          <p:cNvSpPr txBox="1">
            <a:spLocks noGrp="1"/>
          </p:cNvSpPr>
          <p:nvPr>
            <p:ph type="ftr" idx="11"/>
          </p:nvPr>
        </p:nvSpPr>
        <p:spPr>
          <a:xfrm>
            <a:off x="609602" y="6248208"/>
            <a:ext cx="74313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7"/>
          <p:cNvSpPr/>
          <p:nvPr/>
        </p:nvSpPr>
        <p:spPr>
          <a:xfrm>
            <a:off x="8128424" y="0"/>
            <a:ext cx="42672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7"/>
          <p:cNvSpPr/>
          <p:nvPr/>
        </p:nvSpPr>
        <p:spPr>
          <a:xfrm>
            <a:off x="8189384" y="609600"/>
            <a:ext cx="3048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17"/>
          <p:cNvSpPr/>
          <p:nvPr/>
        </p:nvSpPr>
        <p:spPr>
          <a:xfrm>
            <a:off x="8189384" y="0"/>
            <a:ext cx="3048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7"/>
          <p:cNvSpPr txBox="1">
            <a:spLocks noGrp="1"/>
          </p:cNvSpPr>
          <p:nvPr>
            <p:ph type="sldNum" idx="12"/>
          </p:nvPr>
        </p:nvSpPr>
        <p:spPr>
          <a:xfrm rot="5400000">
            <a:off x="8075084" y="103716"/>
            <a:ext cx="533400" cy="325968"/>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1847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17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3FFE-B473-4EC1-9094-0BC4545803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A9AE57-3D33-4310-BCAE-F2B30B551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A00A76-482B-46AE-901D-6139246F0F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8A3F59-167D-405A-B63C-747FF89C9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068358-C96D-45F5-BD5B-AFF1E6D9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5491E3-520E-4986-92AD-AB4A6DB88D15}"/>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8" name="Footer Placeholder 7">
            <a:extLst>
              <a:ext uri="{FF2B5EF4-FFF2-40B4-BE49-F238E27FC236}">
                <a16:creationId xmlns:a16="http://schemas.microsoft.com/office/drawing/2014/main" id="{B111EE05-2DB9-4073-9E28-A55CB17124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2C03DD-587D-4DAF-992E-54977D2C6DD1}"/>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25976725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0485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8750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645314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7574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3059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9031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691499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0546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708434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521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C526-5269-4530-9311-FEFF1B7E75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D7E71-9F7A-4E6D-9DE1-18C99FD90B39}"/>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4" name="Footer Placeholder 3">
            <a:extLst>
              <a:ext uri="{FF2B5EF4-FFF2-40B4-BE49-F238E27FC236}">
                <a16:creationId xmlns:a16="http://schemas.microsoft.com/office/drawing/2014/main" id="{59251DA3-7BCD-42D6-AEEF-E70B7D0026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454F41-9124-4310-8502-E305E75D04A1}"/>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673962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075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9" name="Google Shape;99;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1971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21794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0" name="Google Shape;110;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1818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p1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7" name="Google Shape;117;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9555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3" name="Google Shape;123;p1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4" name="Google Shape;124;p1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5" name="Google Shape;125;p1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6" name="Google Shape;126;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84516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2777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88481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2"/>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41" name="Google Shape;141;p22"/>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2" name="Google Shape;14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0467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9" name="Google Shape;149;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078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65DDE-7658-4E3A-BE03-368B51E5FF45}"/>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3" name="Footer Placeholder 2">
            <a:extLst>
              <a:ext uri="{FF2B5EF4-FFF2-40B4-BE49-F238E27FC236}">
                <a16:creationId xmlns:a16="http://schemas.microsoft.com/office/drawing/2014/main" id="{72615B7C-80EB-4352-88EB-E72F16BF4A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59E850-DC92-4676-97ED-1E9BC6BC34CF}"/>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6297629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4"/>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5" name="Google Shape;155;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1611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5"/>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1" name="Google Shape;161;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9247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1982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1536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1846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82693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33773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402673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15837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117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9170-6AD9-4B0D-9F03-832FE0058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8F5EAF-CA4D-4A4F-8822-0894CEE82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6F667B-3CD8-448E-9E9C-C1CB189DC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9351F-503F-40AF-B489-0A310E7D75D2}"/>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6" name="Footer Placeholder 5">
            <a:extLst>
              <a:ext uri="{FF2B5EF4-FFF2-40B4-BE49-F238E27FC236}">
                <a16:creationId xmlns:a16="http://schemas.microsoft.com/office/drawing/2014/main" id="{91DEAD95-335F-41A3-86B9-94564BB733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5C377-63AA-4BDC-B191-EC5C100F5AB8}"/>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26280577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80058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140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588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CF10-0221-4145-B8EA-013563414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DE7BE-5F0F-4578-B52F-2D590BA1C4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9F48E1-56AB-4FE8-BA7C-C6C05DE47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D3AAD-2167-453D-A46E-863A5D8F4B2D}"/>
              </a:ext>
            </a:extLst>
          </p:cNvPr>
          <p:cNvSpPr>
            <a:spLocks noGrp="1"/>
          </p:cNvSpPr>
          <p:nvPr>
            <p:ph type="dt" sz="half" idx="10"/>
          </p:nvPr>
        </p:nvSpPr>
        <p:spPr/>
        <p:txBody>
          <a:bodyPr/>
          <a:lstStyle/>
          <a:p>
            <a:fld id="{9C73FB69-720B-4CC4-BBE4-EECE943ABCC2}" type="datetimeFigureOut">
              <a:rPr lang="en-US" smtClean="0"/>
              <a:t>4/29/2021</a:t>
            </a:fld>
            <a:endParaRPr lang="en-US"/>
          </a:p>
        </p:txBody>
      </p:sp>
      <p:sp>
        <p:nvSpPr>
          <p:cNvPr id="6" name="Footer Placeholder 5">
            <a:extLst>
              <a:ext uri="{FF2B5EF4-FFF2-40B4-BE49-F238E27FC236}">
                <a16:creationId xmlns:a16="http://schemas.microsoft.com/office/drawing/2014/main" id="{C03FEE55-14E9-468F-9B27-EB4EBADEC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65182-D95F-48BB-BB9C-A61E1815EE70}"/>
              </a:ext>
            </a:extLst>
          </p:cNvPr>
          <p:cNvSpPr>
            <a:spLocks noGrp="1"/>
          </p:cNvSpPr>
          <p:nvPr>
            <p:ph type="sldNum" sz="quarter" idx="12"/>
          </p:nvPr>
        </p:nvSpPr>
        <p:spPr/>
        <p:txBody>
          <a:bodyPr/>
          <a:lstStyle/>
          <a:p>
            <a:fld id="{A04D5985-C14A-4C2D-968E-0B5FD8D4EE19}" type="slidenum">
              <a:rPr lang="en-US" smtClean="0"/>
              <a:t>‹#›</a:t>
            </a:fld>
            <a:endParaRPr lang="en-US"/>
          </a:p>
        </p:txBody>
      </p:sp>
    </p:spTree>
    <p:extLst>
      <p:ext uri="{BB962C8B-B14F-4D97-AF65-F5344CB8AC3E}">
        <p14:creationId xmlns:p14="http://schemas.microsoft.com/office/powerpoint/2010/main" val="307077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0DAD9C-9C54-4E84-9E59-CE614893A6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10F90D-7F28-4AA0-92B7-CDAB48F67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280E-C999-4BFB-9977-6CB945F1AE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3FB69-720B-4CC4-BBE4-EECE943ABCC2}" type="datetimeFigureOut">
              <a:rPr lang="en-US" smtClean="0"/>
              <a:t>4/29/2021</a:t>
            </a:fld>
            <a:endParaRPr lang="en-US"/>
          </a:p>
        </p:txBody>
      </p:sp>
      <p:sp>
        <p:nvSpPr>
          <p:cNvPr id="5" name="Footer Placeholder 4">
            <a:extLst>
              <a:ext uri="{FF2B5EF4-FFF2-40B4-BE49-F238E27FC236}">
                <a16:creationId xmlns:a16="http://schemas.microsoft.com/office/drawing/2014/main" id="{C451E9CC-5464-4D60-A41D-F6071DCF9D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B2F9F7-7AAE-40FC-815B-9C847ACD04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5985-C14A-4C2D-968E-0B5FD8D4EE19}" type="slidenum">
              <a:rPr lang="en-US" smtClean="0"/>
              <a:t>‹#›</a:t>
            </a:fld>
            <a:endParaRPr lang="en-US"/>
          </a:p>
        </p:txBody>
      </p:sp>
    </p:spTree>
    <p:extLst>
      <p:ext uri="{BB962C8B-B14F-4D97-AF65-F5344CB8AC3E}">
        <p14:creationId xmlns:p14="http://schemas.microsoft.com/office/powerpoint/2010/main" val="2579281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Fifth level</a:t>
            </a:r>
          </a:p>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p:cNvGrpSpPr/>
          <p:nvPr userDrawn="1"/>
        </p:nvGrpSpPr>
        <p:grpSpPr>
          <a:xfrm>
            <a:off x="9972800" y="5963342"/>
            <a:ext cx="1950173" cy="614905"/>
            <a:chOff x="4334827" y="3989680"/>
            <a:chExt cx="5830253" cy="1838325"/>
          </a:xfrm>
        </p:grpSpPr>
        <p:pic>
          <p:nvPicPr>
            <p:cNvPr id="8" name="Picture 7"/>
            <p:cNvPicPr>
              <a:picLocks noChangeAspect="1"/>
            </p:cNvPicPr>
            <p:nvPr/>
          </p:nvPicPr>
          <p:blipFill rotWithShape="1">
            <a:blip r:embed="rId17"/>
            <a:srcRect r="2686"/>
            <a:stretch/>
          </p:blipFill>
          <p:spPr>
            <a:xfrm>
              <a:off x="4334827" y="3989680"/>
              <a:ext cx="5830253" cy="1838325"/>
            </a:xfrm>
            <a:prstGeom prst="rect">
              <a:avLst/>
            </a:prstGeom>
          </p:spPr>
        </p:pic>
        <p:pic>
          <p:nvPicPr>
            <p:cNvPr id="9" name="Picture 8"/>
            <p:cNvPicPr>
              <a:picLocks noChangeAspect="1"/>
            </p:cNvPicPr>
            <p:nvPr/>
          </p:nvPicPr>
          <p:blipFill>
            <a:blip r:embed="rId18"/>
            <a:stretch>
              <a:fillRect/>
            </a:stretch>
          </p:blipFill>
          <p:spPr>
            <a:xfrm>
              <a:off x="9075957" y="4265906"/>
              <a:ext cx="869096" cy="832113"/>
            </a:xfrm>
            <a:prstGeom prst="ellipse">
              <a:avLst/>
            </a:prstGeom>
          </p:spPr>
        </p:pic>
      </p:grpSp>
    </p:spTree>
    <p:extLst>
      <p:ext uri="{BB962C8B-B14F-4D97-AF65-F5344CB8AC3E}">
        <p14:creationId xmlns:p14="http://schemas.microsoft.com/office/powerpoint/2010/main" val="37558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2800" kern="1200">
          <a:solidFill>
            <a:schemeClr val="tx1"/>
          </a:solidFill>
          <a:latin typeface="Yu Gothic Medium" panose="020B0500000000000000" pitchFamily="34" charset="-128"/>
          <a:ea typeface="Yu Gothic Medium" panose="020B0500000000000000" pitchFamily="34" charset="-128"/>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0BBAC7-F39E-441D-A7F9-47C5355DF29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769193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12800" y="228600"/>
            <a:ext cx="10871200" cy="9906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16864" y="1600200"/>
            <a:ext cx="10871200" cy="4526280"/>
          </a:xfrm>
          <a:prstGeom prst="rect">
            <a:avLst/>
          </a:prstGeom>
          <a:noFill/>
          <a:ln>
            <a:noFill/>
          </a:ln>
        </p:spPr>
        <p:txBody>
          <a:bodyPr spcFirstLastPara="1" wrap="square" lIns="91425" tIns="45700" rIns="91425" bIns="45700" anchor="t" anchorCtr="0">
            <a:normAutofit/>
          </a:bodyPr>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Calibri"/>
                <a:ea typeface="Calibri"/>
                <a:cs typeface="Calibri"/>
                <a:sym typeface="Calibri"/>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Calibri"/>
                <a:ea typeface="Calibri"/>
                <a:cs typeface="Calibri"/>
                <a:sym typeface="Calibri"/>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Calibri"/>
                <a:ea typeface="Calibri"/>
                <a:cs typeface="Calibri"/>
                <a:sym typeface="Calibri"/>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8128000" y="6248401"/>
            <a:ext cx="35560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812801" y="6248207"/>
            <a:ext cx="7228111"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p:nvPr/>
        </p:nvSpPr>
        <p:spPr>
          <a:xfrm>
            <a:off x="0" y="1234440"/>
            <a:ext cx="12192000" cy="32004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6"/>
          <p:cNvSpPr/>
          <p:nvPr/>
        </p:nvSpPr>
        <p:spPr>
          <a:xfrm>
            <a:off x="0" y="1280160"/>
            <a:ext cx="7112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6"/>
          <p:cNvSpPr/>
          <p:nvPr/>
        </p:nvSpPr>
        <p:spPr>
          <a:xfrm>
            <a:off x="787400" y="1280160"/>
            <a:ext cx="1140460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6"/>
          <p:cNvSpPr txBox="1">
            <a:spLocks noGrp="1"/>
          </p:cNvSpPr>
          <p:nvPr>
            <p:ph type="sldNum" idx="12"/>
          </p:nvPr>
        </p:nvSpPr>
        <p:spPr>
          <a:xfrm>
            <a:off x="0" y="1272222"/>
            <a:ext cx="711200" cy="244476"/>
          </a:xfrm>
          <a:prstGeom prst="rect">
            <a:avLst/>
          </a:prstGeom>
          <a:noFill/>
          <a:ln>
            <a:noFill/>
          </a:ln>
        </p:spPr>
        <p:txBody>
          <a:bodyPr spcFirstLastPara="1" wrap="square" lIns="91425" tIns="45700" rIns="91425" bIns="45700" anchor="ctr" anchorCtr="0">
            <a:normAutofit/>
          </a:bodyPr>
          <a:lstStyle>
            <a:lvl1pPr marL="0" marR="0" lvl="0" indent="0" algn="ctr" rtl="0">
              <a:spcBef>
                <a:spcPts val="0"/>
              </a:spcBef>
              <a:buNone/>
              <a:defRPr sz="1400" b="1" i="0" u="none" strike="noStrike" cap="none">
                <a:solidFill>
                  <a:srgbClr val="FFFFFF"/>
                </a:solidFill>
                <a:latin typeface="Calibri"/>
                <a:ea typeface="Calibri"/>
                <a:cs typeface="Calibri"/>
                <a:sym typeface="Calibri"/>
              </a:defRPr>
            </a:lvl1pPr>
            <a:lvl2pPr marL="0" marR="0" lvl="1" indent="0" algn="ctr" rtl="0">
              <a:spcBef>
                <a:spcPts val="0"/>
              </a:spcBef>
              <a:buNone/>
              <a:defRPr sz="1400" b="1" i="0" u="none" strike="noStrike" cap="none">
                <a:solidFill>
                  <a:srgbClr val="FFFFFF"/>
                </a:solidFill>
                <a:latin typeface="Calibri"/>
                <a:ea typeface="Calibri"/>
                <a:cs typeface="Calibri"/>
                <a:sym typeface="Calibri"/>
              </a:defRPr>
            </a:lvl2pPr>
            <a:lvl3pPr marL="0" marR="0" lvl="2" indent="0" algn="ctr" rtl="0">
              <a:spcBef>
                <a:spcPts val="0"/>
              </a:spcBef>
              <a:buNone/>
              <a:defRPr sz="1400" b="1" i="0" u="none" strike="noStrike" cap="none">
                <a:solidFill>
                  <a:srgbClr val="FFFFFF"/>
                </a:solidFill>
                <a:latin typeface="Calibri"/>
                <a:ea typeface="Calibri"/>
                <a:cs typeface="Calibri"/>
                <a:sym typeface="Calibri"/>
              </a:defRPr>
            </a:lvl3pPr>
            <a:lvl4pPr marL="0" marR="0" lvl="3" indent="0" algn="ctr" rtl="0">
              <a:spcBef>
                <a:spcPts val="0"/>
              </a:spcBef>
              <a:buNone/>
              <a:defRPr sz="1400" b="1" i="0" u="none" strike="noStrike" cap="none">
                <a:solidFill>
                  <a:srgbClr val="FFFFFF"/>
                </a:solidFill>
                <a:latin typeface="Calibri"/>
                <a:ea typeface="Calibri"/>
                <a:cs typeface="Calibri"/>
                <a:sym typeface="Calibri"/>
              </a:defRPr>
            </a:lvl4pPr>
            <a:lvl5pPr marL="0" marR="0" lvl="4" indent="0" algn="ctr" rtl="0">
              <a:spcBef>
                <a:spcPts val="0"/>
              </a:spcBef>
              <a:buNone/>
              <a:defRPr sz="1400" b="1" i="0" u="none" strike="noStrike" cap="none">
                <a:solidFill>
                  <a:srgbClr val="FFFFFF"/>
                </a:solidFill>
                <a:latin typeface="Calibri"/>
                <a:ea typeface="Calibri"/>
                <a:cs typeface="Calibri"/>
                <a:sym typeface="Calibri"/>
              </a:defRPr>
            </a:lvl5pPr>
            <a:lvl6pPr marL="0" marR="0" lvl="5" indent="0" algn="ctr" rtl="0">
              <a:spcBef>
                <a:spcPts val="0"/>
              </a:spcBef>
              <a:buNone/>
              <a:defRPr sz="1400" b="1" i="0" u="none" strike="noStrike" cap="none">
                <a:solidFill>
                  <a:srgbClr val="FFFFFF"/>
                </a:solidFill>
                <a:latin typeface="Calibri"/>
                <a:ea typeface="Calibri"/>
                <a:cs typeface="Calibri"/>
                <a:sym typeface="Calibri"/>
              </a:defRPr>
            </a:lvl6pPr>
            <a:lvl7pPr marL="0" marR="0" lvl="6" indent="0" algn="ctr" rtl="0">
              <a:spcBef>
                <a:spcPts val="0"/>
              </a:spcBef>
              <a:buNone/>
              <a:defRPr sz="1400" b="1" i="0" u="none" strike="noStrike" cap="none">
                <a:solidFill>
                  <a:srgbClr val="FFFFFF"/>
                </a:solidFill>
                <a:latin typeface="Calibri"/>
                <a:ea typeface="Calibri"/>
                <a:cs typeface="Calibri"/>
                <a:sym typeface="Calibri"/>
              </a:defRPr>
            </a:lvl7pPr>
            <a:lvl8pPr marL="0" marR="0" lvl="7" indent="0" algn="ctr" rtl="0">
              <a:spcBef>
                <a:spcPts val="0"/>
              </a:spcBef>
              <a:buNone/>
              <a:defRPr sz="1400" b="1" i="0" u="none" strike="noStrike" cap="none">
                <a:solidFill>
                  <a:srgbClr val="FFFFFF"/>
                </a:solidFill>
                <a:latin typeface="Calibri"/>
                <a:ea typeface="Calibri"/>
                <a:cs typeface="Calibri"/>
                <a:sym typeface="Calibri"/>
              </a:defRPr>
            </a:lvl8pPr>
            <a:lvl9pPr marL="0" marR="0" lvl="8" indent="0" algn="ctr" rtl="0">
              <a:spcBef>
                <a:spcPts val="0"/>
              </a:spcBef>
              <a:buNone/>
              <a:defRPr sz="1400" b="1"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948165"/>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48697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4965057"/>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3962935"/>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hyperlink" Target="http://www.helpkidsrecover.org/" TargetMode="External"/><Relationship Id="rId5" Type="http://schemas.openxmlformats.org/officeDocument/2006/relationships/hyperlink" Target="https://oese.ed.gov/offices/american-rescue-plan/american-rescue-plan-elementary-and-secondary-school-emergency-relief/"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0.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2.xml"/><Relationship Id="rId4" Type="http://schemas.openxmlformats.org/officeDocument/2006/relationships/hyperlink" Target="https://www.democrats.senate.gov/imo/media/doc/CD%20memo_ESSER_EANS_HEERF_Senate%20passed%20sub%20to%20HR1319_3-8-21.pdf?utm_source=sendinblue&amp;utm_campaign=Policy_Call_Agenda_for_March_11&amp;utm_medium=emai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hyperlink" Target="https://www.afterschoolnetwork.org/sites/main/files/file-attachments/esser-afterschool-and-summer-programs-ca-3-11-21.pdf?1615951134" TargetMode="External"/><Relationship Id="rId3" Type="http://schemas.openxmlformats.org/officeDocument/2006/relationships/image" Target="../media/image28.png"/><Relationship Id="rId7" Type="http://schemas.openxmlformats.org/officeDocument/2006/relationships/hyperlink" Target="https://oese.ed.gov/american-rescue-plan-elementary-and-secondary-school-emergency-relief/?key=604bc93d9d597" TargetMode="External"/><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hyperlink" Target="https://www.democrats.senate.gov/imo/media/doc/CD%20memo_ESSER_EANS_HEERF_Senate%20passed%20sub%20to%20HR1319_3-8-21.pdf?utm_source=sendinblue&amp;utm_campaign=Policy_Call_Agenda_for_March_11&amp;utm_medium=email" TargetMode="External"/><Relationship Id="rId5" Type="http://schemas.openxmlformats.org/officeDocument/2006/relationships/hyperlink" Target="https://www.cde.ca.gov/fg/cr/crrsa.asp" TargetMode="External"/><Relationship Id="rId10" Type="http://schemas.openxmlformats.org/officeDocument/2006/relationships/hyperlink" Target="https://all4ed.org/wp-content/uploads/2021/03/American-Rescue-Plan-Act-Summary.pdf" TargetMode="External"/><Relationship Id="rId4" Type="http://schemas.openxmlformats.org/officeDocument/2006/relationships/hyperlink" Target="https://www.cde.ca.gov/fg/fo/r14/esserfii20result.asp" TargetMode="External"/><Relationship Id="rId9" Type="http://schemas.openxmlformats.org/officeDocument/2006/relationships/hyperlink" Target="https://drive.google.com/file/d/1T2ifY1S6GlFVigCPydb3Ny-5EHmfPapR/view?usp=sharin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afterschoolnetwork.org/post/covid-19-guidance-cde-expanded-learning-division" TargetMode="External"/><Relationship Id="rId13" Type="http://schemas.openxmlformats.org/officeDocument/2006/relationships/hyperlink" Target="https://docs.google.com/document/d/1GZtonsPpxfWG3xKirDR9NpOAHZROMLPf2hxNZvPyruA/preview?pru=AAABeHBjN2k*iaDtmwb-VM-4Mq0wVxCpqA#heading=h.qqmteykglrq9" TargetMode="External"/><Relationship Id="rId3" Type="http://schemas.openxmlformats.org/officeDocument/2006/relationships/image" Target="../media/image28.png"/><Relationship Id="rId7" Type="http://schemas.openxmlformats.org/officeDocument/2006/relationships/hyperlink" Target="https://www.afterschoolnetwork.org/post/grant-extensions-other-key-updates" TargetMode="External"/><Relationship Id="rId12" Type="http://schemas.openxmlformats.org/officeDocument/2006/relationships/hyperlink" Target="https://www.cde.ca.gov/ls/he/hn/covidreliefgrants.asp" TargetMode="External"/><Relationship Id="rId2" Type="http://schemas.openxmlformats.org/officeDocument/2006/relationships/notesSlide" Target="../notesSlides/notesSlide18.xml"/><Relationship Id="rId1" Type="http://schemas.openxmlformats.org/officeDocument/2006/relationships/slideLayout" Target="../slideLayouts/slideLayout72.xml"/><Relationship Id="rId6" Type="http://schemas.openxmlformats.org/officeDocument/2006/relationships/hyperlink" Target="https://www.cde.ca.gov/ls/ex/covid19info.asp" TargetMode="External"/><Relationship Id="rId11" Type="http://schemas.openxmlformats.org/officeDocument/2006/relationships/hyperlink" Target="https://www.cde.ca.gov/nr/ne/yr21/yr21rel22.asp" TargetMode="External"/><Relationship Id="rId5" Type="http://schemas.openxmlformats.org/officeDocument/2006/relationships/hyperlink" Target="https://leginfo.legislature.ca.gov/faces/codes_displaySection.xhtml?sectionNum=8482.&amp;lawCode=EDC" TargetMode="External"/><Relationship Id="rId10" Type="http://schemas.openxmlformats.org/officeDocument/2006/relationships/hyperlink" Target="https://docs.google.com/presentation/d/1bXcrMBwDL-G2ptV4-mfrtZjUoXKaxYDVG2swbr-gDPU/edit?usp=sharing" TargetMode="External"/><Relationship Id="rId4" Type="http://schemas.openxmlformats.org/officeDocument/2006/relationships/hyperlink" Target="https://www.cde.ca.gov/fg/fo/r27/asesuni20ita.asp" TargetMode="External"/><Relationship Id="rId9" Type="http://schemas.openxmlformats.org/officeDocument/2006/relationships/hyperlink" Target="https://leginfo.legislature.ca.gov/faces/billNavClient.xhtml?bill_id=202120220AB86" TargetMode="External"/><Relationship Id="rId14" Type="http://schemas.openxmlformats.org/officeDocument/2006/relationships/hyperlink" Target="http://www.ebudget.ca.gov/2021-22/pdf/BudgetSummary/K-12Education.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2.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2.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72.xml"/><Relationship Id="rId5" Type="http://schemas.openxmlformats.org/officeDocument/2006/relationships/hyperlink" Target="https://www.helpkidsrecover.org/" TargetMode="Externa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7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mailto:jdietrich@partnerforchildren.org" TargetMode="External"/><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2.xml"/><Relationship Id="rId6" Type="http://schemas.openxmlformats.org/officeDocument/2006/relationships/hyperlink" Target="http://www.saveafterschool.com/" TargetMode="External"/><Relationship Id="rId5" Type="http://schemas.openxmlformats.org/officeDocument/2006/relationships/hyperlink" Target="http://partnerforchildren.org/" TargetMode="External"/><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hildcarelaw.org/wp-content/uploads/2021/03/Child-Care-Funding-In-the-American-Rescue-Plan-of-2021-Chart-3.12.21.pdf"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 Id="rId6" Type="http://schemas.openxmlformats.org/officeDocument/2006/relationships/image" Target="../media/image45.jpg"/><Relationship Id="rId5" Type="http://schemas.openxmlformats.org/officeDocument/2006/relationships/hyperlink" Target="https://drive.google.com/drive/u/0/search?q=ECE%20coaliton%20budget%20letter" TargetMode="External"/><Relationship Id="rId4" Type="http://schemas.openxmlformats.org/officeDocument/2006/relationships/hyperlink" Target="https://www.whitehouse.gov/briefing-room/statements-releases/2021/04/15/fact-sheet-biden-harris-administration-announces-american-rescue-plan-funding-to-rescue-the-child-care-industry-so-the-economy-can-recove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49.xml"/><Relationship Id="rId5" Type="http://schemas.openxmlformats.org/officeDocument/2006/relationships/image" Target="../media/image50.sv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50.xml"/><Relationship Id="rId5" Type="http://schemas.openxmlformats.org/officeDocument/2006/relationships/hyperlink" Target="mailto:jguerrero@advanceproj.org" TargetMode="Externa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fundingthenextgeneration.org/nextgenwp/wp-content/uploads/2021/04/National-League-of-Cities-State-and-Local-Allocation-Output-02.25.21-2.xls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3.jp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jguerrero@advanceproj.org" TargetMode="External"/><Relationship Id="rId7" Type="http://schemas.openxmlformats.org/officeDocument/2006/relationships/image" Target="../media/image5.png"/><Relationship Id="rId2" Type="http://schemas.openxmlformats.org/officeDocument/2006/relationships/hyperlink" Target="mailto:Kylie@childrensfundingproject.org" TargetMode="External"/><Relationship Id="rId1" Type="http://schemas.openxmlformats.org/officeDocument/2006/relationships/slideLayout" Target="../slideLayouts/slideLayout2.xml"/><Relationship Id="rId6" Type="http://schemas.openxmlformats.org/officeDocument/2006/relationships/hyperlink" Target="mailto:margaret@fundingthenextgeneration.org" TargetMode="External"/><Relationship Id="rId5" Type="http://schemas.openxmlformats.org/officeDocument/2006/relationships/hyperlink" Target="mailto:jdietrich@partnerforchildren.org" TargetMode="External"/><Relationship Id="rId4" Type="http://schemas.openxmlformats.org/officeDocument/2006/relationships/hyperlink" Target="mailto:kkruckel@childcarelaw.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tatic1.squarespace.com/static/5b75d96ccc8fedfce4d3c5a8/t/6064b0c561017345fce86ab5/1617211591386/Emergency+Funding+Guide+2021.pdf"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DCB-C7D3-4AD7-8098-27DECA42F77A}"/>
              </a:ext>
            </a:extLst>
          </p:cNvPr>
          <p:cNvSpPr>
            <a:spLocks noGrp="1"/>
          </p:cNvSpPr>
          <p:nvPr>
            <p:ph type="title"/>
          </p:nvPr>
        </p:nvSpPr>
        <p:spPr/>
        <p:txBody>
          <a:bodyPr/>
          <a:lstStyle/>
          <a:p>
            <a:endParaRPr lang="en-US" dirty="0"/>
          </a:p>
        </p:txBody>
      </p:sp>
      <p:pic>
        <p:nvPicPr>
          <p:cNvPr id="5" name="Content Placeholder 4" descr="Text&#10;&#10;Description automatically generated">
            <a:extLst>
              <a:ext uri="{FF2B5EF4-FFF2-40B4-BE49-F238E27FC236}">
                <a16:creationId xmlns:a16="http://schemas.microsoft.com/office/drawing/2014/main" id="{B33C1511-DE81-41B4-9EAA-A4954CF99B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1908"/>
          <a:stretch/>
        </p:blipFill>
        <p:spPr>
          <a:xfrm>
            <a:off x="0" y="0"/>
            <a:ext cx="12206350" cy="5143500"/>
          </a:xfrm>
        </p:spPr>
      </p:pic>
      <p:pic>
        <p:nvPicPr>
          <p:cNvPr id="7" name="Picture 6" descr="Text&#10;&#10;Description automatically generated">
            <a:extLst>
              <a:ext uri="{FF2B5EF4-FFF2-40B4-BE49-F238E27FC236}">
                <a16:creationId xmlns:a16="http://schemas.microsoft.com/office/drawing/2014/main" id="{F7B1BC9B-85B8-41F5-BB8E-03CF60776A50}"/>
              </a:ext>
            </a:extLst>
          </p:cNvPr>
          <p:cNvPicPr>
            <a:picLocks noChangeAspect="1"/>
          </p:cNvPicPr>
          <p:nvPr/>
        </p:nvPicPr>
        <p:blipFill rotWithShape="1">
          <a:blip r:embed="rId2">
            <a:extLst>
              <a:ext uri="{28A0092B-C50C-407E-A947-70E740481C1C}">
                <a14:useLocalDpi xmlns:a14="http://schemas.microsoft.com/office/drawing/2010/main" val="0"/>
              </a:ext>
            </a:extLst>
          </a:blip>
          <a:srcRect l="745" t="41112" r="755" b="46805"/>
          <a:stretch/>
        </p:blipFill>
        <p:spPr>
          <a:xfrm>
            <a:off x="0" y="4596148"/>
            <a:ext cx="12356757" cy="2273757"/>
          </a:xfrm>
          <a:prstGeom prst="rect">
            <a:avLst/>
          </a:prstGeom>
        </p:spPr>
      </p:pic>
    </p:spTree>
    <p:extLst>
      <p:ext uri="{BB962C8B-B14F-4D97-AF65-F5344CB8AC3E}">
        <p14:creationId xmlns:p14="http://schemas.microsoft.com/office/powerpoint/2010/main" val="2444887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1C193-EE48-4DC0-872F-41A0E1C57768}"/>
              </a:ext>
            </a:extLst>
          </p:cNvPr>
          <p:cNvSpPr/>
          <p:nvPr/>
        </p:nvSpPr>
        <p:spPr>
          <a:xfrm>
            <a:off x="0" y="0"/>
            <a:ext cx="12192000" cy="1251008"/>
          </a:xfrm>
          <a:prstGeom prst="rect">
            <a:avLst/>
          </a:prstGeom>
          <a:solidFill>
            <a:srgbClr val="474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F0D7A920-2EB3-4550-B7E8-F3E560370D75}"/>
              </a:ext>
            </a:extLst>
          </p:cNvPr>
          <p:cNvSpPr txBox="1"/>
          <p:nvPr/>
        </p:nvSpPr>
        <p:spPr>
          <a:xfrm>
            <a:off x="621631" y="204854"/>
            <a:ext cx="117949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AMERICAN RESCUE PLAN ACT OF 2021 (ARP):  </a:t>
            </a:r>
            <a:r>
              <a:rPr kumimoji="0" lang="en-US" sz="2400" b="1"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Funding coming to California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738AB93C-9837-477B-AC3F-DF8BE22173AA}"/>
              </a:ext>
            </a:extLst>
          </p:cNvPr>
          <p:cNvGraphicFramePr>
            <a:graphicFrameLocks noGrp="1"/>
          </p:cNvGraphicFramePr>
          <p:nvPr/>
        </p:nvGraphicFramePr>
        <p:xfrm>
          <a:off x="0" y="871373"/>
          <a:ext cx="12192001" cy="5986627"/>
        </p:xfrm>
        <a:graphic>
          <a:graphicData uri="http://schemas.openxmlformats.org/drawingml/2006/table">
            <a:tbl>
              <a:tblPr firstRow="1" bandRow="1">
                <a:tableStyleId>{2A488322-F2BA-4B5B-9748-0D474271808F}</a:tableStyleId>
              </a:tblPr>
              <a:tblGrid>
                <a:gridCol w="2658979">
                  <a:extLst>
                    <a:ext uri="{9D8B030D-6E8A-4147-A177-3AD203B41FA5}">
                      <a16:colId xmlns:a16="http://schemas.microsoft.com/office/drawing/2014/main" val="2889680344"/>
                    </a:ext>
                  </a:extLst>
                </a:gridCol>
                <a:gridCol w="1201006">
                  <a:extLst>
                    <a:ext uri="{9D8B030D-6E8A-4147-A177-3AD203B41FA5}">
                      <a16:colId xmlns:a16="http://schemas.microsoft.com/office/drawing/2014/main" val="1992009884"/>
                    </a:ext>
                  </a:extLst>
                </a:gridCol>
                <a:gridCol w="1903141">
                  <a:extLst>
                    <a:ext uri="{9D8B030D-6E8A-4147-A177-3AD203B41FA5}">
                      <a16:colId xmlns:a16="http://schemas.microsoft.com/office/drawing/2014/main" val="1301434102"/>
                    </a:ext>
                  </a:extLst>
                </a:gridCol>
                <a:gridCol w="2791327">
                  <a:extLst>
                    <a:ext uri="{9D8B030D-6E8A-4147-A177-3AD203B41FA5}">
                      <a16:colId xmlns:a16="http://schemas.microsoft.com/office/drawing/2014/main" val="3745563846"/>
                    </a:ext>
                  </a:extLst>
                </a:gridCol>
                <a:gridCol w="3637548">
                  <a:extLst>
                    <a:ext uri="{9D8B030D-6E8A-4147-A177-3AD203B41FA5}">
                      <a16:colId xmlns:a16="http://schemas.microsoft.com/office/drawing/2014/main" val="3632969817"/>
                    </a:ext>
                  </a:extLst>
                </a:gridCol>
              </a:tblGrid>
              <a:tr h="344780">
                <a:tc>
                  <a:txBody>
                    <a:bodyPr/>
                    <a:lstStyle/>
                    <a:p>
                      <a:pPr algn="ctr"/>
                      <a:r>
                        <a:rPr lang="en-US" sz="1600" dirty="0"/>
                        <a:t>FUNDING STREAM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TOTAL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RECIPIENT(S)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DATES TO REMEMBER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ACCOUNTABILITY &amp; TRANSPARENCY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01141950"/>
                  </a:ext>
                </a:extLst>
              </a:tr>
              <a:tr h="344780">
                <a:tc>
                  <a:txBody>
                    <a:bodyPr/>
                    <a:lstStyle/>
                    <a:p>
                      <a:r>
                        <a:rPr lang="en-US" sz="1600" b="1" dirty="0"/>
                        <a:t>State Fiscal Recovery Fund</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r>
                        <a:rPr lang="en-US" sz="1400" b="1" dirty="0"/>
                        <a:t>$26.1 billion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r>
                        <a:rPr lang="en-US" sz="1400" dirty="0"/>
                        <a:t>State Government</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tcPr>
                </a:tc>
                <a:tc rowSpan="3">
                  <a:txBody>
                    <a:bodyPr/>
                    <a:lstStyle/>
                    <a:p>
                      <a:pPr marL="285750" indent="-285750">
                        <a:buFont typeface="Wingdings" panose="05000000000000000000" pitchFamily="2" charset="2"/>
                        <a:buChar char="ü"/>
                      </a:pPr>
                      <a:r>
                        <a:rPr lang="en-US" sz="1300" b="1" u="sng" dirty="0"/>
                        <a:t>MAY 11, 2021: </a:t>
                      </a:r>
                      <a:r>
                        <a:rPr lang="en-US" sz="1300" u="none" dirty="0"/>
                        <a:t>Deadline for metro cities and counties to receive first half their Local Fiscal Recovery Fund allocations</a:t>
                      </a:r>
                    </a:p>
                    <a:p>
                      <a:pPr marL="285750" indent="-285750">
                        <a:buFont typeface="Wingdings" panose="05000000000000000000" pitchFamily="2" charset="2"/>
                        <a:buChar char="ü"/>
                      </a:pPr>
                      <a:r>
                        <a:rPr lang="en-US" sz="1300" b="1" u="sng" dirty="0"/>
                        <a:t>DECEMBER 31, 2024: </a:t>
                      </a:r>
                      <a:r>
                        <a:rPr lang="en-US" sz="1300" u="none" dirty="0"/>
                        <a:t>Deadline to spend State and Local Coronavirus Fiscal Recovery Funds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tcPr>
                </a:tc>
                <a:tc rowSpan="3">
                  <a:txBody>
                    <a:bodyPr/>
                    <a:lstStyle/>
                    <a:p>
                      <a:pPr marL="285750" indent="-285750">
                        <a:buFont typeface="Arial" panose="020B0604020202020204" pitchFamily="34" charset="0"/>
                        <a:buChar char="•"/>
                      </a:pPr>
                      <a:r>
                        <a:rPr lang="en-US" sz="1300" u="none" dirty="0"/>
                        <a:t>Awaiting guidance!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275516420"/>
                  </a:ext>
                </a:extLst>
              </a:tr>
              <a:tr h="595528">
                <a:tc>
                  <a:txBody>
                    <a:bodyPr/>
                    <a:lstStyle/>
                    <a:p>
                      <a:r>
                        <a:rPr lang="en-US" sz="1600" b="1" dirty="0"/>
                        <a:t>Local Fiscal Recovery Fund - Counties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400" b="1" dirty="0"/>
                        <a:t>$8.1 billion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400" dirty="0"/>
                        <a:t>County Governments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solidFill>
                      <a:schemeClr val="bg1"/>
                    </a:solidFill>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4018424512"/>
                  </a:ext>
                </a:extLst>
              </a:tr>
              <a:tr h="752246">
                <a:tc>
                  <a:txBody>
                    <a:bodyPr/>
                    <a:lstStyle/>
                    <a:p>
                      <a:r>
                        <a:rPr lang="en-US" sz="1600" b="1" dirty="0"/>
                        <a:t>Local Fiscal Recovery Fund – Cities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b="1" dirty="0"/>
                        <a:t>$8.4 billion </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dirty="0"/>
                        <a:t>Metropolitan Cities (Directly) &amp; Non-metro cities (via State)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658984563"/>
                  </a:ext>
                </a:extLst>
              </a:tr>
              <a:tr h="908964">
                <a:tc>
                  <a:txBody>
                    <a:bodyPr/>
                    <a:lstStyle/>
                    <a:p>
                      <a:r>
                        <a:rPr lang="en-US" sz="1600" b="1" dirty="0"/>
                        <a:t>Child Care Stabilization Funding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b="1" dirty="0"/>
                        <a:t>$2.3 billion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dirty="0"/>
                        <a:t>California Department of Education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285750" indent="-285750">
                        <a:buFont typeface="Wingdings" panose="05000000000000000000" pitchFamily="2" charset="2"/>
                        <a:buChar char="ü"/>
                      </a:pPr>
                      <a:r>
                        <a:rPr lang="en-US" sz="1300" b="1" u="sng" dirty="0"/>
                        <a:t>SEPTEMBER 30, 2022: </a:t>
                      </a:r>
                      <a:r>
                        <a:rPr lang="en-US" sz="1300" dirty="0"/>
                        <a:t>Funding must be obligated</a:t>
                      </a:r>
                    </a:p>
                    <a:p>
                      <a:pPr marL="285750" indent="-285750">
                        <a:buFont typeface="Wingdings" panose="05000000000000000000" pitchFamily="2" charset="2"/>
                        <a:buChar char="ü"/>
                      </a:pPr>
                      <a:r>
                        <a:rPr lang="en-US" sz="1300" b="1" u="sng" dirty="0"/>
                        <a:t>SEPTEMBER 30, 2023: </a:t>
                      </a:r>
                      <a:r>
                        <a:rPr lang="en-US" sz="1300" dirty="0"/>
                        <a:t>Funding must be spent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300" dirty="0"/>
                        <a:t>States can reserve up to 10% for administrative costs</a:t>
                      </a:r>
                    </a:p>
                    <a:p>
                      <a:pPr marL="285750" indent="-285750">
                        <a:buFont typeface="Arial" panose="020B0604020202020204" pitchFamily="34" charset="0"/>
                        <a:buChar char="•"/>
                      </a:pPr>
                      <a:r>
                        <a:rPr lang="en-US" sz="1300" dirty="0"/>
                        <a:t>Supplement not supplant</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extLst>
                  <a:ext uri="{0D108BD9-81ED-4DB2-BD59-A6C34878D82A}">
                    <a16:rowId xmlns:a16="http://schemas.microsoft.com/office/drawing/2014/main" val="3386728689"/>
                  </a:ext>
                </a:extLst>
              </a:tr>
              <a:tr h="1112698">
                <a:tc>
                  <a:txBody>
                    <a:bodyPr/>
                    <a:lstStyle/>
                    <a:p>
                      <a:r>
                        <a:rPr lang="en-US" sz="1600" b="1" dirty="0"/>
                        <a:t>Child Care Development Fund Flexible Funding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b="1" dirty="0"/>
                        <a:t>$1.4 billion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u="none" dirty="0"/>
                        <a:t>California Department of Education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285750" indent="-285750">
                        <a:buFont typeface="Wingdings" panose="05000000000000000000" pitchFamily="2" charset="2"/>
                        <a:buChar char="ü"/>
                      </a:pPr>
                      <a:r>
                        <a:rPr lang="en-US" sz="1300" b="1" u="sng" dirty="0"/>
                        <a:t>SEPTEMBER 30, 2023: </a:t>
                      </a:r>
                      <a:r>
                        <a:rPr lang="en-US" sz="1300" u="none" dirty="0"/>
                        <a:t>Funding must be obligated</a:t>
                      </a:r>
                    </a:p>
                    <a:p>
                      <a:pPr marL="285750" indent="-285750">
                        <a:buFont typeface="Wingdings" panose="05000000000000000000" pitchFamily="2" charset="2"/>
                        <a:buChar char="ü"/>
                      </a:pPr>
                      <a:r>
                        <a:rPr lang="en-US" sz="1300" b="1" u="sng" dirty="0"/>
                        <a:t>SEPTEMBER 30, 2024</a:t>
                      </a:r>
                      <a:r>
                        <a:rPr lang="en-US" sz="1300" u="sng" dirty="0"/>
                        <a:t>: </a:t>
                      </a:r>
                      <a:r>
                        <a:rPr lang="en-US" sz="1300" u="none" dirty="0"/>
                        <a:t>Funding must be spent</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300" u="none" dirty="0"/>
                        <a:t>Supplement not supplant</a:t>
                      </a:r>
                    </a:p>
                    <a:p>
                      <a:pPr marL="285750" indent="-285750">
                        <a:buFont typeface="Arial" panose="020B0604020202020204" pitchFamily="34" charset="0"/>
                        <a:buChar char="•"/>
                      </a:pPr>
                      <a:r>
                        <a:rPr lang="en-US" sz="1300" u="none" dirty="0"/>
                        <a:t>LIKELY will require a report to HHS describing state plan for funds </a:t>
                      </a:r>
                    </a:p>
                    <a:p>
                      <a:pPr marL="285750" indent="-285750">
                        <a:buFont typeface="Arial" panose="020B0604020202020204" pitchFamily="34" charset="0"/>
                        <a:buChar char="•"/>
                      </a:pPr>
                      <a:r>
                        <a:rPr lang="en-US" sz="1300" u="none" dirty="0"/>
                        <a:t>CCDF plan amendment required for any substantial program change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extLst>
                  <a:ext uri="{0D108BD9-81ED-4DB2-BD59-A6C34878D82A}">
                    <a16:rowId xmlns:a16="http://schemas.microsoft.com/office/drawing/2014/main" val="620332942"/>
                  </a:ext>
                </a:extLst>
              </a:tr>
              <a:tr h="1927631">
                <a:tc>
                  <a:txBody>
                    <a:bodyPr/>
                    <a:lstStyle/>
                    <a:p>
                      <a:r>
                        <a:rPr lang="en-US" sz="1600" b="1" dirty="0"/>
                        <a:t>Education Stabilization Fund (ARP ESSER III)</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b="1" dirty="0"/>
                        <a:t>$15.1 billion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dirty="0"/>
                        <a:t>California Department of Education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285750" indent="-285750">
                        <a:buFont typeface="Wingdings" panose="05000000000000000000" pitchFamily="2" charset="2"/>
                        <a:buChar char="ü"/>
                      </a:pPr>
                      <a:r>
                        <a:rPr lang="en-US" sz="1300" b="1" u="sng" dirty="0"/>
                        <a:t>JUNE 7, 2021: </a:t>
                      </a:r>
                      <a:r>
                        <a:rPr lang="en-US" sz="1300" dirty="0"/>
                        <a:t>SEA State Plans must be submitted</a:t>
                      </a:r>
                    </a:p>
                    <a:p>
                      <a:pPr marL="285750" indent="-285750">
                        <a:buFont typeface="Wingdings" panose="05000000000000000000" pitchFamily="2" charset="2"/>
                        <a:buChar char="ü"/>
                      </a:pPr>
                      <a:r>
                        <a:rPr lang="en-US" sz="1300" b="1" u="sng" dirty="0"/>
                        <a:t>SEPTEMBER 30, 2023: </a:t>
                      </a:r>
                      <a:r>
                        <a:rPr lang="en-US" sz="1300" dirty="0"/>
                        <a:t>Funds must be obligated</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300" dirty="0"/>
                        <a:t>LEAs accountable to SEAs for meeting requirements</a:t>
                      </a:r>
                    </a:p>
                    <a:p>
                      <a:pPr marL="285750" indent="-285750">
                        <a:buFont typeface="Arial" panose="020B0604020202020204" pitchFamily="34" charset="0"/>
                        <a:buChar char="•"/>
                      </a:pPr>
                      <a:r>
                        <a:rPr lang="en-US" sz="1300" dirty="0"/>
                        <a:t>Documented, meaningful engagement with community required for state and local planning</a:t>
                      </a:r>
                    </a:p>
                    <a:p>
                      <a:pPr marL="285750" indent="-285750">
                        <a:buFont typeface="Arial" panose="020B0604020202020204" pitchFamily="34" charset="0"/>
                        <a:buChar char="•"/>
                      </a:pPr>
                      <a:r>
                        <a:rPr lang="en-US" sz="1300" dirty="0"/>
                        <a:t>Maintenance of Effort and Maintenance of Equity requirements</a:t>
                      </a:r>
                    </a:p>
                    <a:p>
                      <a:pPr marL="285750" indent="-285750">
                        <a:buFont typeface="Arial" panose="020B0604020202020204" pitchFamily="34" charset="0"/>
                        <a:buChar char="•"/>
                      </a:pPr>
                      <a:r>
                        <a:rPr lang="en-US" sz="1300" dirty="0"/>
                        <a:t>ARP ESSER funds must be tracked separately from ESSER I &amp; II</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extLst>
                  <a:ext uri="{0D108BD9-81ED-4DB2-BD59-A6C34878D82A}">
                    <a16:rowId xmlns:a16="http://schemas.microsoft.com/office/drawing/2014/main" val="2117366776"/>
                  </a:ext>
                </a:extLst>
              </a:tr>
            </a:tbl>
          </a:graphicData>
        </a:graphic>
      </p:graphicFrame>
      <p:pic>
        <p:nvPicPr>
          <p:cNvPr id="11" name="Picture 10">
            <a:extLst>
              <a:ext uri="{FF2B5EF4-FFF2-40B4-BE49-F238E27FC236}">
                <a16:creationId xmlns:a16="http://schemas.microsoft.com/office/drawing/2014/main" id="{42954368-4418-418B-B65E-D06B3F1E5337}"/>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65" b="90678" l="5909" r="92273">
                        <a14:foregroundMark x1="8750" y1="21846" x2="10682" y2="7439"/>
                        <a14:foregroundMark x1="10682" y1="7439" x2="27937" y2="3470"/>
                        <a14:foregroundMark x1="92386" y1="77966" x2="92386" y2="77966"/>
                        <a14:foregroundMark x1="70227" y1="90772" x2="70227" y2="90772"/>
                        <a14:foregroundMark x1="5909" y1="19303" x2="5909" y2="19303"/>
                        <a14:backgroundMark x1="33523" y1="3013" x2="33523" y2="3013"/>
                        <a14:backgroundMark x1="28409" y1="2825" x2="41250" y2="1977"/>
                      </a14:backgroundRemoval>
                    </a14:imgEffect>
                  </a14:imgLayer>
                </a14:imgProps>
              </a:ext>
              <a:ext uri="{28A0092B-C50C-407E-A947-70E740481C1C}">
                <a14:useLocalDpi xmlns:a14="http://schemas.microsoft.com/office/drawing/2010/main" val="0"/>
              </a:ext>
            </a:extLst>
          </a:blip>
          <a:stretch>
            <a:fillRect/>
          </a:stretch>
        </p:blipFill>
        <p:spPr>
          <a:xfrm>
            <a:off x="1" y="-29032"/>
            <a:ext cx="745958" cy="943750"/>
          </a:xfrm>
          <a:prstGeom prst="rect">
            <a:avLst/>
          </a:prstGeom>
        </p:spPr>
      </p:pic>
    </p:spTree>
    <p:extLst>
      <p:ext uri="{BB962C8B-B14F-4D97-AF65-F5344CB8AC3E}">
        <p14:creationId xmlns:p14="http://schemas.microsoft.com/office/powerpoint/2010/main" val="750046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5" name="Rectangle 14"/>
          <p:cNvSpPr/>
          <p:nvPr/>
        </p:nvSpPr>
        <p:spPr>
          <a:xfrm>
            <a:off x="1" y="1732548"/>
            <a:ext cx="12192000" cy="5125452"/>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nvGrpSpPr>
          <p:cNvPr id="47" name="Google Shape;50;p6">
            <a:extLst>
              <a:ext uri="{FF2B5EF4-FFF2-40B4-BE49-F238E27FC236}">
                <a16:creationId xmlns:a16="http://schemas.microsoft.com/office/drawing/2014/main" id="{E97510A6-753F-4990-A85E-0D476BEA999B}"/>
              </a:ext>
            </a:extLst>
          </p:cNvPr>
          <p:cNvGrpSpPr/>
          <p:nvPr/>
        </p:nvGrpSpPr>
        <p:grpSpPr>
          <a:xfrm>
            <a:off x="9972800" y="5963342"/>
            <a:ext cx="1950173" cy="614905"/>
            <a:chOff x="4334827" y="3989680"/>
            <a:chExt cx="5830253" cy="1838325"/>
          </a:xfrm>
        </p:grpSpPr>
        <p:pic>
          <p:nvPicPr>
            <p:cNvPr id="48" name="Google Shape;51;p6">
              <a:extLst>
                <a:ext uri="{FF2B5EF4-FFF2-40B4-BE49-F238E27FC236}">
                  <a16:creationId xmlns:a16="http://schemas.microsoft.com/office/drawing/2014/main" id="{CA9E7C76-6FD1-4280-9413-883A6B92447C}"/>
                </a:ext>
              </a:extLst>
            </p:cNvPr>
            <p:cNvPicPr preferRelativeResize="0"/>
            <p:nvPr/>
          </p:nvPicPr>
          <p:blipFill rotWithShape="1">
            <a:blip r:embed="rId3">
              <a:alphaModFix/>
            </a:blip>
            <a:srcRect r="2685"/>
            <a:stretch/>
          </p:blipFill>
          <p:spPr>
            <a:xfrm>
              <a:off x="4334827" y="3989680"/>
              <a:ext cx="5830253" cy="1838325"/>
            </a:xfrm>
            <a:prstGeom prst="rect">
              <a:avLst/>
            </a:prstGeom>
            <a:noFill/>
            <a:ln>
              <a:noFill/>
            </a:ln>
          </p:spPr>
        </p:pic>
        <p:pic>
          <p:nvPicPr>
            <p:cNvPr id="49" name="Google Shape;52;p6">
              <a:extLst>
                <a:ext uri="{FF2B5EF4-FFF2-40B4-BE49-F238E27FC236}">
                  <a16:creationId xmlns:a16="http://schemas.microsoft.com/office/drawing/2014/main" id="{F2E1931C-79A5-4832-B2AE-E021BE51EF3A}"/>
                </a:ext>
              </a:extLst>
            </p:cNvPr>
            <p:cNvPicPr preferRelativeResize="0"/>
            <p:nvPr/>
          </p:nvPicPr>
          <p:blipFill rotWithShape="1">
            <a:blip r:embed="rId4">
              <a:alphaModFix/>
            </a:blip>
            <a:srcRect/>
            <a:stretch/>
          </p:blipFill>
          <p:spPr>
            <a:xfrm>
              <a:off x="9075957" y="4265906"/>
              <a:ext cx="869096" cy="832113"/>
            </a:xfrm>
            <a:prstGeom prst="ellipse">
              <a:avLst/>
            </a:prstGeom>
            <a:noFill/>
            <a:ln>
              <a:noFill/>
            </a:ln>
          </p:spPr>
        </p:pic>
      </p:grpSp>
      <p:sp>
        <p:nvSpPr>
          <p:cNvPr id="2" name="Title 1"/>
          <p:cNvSpPr>
            <a:spLocks noGrp="1"/>
          </p:cNvSpPr>
          <p:nvPr>
            <p:ph type="title"/>
          </p:nvPr>
        </p:nvSpPr>
        <p:spPr>
          <a:xfrm>
            <a:off x="159116" y="-121617"/>
            <a:ext cx="5736358" cy="2046210"/>
          </a:xfrm>
        </p:spPr>
        <p:txBody>
          <a:bodyPr>
            <a:normAutofit/>
          </a:bodyPr>
          <a:lstStyle/>
          <a:p>
            <a:r>
              <a:rPr lang="en-US" sz="3600" b="1" dirty="0">
                <a:solidFill>
                  <a:schemeClr val="bg1"/>
                </a:solidFill>
                <a:latin typeface="Gill Sans MT" panose="020B0502020104020203" pitchFamily="34" charset="0"/>
              </a:rPr>
              <a:t>ARP FUNDING FROM STATE TO SCHOOL DISTRICT</a:t>
            </a:r>
            <a:endParaRPr lang="en-US" sz="3600" dirty="0">
              <a:solidFill>
                <a:schemeClr val="bg1"/>
              </a:solidFill>
              <a:latin typeface="Gill Sans MT" panose="020B0502020104020203" pitchFamily="34" charset="0"/>
            </a:endParaRPr>
          </a:p>
        </p:txBody>
      </p:sp>
      <p:sp>
        <p:nvSpPr>
          <p:cNvPr id="31" name="TextBox 30">
            <a:extLst>
              <a:ext uri="{FF2B5EF4-FFF2-40B4-BE49-F238E27FC236}">
                <a16:creationId xmlns:a16="http://schemas.microsoft.com/office/drawing/2014/main" id="{EC56435E-DDCB-44FB-AF12-19E61E4048D5}"/>
              </a:ext>
            </a:extLst>
          </p:cNvPr>
          <p:cNvSpPr txBox="1"/>
          <p:nvPr/>
        </p:nvSpPr>
        <p:spPr>
          <a:xfrm>
            <a:off x="397042" y="6545993"/>
            <a:ext cx="85544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OESE.ed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HelpKidsRecover.org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National League of Cities, NCSL,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NACo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C649A6CD-555E-4837-956E-21EA0BB1796E}"/>
              </a:ext>
            </a:extLst>
          </p:cNvPr>
          <p:cNvSpPr txBox="1"/>
          <p:nvPr/>
        </p:nvSpPr>
        <p:spPr>
          <a:xfrm>
            <a:off x="159116" y="4739138"/>
            <a:ext cx="1780359" cy="15597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Federal allocations to SEAs and SEA allocations to school districts are both governed by Title I Part A</a:t>
            </a:r>
          </a:p>
        </p:txBody>
      </p:sp>
      <p:pic>
        <p:nvPicPr>
          <p:cNvPr id="12" name="Picture 11">
            <a:extLst>
              <a:ext uri="{FF2B5EF4-FFF2-40B4-BE49-F238E27FC236}">
                <a16:creationId xmlns:a16="http://schemas.microsoft.com/office/drawing/2014/main" id="{59BF142D-766E-4DC1-A1A0-C4173766CD0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43" b="96696" l="3622" r="96781">
                        <a14:foregroundMark x1="7445" y1="31130" x2="3421" y2="10087"/>
                        <a14:foregroundMark x1="3421" y1="10087" x2="11670" y2="4348"/>
                        <a14:foregroundMark x1="11670" y1="4348" x2="24346" y2="4522"/>
                        <a14:foregroundMark x1="24346" y1="4522" x2="32998" y2="9739"/>
                        <a14:foregroundMark x1="32998" y1="9739" x2="34004" y2="5565"/>
                        <a14:foregroundMark x1="3622" y1="16696" x2="3622" y2="16696"/>
                        <a14:foregroundMark x1="6439" y1="1565" x2="6439" y2="1565"/>
                        <a14:foregroundMark x1="42254" y1="84348" x2="42254" y2="84348"/>
                        <a14:foregroundMark x1="45674" y1="83478" x2="45674" y2="83478"/>
                        <a14:foregroundMark x1="57746" y1="95304" x2="57746" y2="95304"/>
                        <a14:foregroundMark x1="74044" y1="96696" x2="74044" y2="96696"/>
                        <a14:foregroundMark x1="96781" y1="81391" x2="95976" y2="83826"/>
                        <a14:foregroundMark x1="57948" y1="94783" x2="57948" y2="94783"/>
                        <a14:foregroundMark x1="58350" y1="90087" x2="58350" y2="90087"/>
                        <a14:foregroundMark x1="47686" y1="91130" x2="47686" y2="91130"/>
                      </a14:backgroundRemoval>
                    </a14:imgEffect>
                  </a14:imgLayer>
                </a14:imgProps>
              </a:ext>
              <a:ext uri="{28A0092B-C50C-407E-A947-70E740481C1C}">
                <a14:useLocalDpi xmlns:a14="http://schemas.microsoft.com/office/drawing/2010/main" val="0"/>
              </a:ext>
            </a:extLst>
          </a:blip>
          <a:stretch>
            <a:fillRect/>
          </a:stretch>
        </p:blipFill>
        <p:spPr>
          <a:xfrm>
            <a:off x="842211" y="1670262"/>
            <a:ext cx="4309339" cy="4985653"/>
          </a:xfrm>
          <a:prstGeom prst="rect">
            <a:avLst/>
          </a:prstGeom>
        </p:spPr>
      </p:pic>
      <p:sp>
        <p:nvSpPr>
          <p:cNvPr id="46" name="TextBox 45">
            <a:extLst>
              <a:ext uri="{FF2B5EF4-FFF2-40B4-BE49-F238E27FC236}">
                <a16:creationId xmlns:a16="http://schemas.microsoft.com/office/drawing/2014/main" id="{D0761849-8F92-46E3-A78A-5ACEDAFA76F9}"/>
              </a:ext>
            </a:extLst>
          </p:cNvPr>
          <p:cNvSpPr txBox="1"/>
          <p:nvPr/>
        </p:nvSpPr>
        <p:spPr>
          <a:xfrm>
            <a:off x="6096001" y="0"/>
            <a:ext cx="6096000" cy="1200329"/>
          </a:xfrm>
          <a:prstGeom prst="rect">
            <a:avLst/>
          </a:prstGeom>
          <a:solidFill>
            <a:schemeClr val="accent6">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EXAMPLE:   California and San Bernardino County, Cities, and </a:t>
            </a:r>
            <a:r>
              <a:rPr kumimoji="0" lang="en-US" sz="2400" b="1" i="0" u="none" strike="noStrike" kern="1200" cap="none" spc="0" normalizeH="0" baseline="0" noProof="0">
                <a:ln>
                  <a:noFill/>
                </a:ln>
                <a:solidFill>
                  <a:prstClr val="white"/>
                </a:solidFill>
                <a:effectLst/>
                <a:uLnTx/>
                <a:uFillTx/>
                <a:latin typeface="Gill Sans MT" panose="020B0502020104020203" pitchFamily="34" charset="0"/>
                <a:ea typeface="+mn-ea"/>
                <a:cs typeface="+mn-cs"/>
              </a:rPr>
              <a:t>School Districts (</a:t>
            </a: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funding estimates)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lowchart: Connector 38">
            <a:extLst>
              <a:ext uri="{FF2B5EF4-FFF2-40B4-BE49-F238E27FC236}">
                <a16:creationId xmlns:a16="http://schemas.microsoft.com/office/drawing/2014/main" id="{7F04361A-CB2A-4D43-BEEC-E40314BBD334}"/>
              </a:ext>
            </a:extLst>
          </p:cNvPr>
          <p:cNvSpPr/>
          <p:nvPr/>
        </p:nvSpPr>
        <p:spPr>
          <a:xfrm>
            <a:off x="3661678" y="4935465"/>
            <a:ext cx="1489872" cy="871012"/>
          </a:xfrm>
          <a:custGeom>
            <a:avLst/>
            <a:gdLst>
              <a:gd name="connsiteX0" fmla="*/ 0 w 1489872"/>
              <a:gd name="connsiteY0" fmla="*/ 435506 h 871012"/>
              <a:gd name="connsiteX1" fmla="*/ 744936 w 1489872"/>
              <a:gd name="connsiteY1" fmla="*/ 0 h 871012"/>
              <a:gd name="connsiteX2" fmla="*/ 1489872 w 1489872"/>
              <a:gd name="connsiteY2" fmla="*/ 435506 h 871012"/>
              <a:gd name="connsiteX3" fmla="*/ 744936 w 1489872"/>
              <a:gd name="connsiteY3" fmla="*/ 871012 h 871012"/>
              <a:gd name="connsiteX4" fmla="*/ 0 w 1489872"/>
              <a:gd name="connsiteY4" fmla="*/ 435506 h 87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872" h="871012" extrusionOk="0">
                <a:moveTo>
                  <a:pt x="0" y="435506"/>
                </a:moveTo>
                <a:cubicBezTo>
                  <a:pt x="-34582" y="223466"/>
                  <a:pt x="270511" y="-64621"/>
                  <a:pt x="744936" y="0"/>
                </a:cubicBezTo>
                <a:cubicBezTo>
                  <a:pt x="1140000" y="-41095"/>
                  <a:pt x="1490512" y="204976"/>
                  <a:pt x="1489872" y="435506"/>
                </a:cubicBezTo>
                <a:cubicBezTo>
                  <a:pt x="1500813" y="689624"/>
                  <a:pt x="1130167" y="895203"/>
                  <a:pt x="744936" y="871012"/>
                </a:cubicBezTo>
                <a:cubicBezTo>
                  <a:pt x="324236" y="891596"/>
                  <a:pt x="35212" y="646425"/>
                  <a:pt x="0" y="435506"/>
                </a:cubicBezTo>
                <a:close/>
              </a:path>
            </a:pathLst>
          </a:custGeom>
          <a:noFill/>
          <a:ln w="38100">
            <a:extLst>
              <a:ext uri="{C807C97D-BFC1-408E-A445-0C87EB9F89A2}">
                <ask:lineSketchStyleProps xmlns:ask="http://schemas.microsoft.com/office/drawing/2018/sketchyshapes" sd="1424764792">
                  <a:prstGeom prst="flowChartConnector">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 name="Table 12">
            <a:extLst>
              <a:ext uri="{FF2B5EF4-FFF2-40B4-BE49-F238E27FC236}">
                <a16:creationId xmlns:a16="http://schemas.microsoft.com/office/drawing/2014/main" id="{7D9613B8-3191-409A-A0F3-C9359087E084}"/>
              </a:ext>
            </a:extLst>
          </p:cNvPr>
          <p:cNvGraphicFramePr>
            <a:graphicFrameLocks noGrp="1"/>
          </p:cNvGraphicFramePr>
          <p:nvPr>
            <p:extLst>
              <p:ext uri="{D42A27DB-BD31-4B8C-83A1-F6EECF244321}">
                <p14:modId xmlns:p14="http://schemas.microsoft.com/office/powerpoint/2010/main" val="741070853"/>
              </p:ext>
            </p:extLst>
          </p:nvPr>
        </p:nvGraphicFramePr>
        <p:xfrm>
          <a:off x="5508398" y="1200328"/>
          <a:ext cx="6683603" cy="5835916"/>
        </p:xfrm>
        <a:graphic>
          <a:graphicData uri="http://schemas.openxmlformats.org/drawingml/2006/table">
            <a:tbl>
              <a:tblPr firstRow="1" bandRow="1">
                <a:tableStyleId>{5C22544A-7EE6-4342-B048-85BDC9FD1C3A}</a:tableStyleId>
              </a:tblPr>
              <a:tblGrid>
                <a:gridCol w="1777302">
                  <a:extLst>
                    <a:ext uri="{9D8B030D-6E8A-4147-A177-3AD203B41FA5}">
                      <a16:colId xmlns:a16="http://schemas.microsoft.com/office/drawing/2014/main" val="2090489403"/>
                    </a:ext>
                  </a:extLst>
                </a:gridCol>
                <a:gridCol w="2634118">
                  <a:extLst>
                    <a:ext uri="{9D8B030D-6E8A-4147-A177-3AD203B41FA5}">
                      <a16:colId xmlns:a16="http://schemas.microsoft.com/office/drawing/2014/main" val="1984193658"/>
                    </a:ext>
                  </a:extLst>
                </a:gridCol>
                <a:gridCol w="2272183">
                  <a:extLst>
                    <a:ext uri="{9D8B030D-6E8A-4147-A177-3AD203B41FA5}">
                      <a16:colId xmlns:a16="http://schemas.microsoft.com/office/drawing/2014/main" val="1193497965"/>
                    </a:ext>
                  </a:extLst>
                </a:gridCol>
              </a:tblGrid>
              <a:tr h="757418">
                <a:tc>
                  <a:txBody>
                    <a:bodyPr/>
                    <a:lstStyle/>
                    <a:p>
                      <a:endParaRPr lang="en-US" dirty="0"/>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2000" dirty="0"/>
                        <a:t>CORONAVIRUS FISCAL RECOVERY FUNDS </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pPr algn="ctr"/>
                      <a:r>
                        <a:rPr lang="en-US" sz="2000" dirty="0"/>
                        <a:t>ESSER III</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52748494"/>
                  </a:ext>
                </a:extLst>
              </a:tr>
              <a:tr h="1224125">
                <a:tc>
                  <a:txBody>
                    <a:bodyPr/>
                    <a:lstStyle/>
                    <a:p>
                      <a:pPr algn="ctr"/>
                      <a:r>
                        <a:rPr lang="en-US" sz="2000" b="1" dirty="0">
                          <a:solidFill>
                            <a:schemeClr val="bg1"/>
                          </a:solidFill>
                        </a:rPr>
                        <a:t>STATE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50000"/>
                      </a:schemeClr>
                    </a:solidFill>
                  </a:tcPr>
                </a:tc>
                <a:tc>
                  <a:txBody>
                    <a:bodyPr/>
                    <a:lstStyle/>
                    <a:p>
                      <a:pPr algn="ctr"/>
                      <a:r>
                        <a:rPr lang="en-US" sz="1800" b="1" dirty="0"/>
                        <a:t>$26.1 billion</a:t>
                      </a:r>
                    </a:p>
                    <a:p>
                      <a:pPr algn="ctr"/>
                      <a:r>
                        <a:rPr lang="en-US" sz="1800" dirty="0"/>
                        <a:t> ($42 billion total  with state, city, county and capital funds)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US" sz="1800" b="1" dirty="0"/>
                        <a:t>$15.1 billion </a:t>
                      </a:r>
                      <a:r>
                        <a:rPr lang="en-US" sz="1800" dirty="0"/>
                        <a:t>($13.6 billion to CA LEAs)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91178485"/>
                  </a:ext>
                </a:extLst>
              </a:tr>
              <a:tr h="894841">
                <a:tc>
                  <a:txBody>
                    <a:bodyPr/>
                    <a:lstStyle/>
                    <a:p>
                      <a:pPr algn="ctr"/>
                      <a:r>
                        <a:rPr lang="en-US" sz="2000" b="1" dirty="0">
                          <a:solidFill>
                            <a:schemeClr val="bg1"/>
                          </a:solidFill>
                        </a:rPr>
                        <a:t>COUNTY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75000"/>
                      </a:schemeClr>
                    </a:solidFill>
                  </a:tcPr>
                </a:tc>
                <a:tc>
                  <a:txBody>
                    <a:bodyPr/>
                    <a:lstStyle/>
                    <a:p>
                      <a:pPr algn="ctr"/>
                      <a:r>
                        <a:rPr lang="en-US" sz="1800" b="1" dirty="0"/>
                        <a:t>$422.8 million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r>
                        <a:rPr lang="en-US" dirty="0"/>
                        <a:t>`</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70312456"/>
                  </a:ext>
                </a:extLst>
              </a:tr>
              <a:tr h="1222172">
                <a:tc>
                  <a:txBody>
                    <a:bodyPr/>
                    <a:lstStyle/>
                    <a:p>
                      <a:pPr algn="ctr"/>
                      <a:r>
                        <a:rPr lang="en-US" sz="2000" b="1" dirty="0">
                          <a:solidFill>
                            <a:schemeClr val="bg1"/>
                          </a:solidFill>
                        </a:rPr>
                        <a:t>METRO CITIES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60000"/>
                        <a:lumOff val="40000"/>
                      </a:schemeClr>
                    </a:solidFill>
                  </a:tcPr>
                </a:tc>
                <a:tc>
                  <a:txBody>
                    <a:bodyPr/>
                    <a:lstStyle/>
                    <a:p>
                      <a:pPr algn="ctr"/>
                      <a:r>
                        <a:rPr lang="en-US" sz="1800" b="1" dirty="0"/>
                        <a:t>$314.3 million </a:t>
                      </a:r>
                      <a:r>
                        <a:rPr lang="en-US" sz="1800" dirty="0"/>
                        <a:t>(all metro cities in San Bernardino County)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dirty="0"/>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05344811"/>
                  </a:ext>
                </a:extLst>
              </a:tr>
              <a:tr h="1559115">
                <a:tc>
                  <a:txBody>
                    <a:bodyPr/>
                    <a:lstStyle/>
                    <a:p>
                      <a:pPr algn="ctr"/>
                      <a:r>
                        <a:rPr lang="en-US" sz="2000" b="1" dirty="0">
                          <a:solidFill>
                            <a:schemeClr val="tx1"/>
                          </a:solidFill>
                        </a:rPr>
                        <a:t>SCHOOL DISTRICT</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0000"/>
                        <a:lumOff val="80000"/>
                      </a:schemeClr>
                    </a:solidFill>
                  </a:tcPr>
                </a:tc>
                <a:tc>
                  <a:txBody>
                    <a:bodyPr/>
                    <a:lstStyle/>
                    <a:p>
                      <a:pPr algn="l"/>
                      <a:endParaRPr lang="en-US" sz="1800" dirty="0"/>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r>
                        <a:rPr lang="en-US" sz="1800" b="1" dirty="0"/>
                        <a:t>$242.8 million </a:t>
                      </a:r>
                      <a:r>
                        <a:rPr lang="en-US" sz="1800" dirty="0"/>
                        <a:t>($48.6 million for learning recovery) – San Bernardino Unified, one of 13 districts in county.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4415577"/>
                  </a:ext>
                </a:extLst>
              </a:tr>
            </a:tbl>
          </a:graphicData>
        </a:graphic>
      </p:graphicFrame>
      <p:sp>
        <p:nvSpPr>
          <p:cNvPr id="14" name="Arrow: Down 13">
            <a:extLst>
              <a:ext uri="{FF2B5EF4-FFF2-40B4-BE49-F238E27FC236}">
                <a16:creationId xmlns:a16="http://schemas.microsoft.com/office/drawing/2014/main" id="{CF340DE7-3E4C-4293-9C3D-45C6FE62279D}"/>
              </a:ext>
            </a:extLst>
          </p:cNvPr>
          <p:cNvSpPr/>
          <p:nvPr/>
        </p:nvSpPr>
        <p:spPr>
          <a:xfrm>
            <a:off x="7008736" y="1948657"/>
            <a:ext cx="513214" cy="4868595"/>
          </a:xfrm>
          <a:prstGeom prst="downArrow">
            <a:avLst/>
          </a:prstGeom>
          <a:gradFill>
            <a:gsLst>
              <a:gs pos="0">
                <a:schemeClr val="accent6">
                  <a:lumMod val="75000"/>
                </a:schemeClr>
              </a:gs>
              <a:gs pos="50000">
                <a:schemeClr val="accent6">
                  <a:tint val="44500"/>
                  <a:satMod val="160000"/>
                </a:schemeClr>
              </a:gs>
              <a:gs pos="100000">
                <a:schemeClr val="accent6">
                  <a:tint val="23500"/>
                  <a:satMod val="1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518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71" y="5299788"/>
            <a:ext cx="783772" cy="970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641" y="231707"/>
            <a:ext cx="3292849" cy="943950"/>
          </a:xfrm>
          <a:prstGeom prst="rect">
            <a:avLst/>
          </a:prstGeom>
        </p:spPr>
      </p:pic>
      <p:sp>
        <p:nvSpPr>
          <p:cNvPr id="3" name="TextBox 2">
            <a:extLst>
              <a:ext uri="{FF2B5EF4-FFF2-40B4-BE49-F238E27FC236}">
                <a16:creationId xmlns:a16="http://schemas.microsoft.com/office/drawing/2014/main" id="{B6460476-3905-44B5-876E-A21637429603}"/>
              </a:ext>
            </a:extLst>
          </p:cNvPr>
          <p:cNvSpPr txBox="1"/>
          <p:nvPr/>
        </p:nvSpPr>
        <p:spPr>
          <a:xfrm>
            <a:off x="1294345" y="3947850"/>
            <a:ext cx="96033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Times New Roman" panose="02020603050405020304" pitchFamily="18" charset="0"/>
                <a:cs typeface="+mn-cs"/>
              </a:rPr>
              <a:t>COVID-19 Relief Funding</a:t>
            </a:r>
            <a:endParaRPr kumimoji="0" lang="en-US" sz="2800" b="0" i="1" u="none" strike="noStrike" kern="1200" cap="none" spc="0" normalizeH="0" baseline="0" noProof="0" dirty="0">
              <a:ln>
                <a:noFill/>
              </a:ln>
              <a:solidFill>
                <a:prstClr val="black"/>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DA2CA47C-05EA-4518-99DF-5593150F1676}"/>
              </a:ext>
            </a:extLst>
          </p:cNvPr>
          <p:cNvSpPr txBox="1"/>
          <p:nvPr/>
        </p:nvSpPr>
        <p:spPr>
          <a:xfrm>
            <a:off x="246821" y="2595286"/>
            <a:ext cx="116983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33"/>
                </a:solidFill>
                <a:effectLst/>
                <a:uLnTx/>
                <a:uFillTx/>
                <a:latin typeface="Open Sans"/>
                <a:ea typeface="+mn-ea"/>
                <a:cs typeface="+mn-cs"/>
              </a:rPr>
              <a:t>What's In The American Rescue Plan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33"/>
                </a:solidFill>
                <a:effectLst/>
                <a:uLnTx/>
                <a:uFillTx/>
                <a:latin typeface="Open Sans"/>
                <a:ea typeface="+mn-ea"/>
                <a:cs typeface="+mn-cs"/>
              </a:rPr>
              <a:t>California’s Children and Youth?</a:t>
            </a:r>
            <a:endParaRPr kumimoji="0" lang="en-US" sz="3600" b="0" i="0" u="none" strike="noStrike" kern="120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54874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665" y="3617844"/>
            <a:ext cx="8754669" cy="1325563"/>
          </a:xfrm>
        </p:spPr>
        <p:txBody>
          <a:bodyPr>
            <a:normAutofit/>
          </a:bodyPr>
          <a:lstStyle/>
          <a:p>
            <a:pPr algn="ctr"/>
            <a:r>
              <a:rPr lang="en-US" sz="3200" b="1" dirty="0">
                <a:latin typeface="Open Sans"/>
              </a:rPr>
              <a:t>COVID-19 Federal Relief Funding: </a:t>
            </a:r>
            <a:br>
              <a:rPr lang="en-US" sz="3200" b="1" dirty="0">
                <a:latin typeface="Open Sans"/>
              </a:rPr>
            </a:br>
            <a:r>
              <a:rPr lang="en-US" sz="3200" dirty="0">
                <a:latin typeface="Open Sans"/>
              </a:rPr>
              <a:t>K-12 Schools</a:t>
            </a:r>
            <a:endParaRPr lang="en-US" sz="3600" dirty="0">
              <a:latin typeface="Open Sans"/>
            </a:endParaRPr>
          </a:p>
        </p:txBody>
      </p:sp>
      <p:pic>
        <p:nvPicPr>
          <p:cNvPr id="7" name="Graphic 6" descr="Schoolhouse with solid fill">
            <a:extLst>
              <a:ext uri="{FF2B5EF4-FFF2-40B4-BE49-F238E27FC236}">
                <a16:creationId xmlns:a16="http://schemas.microsoft.com/office/drawing/2014/main" id="{EF40CB21-806D-450C-BD51-DFC2B0039E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91539" y="1808922"/>
            <a:ext cx="1808922" cy="1808922"/>
          </a:xfrm>
          <a:prstGeom prst="rect">
            <a:avLst/>
          </a:prstGeom>
        </p:spPr>
      </p:pic>
    </p:spTree>
    <p:extLst>
      <p:ext uri="{BB962C8B-B14F-4D97-AF65-F5344CB8AC3E}">
        <p14:creationId xmlns:p14="http://schemas.microsoft.com/office/powerpoint/2010/main" val="3231988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8" y="462500"/>
            <a:ext cx="10137655" cy="1325563"/>
          </a:xfrm>
        </p:spPr>
        <p:txBody>
          <a:bodyPr>
            <a:normAutofit/>
          </a:bodyPr>
          <a:lstStyle/>
          <a:p>
            <a:pPr algn="ctr"/>
            <a:r>
              <a:rPr lang="en-US" sz="3200" b="1" dirty="0">
                <a:latin typeface="Open Sans"/>
              </a:rPr>
              <a:t>Federal K-12 Relief Funding Overview  </a:t>
            </a:r>
            <a:endParaRPr lang="en-US" dirty="0">
              <a:latin typeface="Open Sans"/>
            </a:endParaRPr>
          </a:p>
        </p:txBody>
      </p:sp>
      <p:sp>
        <p:nvSpPr>
          <p:cNvPr id="25" name="TextBox 24">
            <a:extLst>
              <a:ext uri="{FF2B5EF4-FFF2-40B4-BE49-F238E27FC236}">
                <a16:creationId xmlns:a16="http://schemas.microsoft.com/office/drawing/2014/main" id="{D601F2DB-0CEC-4664-87CD-9F7B2C22A906}"/>
              </a:ext>
            </a:extLst>
          </p:cNvPr>
          <p:cNvSpPr txBox="1"/>
          <p:nvPr/>
        </p:nvSpPr>
        <p:spPr>
          <a:xfrm>
            <a:off x="789708" y="1788063"/>
            <a:ext cx="105011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Elementary and Secondary School Emergency Relief Fund (ESSER Fund):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Established under the CARES Act, the Fund was set up to support local schools' weather the impacts of the pandemic. Since then, the subsequent federal relief bills have utilized ESSER to distribute education funds. </a:t>
            </a:r>
          </a:p>
        </p:txBody>
      </p:sp>
      <p:graphicFrame>
        <p:nvGraphicFramePr>
          <p:cNvPr id="26" name="Diagram 25">
            <a:extLst>
              <a:ext uri="{FF2B5EF4-FFF2-40B4-BE49-F238E27FC236}">
                <a16:creationId xmlns:a16="http://schemas.microsoft.com/office/drawing/2014/main" id="{55732D05-EFA4-48BA-AD2D-DD4CE42F0F6D}"/>
              </a:ext>
            </a:extLst>
          </p:cNvPr>
          <p:cNvGraphicFramePr/>
          <p:nvPr/>
        </p:nvGraphicFramePr>
        <p:xfrm>
          <a:off x="1199235" y="3905061"/>
          <a:ext cx="9414969" cy="1093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a:extLst>
              <a:ext uri="{FF2B5EF4-FFF2-40B4-BE49-F238E27FC236}">
                <a16:creationId xmlns:a16="http://schemas.microsoft.com/office/drawing/2014/main" id="{27262E04-254B-4E97-B1D3-2B18EB8E1899}"/>
              </a:ext>
            </a:extLst>
          </p:cNvPr>
          <p:cNvSpPr txBox="1"/>
          <p:nvPr/>
        </p:nvSpPr>
        <p:spPr>
          <a:xfrm>
            <a:off x="1653441" y="5506278"/>
            <a:ext cx="85065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Open Sans"/>
                <a:ea typeface="+mn-ea"/>
                <a:cs typeface="+mn-cs"/>
              </a:rPr>
              <a:t>ESSER funding is separate from the Governors Emergency Education Relief (GEER Fund), a much smaller fund, which provided Governors with extra funds to support local schools.</a:t>
            </a:r>
          </a:p>
        </p:txBody>
      </p:sp>
    </p:spTree>
    <p:extLst>
      <p:ext uri="{BB962C8B-B14F-4D97-AF65-F5344CB8AC3E}">
        <p14:creationId xmlns:p14="http://schemas.microsoft.com/office/powerpoint/2010/main" val="1198009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8" y="462500"/>
            <a:ext cx="10137655" cy="1325563"/>
          </a:xfrm>
        </p:spPr>
        <p:txBody>
          <a:bodyPr>
            <a:normAutofit fontScale="90000"/>
          </a:bodyPr>
          <a:lstStyle/>
          <a:p>
            <a:pPr algn="ctr">
              <a:lnSpc>
                <a:spcPct val="150000"/>
              </a:lnSpc>
            </a:pPr>
            <a:r>
              <a:rPr lang="en-US" sz="3200" b="1" dirty="0">
                <a:latin typeface="Open Sans"/>
              </a:rPr>
              <a:t>California Specific: </a:t>
            </a:r>
            <a:br>
              <a:rPr lang="en-US" sz="3200" b="1" dirty="0">
                <a:latin typeface="Open Sans"/>
              </a:rPr>
            </a:br>
            <a:r>
              <a:rPr lang="en-US" sz="3200" dirty="0">
                <a:latin typeface="Open Sans"/>
              </a:rPr>
              <a:t>K-12 Federal Covid-19 Relief Funding Overview  </a:t>
            </a:r>
            <a:endParaRPr lang="en-US" dirty="0">
              <a:latin typeface="Open Sans"/>
            </a:endParaRPr>
          </a:p>
        </p:txBody>
      </p:sp>
      <p:sp>
        <p:nvSpPr>
          <p:cNvPr id="9" name="TextBox 8">
            <a:extLst>
              <a:ext uri="{FF2B5EF4-FFF2-40B4-BE49-F238E27FC236}">
                <a16:creationId xmlns:a16="http://schemas.microsoft.com/office/drawing/2014/main" id="{C91CF055-BFA9-42C2-BCDB-DDB7C9DB46DA}"/>
              </a:ext>
            </a:extLst>
          </p:cNvPr>
          <p:cNvSpPr txBox="1"/>
          <p:nvPr/>
        </p:nvSpPr>
        <p:spPr>
          <a:xfrm>
            <a:off x="789708" y="3899610"/>
            <a:ext cx="24891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CARES 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March 2020 </a:t>
            </a:r>
          </a:p>
        </p:txBody>
      </p:sp>
      <p:sp>
        <p:nvSpPr>
          <p:cNvPr id="10" name="TextBox 9">
            <a:extLst>
              <a:ext uri="{FF2B5EF4-FFF2-40B4-BE49-F238E27FC236}">
                <a16:creationId xmlns:a16="http://schemas.microsoft.com/office/drawing/2014/main" id="{F35003DE-F1D2-4E08-98B1-CF6EA7E79C9C}"/>
              </a:ext>
            </a:extLst>
          </p:cNvPr>
          <p:cNvSpPr txBox="1"/>
          <p:nvPr/>
        </p:nvSpPr>
        <p:spPr>
          <a:xfrm>
            <a:off x="666533" y="4885272"/>
            <a:ext cx="28456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$1.6 billion via ESSER I  </a:t>
            </a:r>
          </a:p>
        </p:txBody>
      </p:sp>
      <p:pic>
        <p:nvPicPr>
          <p:cNvPr id="12" name="Graphic 11" descr="Transfer1 with solid fill">
            <a:extLst>
              <a:ext uri="{FF2B5EF4-FFF2-40B4-BE49-F238E27FC236}">
                <a16:creationId xmlns:a16="http://schemas.microsoft.com/office/drawing/2014/main" id="{9AEE8A11-FAE1-4326-8549-93A1BBC198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5408" y="3086241"/>
            <a:ext cx="914400" cy="914400"/>
          </a:xfrm>
          <a:prstGeom prst="rect">
            <a:avLst/>
          </a:prstGeom>
        </p:spPr>
      </p:pic>
      <p:pic>
        <p:nvPicPr>
          <p:cNvPr id="13" name="Graphic 12" descr="Transfer1 with solid fill">
            <a:extLst>
              <a:ext uri="{FF2B5EF4-FFF2-40B4-BE49-F238E27FC236}">
                <a16:creationId xmlns:a16="http://schemas.microsoft.com/office/drawing/2014/main" id="{F0ECF3D8-CDDA-40BB-B4B0-29BAE6C84F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6170" y="3086241"/>
            <a:ext cx="914400" cy="914400"/>
          </a:xfrm>
          <a:prstGeom prst="rect">
            <a:avLst/>
          </a:prstGeom>
        </p:spPr>
      </p:pic>
      <p:sp>
        <p:nvSpPr>
          <p:cNvPr id="15" name="TextBox 14">
            <a:extLst>
              <a:ext uri="{FF2B5EF4-FFF2-40B4-BE49-F238E27FC236}">
                <a16:creationId xmlns:a16="http://schemas.microsoft.com/office/drawing/2014/main" id="{8C8E5906-F908-425C-BA27-BA4CD57393E2}"/>
              </a:ext>
            </a:extLst>
          </p:cNvPr>
          <p:cNvSpPr txBox="1"/>
          <p:nvPr/>
        </p:nvSpPr>
        <p:spPr>
          <a:xfrm>
            <a:off x="3671191" y="4000641"/>
            <a:ext cx="38504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CRRSA 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December 2020 </a:t>
            </a:r>
          </a:p>
        </p:txBody>
      </p:sp>
      <p:sp>
        <p:nvSpPr>
          <p:cNvPr id="16" name="TextBox 15">
            <a:extLst>
              <a:ext uri="{FF2B5EF4-FFF2-40B4-BE49-F238E27FC236}">
                <a16:creationId xmlns:a16="http://schemas.microsoft.com/office/drawing/2014/main" id="{89484093-CE03-4237-9251-5212653CECBC}"/>
              </a:ext>
            </a:extLst>
          </p:cNvPr>
          <p:cNvSpPr txBox="1"/>
          <p:nvPr/>
        </p:nvSpPr>
        <p:spPr>
          <a:xfrm>
            <a:off x="4139106" y="4885272"/>
            <a:ext cx="29145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$6.7 billion via ESSER II  </a:t>
            </a:r>
          </a:p>
        </p:txBody>
      </p:sp>
      <p:pic>
        <p:nvPicPr>
          <p:cNvPr id="17" name="Graphic 16" descr="Transfer1 with solid fill">
            <a:extLst>
              <a:ext uri="{FF2B5EF4-FFF2-40B4-BE49-F238E27FC236}">
                <a16:creationId xmlns:a16="http://schemas.microsoft.com/office/drawing/2014/main" id="{9A75021E-7DBC-4728-89AF-D9D5445253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2656" y="3086241"/>
            <a:ext cx="914400" cy="914400"/>
          </a:xfrm>
          <a:prstGeom prst="rect">
            <a:avLst/>
          </a:prstGeom>
        </p:spPr>
      </p:pic>
      <p:pic>
        <p:nvPicPr>
          <p:cNvPr id="18" name="Graphic 17" descr="Transfer1 with solid fill">
            <a:extLst>
              <a:ext uri="{FF2B5EF4-FFF2-40B4-BE49-F238E27FC236}">
                <a16:creationId xmlns:a16="http://schemas.microsoft.com/office/drawing/2014/main" id="{4539215C-878A-4AE4-B841-813CB4A30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73418" y="3086241"/>
            <a:ext cx="914400" cy="914400"/>
          </a:xfrm>
          <a:prstGeom prst="rect">
            <a:avLst/>
          </a:prstGeom>
        </p:spPr>
      </p:pic>
      <p:sp>
        <p:nvSpPr>
          <p:cNvPr id="19" name="TextBox 18">
            <a:extLst>
              <a:ext uri="{FF2B5EF4-FFF2-40B4-BE49-F238E27FC236}">
                <a16:creationId xmlns:a16="http://schemas.microsoft.com/office/drawing/2014/main" id="{E374E1B2-1857-4CCD-8FF0-7E3968894BD4}"/>
              </a:ext>
            </a:extLst>
          </p:cNvPr>
          <p:cNvSpPr txBox="1"/>
          <p:nvPr/>
        </p:nvSpPr>
        <p:spPr>
          <a:xfrm>
            <a:off x="7868439" y="4000641"/>
            <a:ext cx="38504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American Rescue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March 2021 </a:t>
            </a:r>
          </a:p>
        </p:txBody>
      </p:sp>
      <p:sp>
        <p:nvSpPr>
          <p:cNvPr id="20" name="TextBox 19">
            <a:extLst>
              <a:ext uri="{FF2B5EF4-FFF2-40B4-BE49-F238E27FC236}">
                <a16:creationId xmlns:a16="http://schemas.microsoft.com/office/drawing/2014/main" id="{431C334B-31C1-47F1-AA75-CE0DFDEACE3A}"/>
              </a:ext>
            </a:extLst>
          </p:cNvPr>
          <p:cNvSpPr txBox="1"/>
          <p:nvPr/>
        </p:nvSpPr>
        <p:spPr>
          <a:xfrm>
            <a:off x="8275669" y="4911465"/>
            <a:ext cx="31213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$13.5 billion via ESSER III  </a:t>
            </a:r>
          </a:p>
        </p:txBody>
      </p:sp>
      <p:pic>
        <p:nvPicPr>
          <p:cNvPr id="21" name="Graphic 20" descr="Transfer1 with solid fill">
            <a:extLst>
              <a:ext uri="{FF2B5EF4-FFF2-40B4-BE49-F238E27FC236}">
                <a16:creationId xmlns:a16="http://schemas.microsoft.com/office/drawing/2014/main" id="{37014170-B770-4026-8917-3580A0B8EA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6218" y="2339994"/>
            <a:ext cx="914400" cy="914400"/>
          </a:xfrm>
          <a:prstGeom prst="rect">
            <a:avLst/>
          </a:prstGeom>
        </p:spPr>
      </p:pic>
      <p:grpSp>
        <p:nvGrpSpPr>
          <p:cNvPr id="3" name="Graphic 6" descr="Transfer1 with solid fill">
            <a:extLst>
              <a:ext uri="{FF2B5EF4-FFF2-40B4-BE49-F238E27FC236}">
                <a16:creationId xmlns:a16="http://schemas.microsoft.com/office/drawing/2014/main" id="{D2A5B957-8A89-4229-8DD7-11137AE1B67A}"/>
              </a:ext>
            </a:extLst>
          </p:cNvPr>
          <p:cNvGrpSpPr/>
          <p:nvPr/>
        </p:nvGrpSpPr>
        <p:grpSpPr>
          <a:xfrm>
            <a:off x="1381301" y="3086241"/>
            <a:ext cx="914400" cy="914400"/>
            <a:chOff x="1381301" y="3086241"/>
            <a:chExt cx="914400" cy="914400"/>
          </a:xfrm>
        </p:grpSpPr>
        <p:sp>
          <p:nvSpPr>
            <p:cNvPr id="4" name="Freeform: Shape 3">
              <a:extLst>
                <a:ext uri="{FF2B5EF4-FFF2-40B4-BE49-F238E27FC236}">
                  <a16:creationId xmlns:a16="http://schemas.microsoft.com/office/drawing/2014/main" id="{998E69E7-08F0-4053-893A-5585B9A6D7CF}"/>
                </a:ext>
              </a:extLst>
            </p:cNvPr>
            <p:cNvSpPr/>
            <p:nvPr/>
          </p:nvSpPr>
          <p:spPr>
            <a:xfrm>
              <a:off x="1590851" y="3450791"/>
              <a:ext cx="685800" cy="311724"/>
            </a:xfrm>
            <a:custGeom>
              <a:avLst/>
              <a:gdLst>
                <a:gd name="connsiteX0" fmla="*/ 639042 w 685800"/>
                <a:gd name="connsiteY0" fmla="*/ 241583 h 311724"/>
                <a:gd name="connsiteX1" fmla="*/ 615658 w 685800"/>
                <a:gd name="connsiteY1" fmla="*/ 264967 h 311724"/>
                <a:gd name="connsiteX2" fmla="*/ 77934 w 685800"/>
                <a:gd name="connsiteY2" fmla="*/ 264967 h 311724"/>
                <a:gd name="connsiteX3" fmla="*/ 46758 w 685800"/>
                <a:gd name="connsiteY3" fmla="*/ 233791 h 311724"/>
                <a:gd name="connsiteX4" fmla="*/ 46758 w 685800"/>
                <a:gd name="connsiteY4" fmla="*/ 77934 h 311724"/>
                <a:gd name="connsiteX5" fmla="*/ 77934 w 685800"/>
                <a:gd name="connsiteY5" fmla="*/ 46758 h 311724"/>
                <a:gd name="connsiteX6" fmla="*/ 615658 w 685800"/>
                <a:gd name="connsiteY6" fmla="*/ 46758 h 311724"/>
                <a:gd name="connsiteX7" fmla="*/ 639042 w 685800"/>
                <a:gd name="connsiteY7" fmla="*/ 70133 h 311724"/>
                <a:gd name="connsiteX8" fmla="*/ 0 w 685800"/>
                <a:gd name="connsiteY8" fmla="*/ 0 h 311724"/>
                <a:gd name="connsiteX9" fmla="*/ 0 w 685800"/>
                <a:gd name="connsiteY9" fmla="*/ 311725 h 311724"/>
                <a:gd name="connsiteX10" fmla="*/ 685800 w 685800"/>
                <a:gd name="connsiteY10" fmla="*/ 311725 h 311724"/>
                <a:gd name="connsiteX11" fmla="*/ 685800 w 685800"/>
                <a:gd name="connsiteY11" fmla="*/ 0 h 31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 h="311724">
                  <a:moveTo>
                    <a:pt x="639042" y="241583"/>
                  </a:moveTo>
                  <a:lnTo>
                    <a:pt x="615658" y="264967"/>
                  </a:lnTo>
                  <a:lnTo>
                    <a:pt x="77934" y="264967"/>
                  </a:lnTo>
                  <a:lnTo>
                    <a:pt x="46758" y="233791"/>
                  </a:lnTo>
                  <a:lnTo>
                    <a:pt x="46758" y="77934"/>
                  </a:lnTo>
                  <a:lnTo>
                    <a:pt x="77934" y="46758"/>
                  </a:lnTo>
                  <a:lnTo>
                    <a:pt x="615658" y="46758"/>
                  </a:lnTo>
                  <a:lnTo>
                    <a:pt x="639042" y="70133"/>
                  </a:lnTo>
                  <a:close/>
                  <a:moveTo>
                    <a:pt x="0" y="0"/>
                  </a:moveTo>
                  <a:lnTo>
                    <a:pt x="0" y="311725"/>
                  </a:lnTo>
                  <a:lnTo>
                    <a:pt x="685800" y="311725"/>
                  </a:lnTo>
                  <a:lnTo>
                    <a:pt x="685800" y="0"/>
                  </a:ln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FE354C9F-EFFD-429E-AB4A-6E1703575F50}"/>
                </a:ext>
              </a:extLst>
            </p:cNvPr>
            <p:cNvSpPr/>
            <p:nvPr/>
          </p:nvSpPr>
          <p:spPr>
            <a:xfrm>
              <a:off x="1871409" y="3528715"/>
              <a:ext cx="124682" cy="155867"/>
            </a:xfrm>
            <a:custGeom>
              <a:avLst/>
              <a:gdLst>
                <a:gd name="connsiteX0" fmla="*/ 124682 w 124682"/>
                <a:gd name="connsiteY0" fmla="*/ 77934 h 155867"/>
                <a:gd name="connsiteX1" fmla="*/ 62341 w 124682"/>
                <a:gd name="connsiteY1" fmla="*/ 155867 h 155867"/>
                <a:gd name="connsiteX2" fmla="*/ 0 w 124682"/>
                <a:gd name="connsiteY2" fmla="*/ 77934 h 155867"/>
                <a:gd name="connsiteX3" fmla="*/ 62341 w 124682"/>
                <a:gd name="connsiteY3" fmla="*/ 0 h 155867"/>
                <a:gd name="connsiteX4" fmla="*/ 124682 w 124682"/>
                <a:gd name="connsiteY4" fmla="*/ 77934 h 155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82" h="155867">
                  <a:moveTo>
                    <a:pt x="124682" y="77934"/>
                  </a:moveTo>
                  <a:cubicBezTo>
                    <a:pt x="124682" y="120975"/>
                    <a:pt x="96771" y="155867"/>
                    <a:pt x="62341" y="155867"/>
                  </a:cubicBezTo>
                  <a:cubicBezTo>
                    <a:pt x="27911" y="155867"/>
                    <a:pt x="0" y="120975"/>
                    <a:pt x="0" y="77934"/>
                  </a:cubicBezTo>
                  <a:cubicBezTo>
                    <a:pt x="0" y="34892"/>
                    <a:pt x="27911" y="0"/>
                    <a:pt x="62341" y="0"/>
                  </a:cubicBezTo>
                  <a:cubicBezTo>
                    <a:pt x="96771" y="0"/>
                    <a:pt x="124682" y="34892"/>
                    <a:pt x="124682" y="77934"/>
                  </a:cubicBez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A668D292-EF39-4473-97D0-2C581059C013}"/>
                </a:ext>
              </a:extLst>
            </p:cNvPr>
            <p:cNvSpPr/>
            <p:nvPr/>
          </p:nvSpPr>
          <p:spPr>
            <a:xfrm>
              <a:off x="1715533" y="3583265"/>
              <a:ext cx="46767" cy="46767"/>
            </a:xfrm>
            <a:custGeom>
              <a:avLst/>
              <a:gdLst>
                <a:gd name="connsiteX0" fmla="*/ 46768 w 46767"/>
                <a:gd name="connsiteY0" fmla="*/ 23384 h 46767"/>
                <a:gd name="connsiteX1" fmla="*/ 23384 w 46767"/>
                <a:gd name="connsiteY1" fmla="*/ 46768 h 46767"/>
                <a:gd name="connsiteX2" fmla="*/ 0 w 46767"/>
                <a:gd name="connsiteY2" fmla="*/ 23384 h 46767"/>
                <a:gd name="connsiteX3" fmla="*/ 23384 w 46767"/>
                <a:gd name="connsiteY3" fmla="*/ 0 h 46767"/>
                <a:gd name="connsiteX4" fmla="*/ 46768 w 46767"/>
                <a:gd name="connsiteY4" fmla="*/ 23384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7" h="46767">
                  <a:moveTo>
                    <a:pt x="46768" y="23384"/>
                  </a:moveTo>
                  <a:cubicBezTo>
                    <a:pt x="46768" y="36298"/>
                    <a:pt x="36298" y="46768"/>
                    <a:pt x="23384" y="46768"/>
                  </a:cubicBezTo>
                  <a:cubicBezTo>
                    <a:pt x="10469" y="46768"/>
                    <a:pt x="0" y="36298"/>
                    <a:pt x="0" y="23384"/>
                  </a:cubicBezTo>
                  <a:cubicBezTo>
                    <a:pt x="0" y="10469"/>
                    <a:pt x="10469" y="0"/>
                    <a:pt x="23384" y="0"/>
                  </a:cubicBezTo>
                  <a:cubicBezTo>
                    <a:pt x="36298" y="0"/>
                    <a:pt x="46768" y="10469"/>
                    <a:pt x="46768" y="23384"/>
                  </a:cubicBez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D6DD91A-F1D8-4A93-AC46-9CDF72F4B8CD}"/>
                </a:ext>
              </a:extLst>
            </p:cNvPr>
            <p:cNvSpPr/>
            <p:nvPr/>
          </p:nvSpPr>
          <p:spPr>
            <a:xfrm>
              <a:off x="2105201" y="3583265"/>
              <a:ext cx="46767" cy="46767"/>
            </a:xfrm>
            <a:custGeom>
              <a:avLst/>
              <a:gdLst>
                <a:gd name="connsiteX0" fmla="*/ 46768 w 46767"/>
                <a:gd name="connsiteY0" fmla="*/ 23384 h 46767"/>
                <a:gd name="connsiteX1" fmla="*/ 23384 w 46767"/>
                <a:gd name="connsiteY1" fmla="*/ 46768 h 46767"/>
                <a:gd name="connsiteX2" fmla="*/ 0 w 46767"/>
                <a:gd name="connsiteY2" fmla="*/ 23384 h 46767"/>
                <a:gd name="connsiteX3" fmla="*/ 23384 w 46767"/>
                <a:gd name="connsiteY3" fmla="*/ 0 h 46767"/>
                <a:gd name="connsiteX4" fmla="*/ 46768 w 46767"/>
                <a:gd name="connsiteY4" fmla="*/ 23384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7" h="46767">
                  <a:moveTo>
                    <a:pt x="46768" y="23384"/>
                  </a:moveTo>
                  <a:cubicBezTo>
                    <a:pt x="46768" y="36298"/>
                    <a:pt x="36298" y="46768"/>
                    <a:pt x="23384" y="46768"/>
                  </a:cubicBezTo>
                  <a:cubicBezTo>
                    <a:pt x="10469" y="46768"/>
                    <a:pt x="0" y="36298"/>
                    <a:pt x="0" y="23384"/>
                  </a:cubicBezTo>
                  <a:cubicBezTo>
                    <a:pt x="0" y="10469"/>
                    <a:pt x="10469" y="0"/>
                    <a:pt x="23384" y="0"/>
                  </a:cubicBezTo>
                  <a:cubicBezTo>
                    <a:pt x="36298" y="0"/>
                    <a:pt x="46768" y="10469"/>
                    <a:pt x="46768" y="23384"/>
                  </a:cubicBez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7B43C2-2599-4C17-808D-1AB4B19D7E3E}"/>
                </a:ext>
              </a:extLst>
            </p:cNvPr>
            <p:cNvSpPr/>
            <p:nvPr/>
          </p:nvSpPr>
          <p:spPr>
            <a:xfrm>
              <a:off x="1679690" y="3238812"/>
              <a:ext cx="452008" cy="171450"/>
            </a:xfrm>
            <a:custGeom>
              <a:avLst/>
              <a:gdLst>
                <a:gd name="connsiteX0" fmla="*/ 393554 w 452008"/>
                <a:gd name="connsiteY0" fmla="*/ 61570 h 171450"/>
                <a:gd name="connsiteX1" fmla="*/ 405251 w 452008"/>
                <a:gd name="connsiteY1" fmla="*/ 91183 h 171450"/>
                <a:gd name="connsiteX2" fmla="*/ 452009 w 452008"/>
                <a:gd name="connsiteY2" fmla="*/ 81829 h 171450"/>
                <a:gd name="connsiteX3" fmla="*/ 419271 w 452008"/>
                <a:gd name="connsiteY3" fmla="*/ 0 h 171450"/>
                <a:gd name="connsiteX4" fmla="*/ 0 w 452008"/>
                <a:gd name="connsiteY4" fmla="*/ 171450 h 171450"/>
                <a:gd name="connsiteX5" fmla="*/ 240030 w 452008"/>
                <a:gd name="connsiteY5" fmla="*/ 123911 h 171450"/>
                <a:gd name="connsiteX6" fmla="*/ 393554 w 452008"/>
                <a:gd name="connsiteY6" fmla="*/ 6157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008" h="171450">
                  <a:moveTo>
                    <a:pt x="393554" y="61570"/>
                  </a:moveTo>
                  <a:lnTo>
                    <a:pt x="405251" y="91183"/>
                  </a:lnTo>
                  <a:lnTo>
                    <a:pt x="452009" y="81829"/>
                  </a:lnTo>
                  <a:lnTo>
                    <a:pt x="419271" y="0"/>
                  </a:lnTo>
                  <a:lnTo>
                    <a:pt x="0" y="171450"/>
                  </a:lnTo>
                  <a:lnTo>
                    <a:pt x="240030" y="123911"/>
                  </a:lnTo>
                  <a:lnTo>
                    <a:pt x="393554" y="61570"/>
                  </a:ln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A7325AA-0547-4C12-8E9C-7184BA48D203}"/>
                </a:ext>
              </a:extLst>
            </p:cNvPr>
            <p:cNvSpPr/>
            <p:nvPr/>
          </p:nvSpPr>
          <p:spPr>
            <a:xfrm>
              <a:off x="1793476" y="3340129"/>
              <a:ext cx="415375" cy="79486"/>
            </a:xfrm>
            <a:custGeom>
              <a:avLst/>
              <a:gdLst>
                <a:gd name="connsiteX0" fmla="*/ 239249 w 415375"/>
                <a:gd name="connsiteY0" fmla="*/ 79486 h 79486"/>
                <a:gd name="connsiteX1" fmla="*/ 362379 w 415375"/>
                <a:gd name="connsiteY1" fmla="*/ 55331 h 79486"/>
                <a:gd name="connsiteX2" fmla="*/ 367836 w 415375"/>
                <a:gd name="connsiteY2" fmla="*/ 79486 h 79486"/>
                <a:gd name="connsiteX3" fmla="*/ 415376 w 415375"/>
                <a:gd name="connsiteY3" fmla="*/ 79486 h 79486"/>
                <a:gd name="connsiteX4" fmla="*/ 399783 w 415375"/>
                <a:gd name="connsiteY4" fmla="*/ 0 h 79486"/>
                <a:gd name="connsiteX5" fmla="*/ 0 w 415375"/>
                <a:gd name="connsiteY5" fmla="*/ 79486 h 79486"/>
                <a:gd name="connsiteX6" fmla="*/ 239249 w 415375"/>
                <a:gd name="connsiteY6" fmla="*/ 79486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375" h="79486">
                  <a:moveTo>
                    <a:pt x="239249" y="79486"/>
                  </a:moveTo>
                  <a:lnTo>
                    <a:pt x="362379" y="55331"/>
                  </a:lnTo>
                  <a:lnTo>
                    <a:pt x="367836" y="79486"/>
                  </a:lnTo>
                  <a:lnTo>
                    <a:pt x="415376" y="79486"/>
                  </a:lnTo>
                  <a:lnTo>
                    <a:pt x="399783" y="0"/>
                  </a:lnTo>
                  <a:lnTo>
                    <a:pt x="0" y="79486"/>
                  </a:lnTo>
                  <a:lnTo>
                    <a:pt x="239249" y="79486"/>
                  </a:ln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7A046DC-90F6-417E-8DB4-86FFFC702632}"/>
                </a:ext>
              </a:extLst>
            </p:cNvPr>
            <p:cNvSpPr/>
            <p:nvPr/>
          </p:nvSpPr>
          <p:spPr>
            <a:xfrm>
              <a:off x="1400351" y="3505512"/>
              <a:ext cx="152400" cy="38100"/>
            </a:xfrm>
            <a:custGeom>
              <a:avLst/>
              <a:gdLst>
                <a:gd name="connsiteX0" fmla="*/ 0 w 152400"/>
                <a:gd name="connsiteY0" fmla="*/ 0 h 38100"/>
                <a:gd name="connsiteX1" fmla="*/ 152400 w 152400"/>
                <a:gd name="connsiteY1" fmla="*/ 0 h 38100"/>
                <a:gd name="connsiteX2" fmla="*/ 152400 w 152400"/>
                <a:gd name="connsiteY2" fmla="*/ 38100 h 38100"/>
                <a:gd name="connsiteX3" fmla="*/ 0 w 1524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52400" h="38100">
                  <a:moveTo>
                    <a:pt x="0" y="0"/>
                  </a:moveTo>
                  <a:lnTo>
                    <a:pt x="152400" y="0"/>
                  </a:lnTo>
                  <a:lnTo>
                    <a:pt x="152400" y="38100"/>
                  </a:lnTo>
                  <a:lnTo>
                    <a:pt x="0" y="38100"/>
                  </a:ln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404FEE7-7777-463E-943F-18A51A44D09D}"/>
                </a:ext>
              </a:extLst>
            </p:cNvPr>
            <p:cNvSpPr/>
            <p:nvPr/>
          </p:nvSpPr>
          <p:spPr>
            <a:xfrm>
              <a:off x="1447976" y="3581712"/>
              <a:ext cx="104775" cy="38100"/>
            </a:xfrm>
            <a:custGeom>
              <a:avLst/>
              <a:gdLst>
                <a:gd name="connsiteX0" fmla="*/ 0 w 104775"/>
                <a:gd name="connsiteY0" fmla="*/ 0 h 38100"/>
                <a:gd name="connsiteX1" fmla="*/ 104775 w 104775"/>
                <a:gd name="connsiteY1" fmla="*/ 0 h 38100"/>
                <a:gd name="connsiteX2" fmla="*/ 104775 w 104775"/>
                <a:gd name="connsiteY2" fmla="*/ 38100 h 38100"/>
                <a:gd name="connsiteX3" fmla="*/ 0 w 1047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04775" h="38100">
                  <a:moveTo>
                    <a:pt x="0" y="0"/>
                  </a:moveTo>
                  <a:lnTo>
                    <a:pt x="104775" y="0"/>
                  </a:lnTo>
                  <a:lnTo>
                    <a:pt x="104775" y="38100"/>
                  </a:lnTo>
                  <a:lnTo>
                    <a:pt x="0" y="38100"/>
                  </a:ln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F818D6E-E026-4093-95BA-7EBB739AAF3E}"/>
                </a:ext>
              </a:extLst>
            </p:cNvPr>
            <p:cNvSpPr/>
            <p:nvPr/>
          </p:nvSpPr>
          <p:spPr>
            <a:xfrm>
              <a:off x="1419401" y="3657912"/>
              <a:ext cx="133350" cy="38100"/>
            </a:xfrm>
            <a:custGeom>
              <a:avLst/>
              <a:gdLst>
                <a:gd name="connsiteX0" fmla="*/ 0 w 133350"/>
                <a:gd name="connsiteY0" fmla="*/ 0 h 38100"/>
                <a:gd name="connsiteX1" fmla="*/ 133350 w 133350"/>
                <a:gd name="connsiteY1" fmla="*/ 0 h 38100"/>
                <a:gd name="connsiteX2" fmla="*/ 133350 w 133350"/>
                <a:gd name="connsiteY2" fmla="*/ 38100 h 38100"/>
                <a:gd name="connsiteX3" fmla="*/ 0 w 1333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33350" h="38100">
                  <a:moveTo>
                    <a:pt x="0" y="0"/>
                  </a:moveTo>
                  <a:lnTo>
                    <a:pt x="133350" y="0"/>
                  </a:lnTo>
                  <a:lnTo>
                    <a:pt x="133350" y="38100"/>
                  </a:lnTo>
                  <a:lnTo>
                    <a:pt x="0" y="38100"/>
                  </a:lnTo>
                  <a:close/>
                </a:path>
              </a:pathLst>
            </a:custGeom>
            <a:solidFill>
              <a:schemeClr val="accent6">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2135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8" y="462500"/>
            <a:ext cx="10137655" cy="1325563"/>
          </a:xfrm>
        </p:spPr>
        <p:txBody>
          <a:bodyPr>
            <a:normAutofit/>
          </a:bodyPr>
          <a:lstStyle/>
          <a:p>
            <a:pPr algn="ctr"/>
            <a:r>
              <a:rPr lang="en-US" sz="3200" b="1" dirty="0">
                <a:latin typeface="+mn-lt"/>
              </a:rPr>
              <a:t>K-12 Federal Relief Funding – Distribution Methodology</a:t>
            </a:r>
            <a:endParaRPr lang="en-US" dirty="0"/>
          </a:p>
        </p:txBody>
      </p:sp>
      <p:sp>
        <p:nvSpPr>
          <p:cNvPr id="10" name="TextBox 9">
            <a:extLst>
              <a:ext uri="{FF2B5EF4-FFF2-40B4-BE49-F238E27FC236}">
                <a16:creationId xmlns:a16="http://schemas.microsoft.com/office/drawing/2014/main" id="{AFAD081C-634E-4C27-AF54-2181F495F4CF}"/>
              </a:ext>
            </a:extLst>
          </p:cNvPr>
          <p:cNvSpPr txBox="1"/>
          <p:nvPr/>
        </p:nvSpPr>
        <p:spPr>
          <a:xfrm>
            <a:off x="713132" y="1646020"/>
            <a:ext cx="10765735"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States receive funds based on the same proportion that they receive under the Title I, Part 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States must distribute at least 90% of funds to local education agencies (LEAs) based on their proportional share of ESEA Title I, Part A funds.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Funding apportionments to LEA’s are made quarterly .</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prstClr val="black"/>
                </a:solidFill>
                <a:latin typeface="Open Sans"/>
              </a:rPr>
              <a:t>ESEERiii</a:t>
            </a:r>
            <a:r>
              <a:rPr lang="en-US" dirty="0">
                <a:solidFill>
                  <a:prstClr val="black"/>
                </a:solidFill>
                <a:latin typeface="Open Sans"/>
              </a:rPr>
              <a:t> funds require a local planning process, which will most likely be integrated into the LCAP (Local Control Accountability Plan) community process and presents an advocacy opportunity.</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The K-12 dollars will be focused on helping schools reopen and helping students catch up on learning they have missed during the pandemic.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Open Sans"/>
                <a:ea typeface="+mn-ea"/>
                <a:cs typeface="+mn-cs"/>
              </a:rPr>
              <a:t>Districts must spend at least 20% of the money addressing learning loss for</a:t>
            </a:r>
            <a:r>
              <a:rPr kumimoji="0" lang="en-US" sz="1800" b="0" i="0" u="none" strike="noStrike" kern="1200" cap="none" spc="0" normalizeH="0" baseline="0" noProof="0" dirty="0">
                <a:ln>
                  <a:noFill/>
                </a:ln>
                <a:solidFill>
                  <a:prstClr val="black"/>
                </a:solidFill>
                <a:effectLst/>
                <a:uLnTx/>
                <a:uFillTx/>
                <a:latin typeface="Open Sans"/>
                <a:ea typeface="+mn-ea"/>
                <a:cs typeface="+mn-cs"/>
              </a:rPr>
              <a:t> </a:t>
            </a:r>
            <a:r>
              <a:rPr kumimoji="0" lang="en-US" sz="1800" b="1" i="0" u="none" strike="noStrike" kern="1200" cap="none" spc="0" normalizeH="0" baseline="0" noProof="0" dirty="0">
                <a:ln>
                  <a:noFill/>
                </a:ln>
                <a:solidFill>
                  <a:prstClr val="black"/>
                </a:solidFill>
                <a:effectLst/>
                <a:uLnTx/>
                <a:uFillTx/>
                <a:latin typeface="Open Sans"/>
                <a:ea typeface="+mn-ea"/>
                <a:cs typeface="+mn-cs"/>
              </a:rPr>
              <a:t>student subgroups disproportionately impacted by the pandemic to address their academic, social, and emotional needs. </a:t>
            </a:r>
          </a:p>
        </p:txBody>
      </p:sp>
    </p:spTree>
    <p:extLst>
      <p:ext uri="{BB962C8B-B14F-4D97-AF65-F5344CB8AC3E}">
        <p14:creationId xmlns:p14="http://schemas.microsoft.com/office/powerpoint/2010/main" val="736398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8" y="462500"/>
            <a:ext cx="10137655" cy="1325563"/>
          </a:xfrm>
        </p:spPr>
        <p:txBody>
          <a:bodyPr>
            <a:normAutofit/>
          </a:bodyPr>
          <a:lstStyle/>
          <a:p>
            <a:pPr algn="ctr"/>
            <a:r>
              <a:rPr lang="en-US" sz="3200" b="1" dirty="0">
                <a:latin typeface="Open Sans"/>
              </a:rPr>
              <a:t>K-12 Federal Relief Funding – Distribution Timeline  </a:t>
            </a:r>
            <a:endParaRPr lang="en-US" dirty="0">
              <a:latin typeface="Open Sans"/>
            </a:endParaRPr>
          </a:p>
        </p:txBody>
      </p:sp>
      <p:graphicFrame>
        <p:nvGraphicFramePr>
          <p:cNvPr id="6" name="Diagram 5">
            <a:extLst>
              <a:ext uri="{FF2B5EF4-FFF2-40B4-BE49-F238E27FC236}">
                <a16:creationId xmlns:a16="http://schemas.microsoft.com/office/drawing/2014/main" id="{08A45482-9C3C-436D-AA38-69AB20A1810B}"/>
              </a:ext>
            </a:extLst>
          </p:cNvPr>
          <p:cNvGraphicFramePr/>
          <p:nvPr/>
        </p:nvGraphicFramePr>
        <p:xfrm>
          <a:off x="789708" y="2136912"/>
          <a:ext cx="10610475" cy="2851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Arrow Connector 3">
            <a:extLst>
              <a:ext uri="{FF2B5EF4-FFF2-40B4-BE49-F238E27FC236}">
                <a16:creationId xmlns:a16="http://schemas.microsoft.com/office/drawing/2014/main" id="{90275C87-BB6B-4BDF-9F9F-294D9359C30A}"/>
              </a:ext>
            </a:extLst>
          </p:cNvPr>
          <p:cNvCxnSpPr>
            <a:cxnSpLocks/>
          </p:cNvCxnSpPr>
          <p:nvPr/>
        </p:nvCxnSpPr>
        <p:spPr>
          <a:xfrm flipV="1">
            <a:off x="2325757" y="4174434"/>
            <a:ext cx="0" cy="73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65AF49D-EFE1-4710-B68F-BCB510BBEF78}"/>
              </a:ext>
            </a:extLst>
          </p:cNvPr>
          <p:cNvSpPr txBox="1"/>
          <p:nvPr/>
        </p:nvSpPr>
        <p:spPr>
          <a:xfrm>
            <a:off x="963845" y="5183848"/>
            <a:ext cx="29140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Funds mostly expended (Over 50%)</a:t>
            </a:r>
          </a:p>
        </p:txBody>
      </p:sp>
      <p:sp>
        <p:nvSpPr>
          <p:cNvPr id="11" name="TextBox 10">
            <a:extLst>
              <a:ext uri="{FF2B5EF4-FFF2-40B4-BE49-F238E27FC236}">
                <a16:creationId xmlns:a16="http://schemas.microsoft.com/office/drawing/2014/main" id="{1435C84D-3F23-4E53-B574-38C43E1D9A10}"/>
              </a:ext>
            </a:extLst>
          </p:cNvPr>
          <p:cNvSpPr txBox="1"/>
          <p:nvPr/>
        </p:nvSpPr>
        <p:spPr>
          <a:xfrm>
            <a:off x="4266198" y="1863199"/>
            <a:ext cx="30868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First quarterly allocation in May/June</a:t>
            </a:r>
          </a:p>
        </p:txBody>
      </p:sp>
      <p:cxnSp>
        <p:nvCxnSpPr>
          <p:cNvPr id="13" name="Straight Arrow Connector 12">
            <a:extLst>
              <a:ext uri="{FF2B5EF4-FFF2-40B4-BE49-F238E27FC236}">
                <a16:creationId xmlns:a16="http://schemas.microsoft.com/office/drawing/2014/main" id="{D9DF52B6-09A2-4823-A6C1-DC8EE8576CB9}"/>
              </a:ext>
            </a:extLst>
          </p:cNvPr>
          <p:cNvCxnSpPr/>
          <p:nvPr/>
        </p:nvCxnSpPr>
        <p:spPr>
          <a:xfrm>
            <a:off x="5575852" y="2295939"/>
            <a:ext cx="0" cy="765313"/>
          </a:xfrm>
          <a:prstGeom prst="straightConnector1">
            <a:avLst/>
          </a:prstGeom>
          <a:ln>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739AA660-9CCF-4F76-8D75-46D784AD9750}"/>
              </a:ext>
            </a:extLst>
          </p:cNvPr>
          <p:cNvSpPr txBox="1"/>
          <p:nvPr/>
        </p:nvSpPr>
        <p:spPr>
          <a:xfrm>
            <a:off x="8197159" y="5183849"/>
            <a:ext cx="15124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Open Sans"/>
                <a:ea typeface="+mn-ea"/>
                <a:cs typeface="+mn-cs"/>
              </a:rPr>
              <a:t>Not yet allocated</a:t>
            </a:r>
          </a:p>
        </p:txBody>
      </p:sp>
      <p:cxnSp>
        <p:nvCxnSpPr>
          <p:cNvPr id="15" name="Straight Arrow Connector 14">
            <a:extLst>
              <a:ext uri="{FF2B5EF4-FFF2-40B4-BE49-F238E27FC236}">
                <a16:creationId xmlns:a16="http://schemas.microsoft.com/office/drawing/2014/main" id="{F7BF45AA-F4B2-4B4D-9953-B01CB8483C5A}"/>
              </a:ext>
            </a:extLst>
          </p:cNvPr>
          <p:cNvCxnSpPr>
            <a:cxnSpLocks/>
          </p:cNvCxnSpPr>
          <p:nvPr/>
        </p:nvCxnSpPr>
        <p:spPr>
          <a:xfrm flipV="1">
            <a:off x="8829261" y="4098234"/>
            <a:ext cx="0" cy="73549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1330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8" y="462500"/>
            <a:ext cx="10137655" cy="1325563"/>
          </a:xfrm>
        </p:spPr>
        <p:txBody>
          <a:bodyPr>
            <a:normAutofit/>
          </a:bodyPr>
          <a:lstStyle/>
          <a:p>
            <a:pPr algn="ctr"/>
            <a:r>
              <a:rPr lang="en-US" sz="3200" b="1" dirty="0">
                <a:latin typeface="Open Sans"/>
              </a:rPr>
              <a:t>Maintenance Effort Requirements to ESSER III</a:t>
            </a:r>
            <a:endParaRPr lang="en-US" dirty="0">
              <a:latin typeface="Open Sans"/>
            </a:endParaRPr>
          </a:p>
        </p:txBody>
      </p:sp>
      <p:sp>
        <p:nvSpPr>
          <p:cNvPr id="3" name="TextBox 2">
            <a:extLst>
              <a:ext uri="{FF2B5EF4-FFF2-40B4-BE49-F238E27FC236}">
                <a16:creationId xmlns:a16="http://schemas.microsoft.com/office/drawing/2014/main" id="{084BADFE-523F-4AAB-8D4D-9DBC7478DB0C}"/>
              </a:ext>
            </a:extLst>
          </p:cNvPr>
          <p:cNvSpPr txBox="1"/>
          <p:nvPr/>
        </p:nvSpPr>
        <p:spPr>
          <a:xfrm>
            <a:off x="823913" y="2083566"/>
            <a:ext cx="10239414"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Maintenance of Effort: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Upon agreeing to receive ESSER III Funds, California has agreed to maintain their levels of funding for K-12 education for FY22 and FY23 at the same funding levels as in the previous three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Maintenance of Equity: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Upon agreeing to receive ESSER III Funds, California must also agree not to make financial cuts to schools and districts with high numbers of low-income students.  This means that LEA’s must then not make budget cuts to high-need schools, e.g., no staffing reductions.</a:t>
            </a:r>
          </a:p>
        </p:txBody>
      </p:sp>
    </p:spTree>
    <p:extLst>
      <p:ext uri="{BB962C8B-B14F-4D97-AF65-F5344CB8AC3E}">
        <p14:creationId xmlns:p14="http://schemas.microsoft.com/office/powerpoint/2010/main" val="794201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8" y="462500"/>
            <a:ext cx="10137655" cy="1325563"/>
          </a:xfrm>
        </p:spPr>
        <p:txBody>
          <a:bodyPr>
            <a:normAutofit/>
          </a:bodyPr>
          <a:lstStyle/>
          <a:p>
            <a:pPr algn="ctr"/>
            <a:r>
              <a:rPr lang="en-US" sz="3200" b="1" dirty="0">
                <a:latin typeface="Open Sans"/>
              </a:rPr>
              <a:t>Los Angeles Unified School District Example</a:t>
            </a:r>
            <a:endParaRPr lang="en-US" dirty="0">
              <a:latin typeface="Open Sans"/>
            </a:endParaRPr>
          </a:p>
        </p:txBody>
      </p:sp>
      <p:graphicFrame>
        <p:nvGraphicFramePr>
          <p:cNvPr id="5" name="Diagram 4">
            <a:extLst>
              <a:ext uri="{FF2B5EF4-FFF2-40B4-BE49-F238E27FC236}">
                <a16:creationId xmlns:a16="http://schemas.microsoft.com/office/drawing/2014/main" id="{68384DA0-EB7F-4B19-8A65-F5C9007A42DD}"/>
              </a:ext>
            </a:extLst>
          </p:cNvPr>
          <p:cNvGraphicFramePr/>
          <p:nvPr/>
        </p:nvGraphicFramePr>
        <p:xfrm>
          <a:off x="838199" y="1825625"/>
          <a:ext cx="8544339" cy="3770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Brace 2">
            <a:extLst>
              <a:ext uri="{FF2B5EF4-FFF2-40B4-BE49-F238E27FC236}">
                <a16:creationId xmlns:a16="http://schemas.microsoft.com/office/drawing/2014/main" id="{57D52F02-A23F-42D0-9E6C-8C151CA4EB14}"/>
              </a:ext>
            </a:extLst>
          </p:cNvPr>
          <p:cNvSpPr/>
          <p:nvPr/>
        </p:nvSpPr>
        <p:spPr>
          <a:xfrm>
            <a:off x="9511750" y="1908313"/>
            <a:ext cx="129208" cy="36874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B7DB7B3-3008-4D17-B991-7F3EBA15D34F}"/>
              </a:ext>
            </a:extLst>
          </p:cNvPr>
          <p:cNvSpPr txBox="1"/>
          <p:nvPr/>
        </p:nvSpPr>
        <p:spPr>
          <a:xfrm>
            <a:off x="9770170" y="3172526"/>
            <a:ext cx="20772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Total in Relief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Open Sans"/>
                <a:ea typeface="+mn-ea"/>
                <a:cs typeface="+mn-cs"/>
              </a:rPr>
              <a:t>$4.7 billion</a:t>
            </a:r>
          </a:p>
        </p:txBody>
      </p:sp>
      <p:sp>
        <p:nvSpPr>
          <p:cNvPr id="7" name="TextBox 6">
            <a:extLst>
              <a:ext uri="{FF2B5EF4-FFF2-40B4-BE49-F238E27FC236}">
                <a16:creationId xmlns:a16="http://schemas.microsoft.com/office/drawing/2014/main" id="{1E961754-BD82-417E-B9F9-795E9B9165A2}"/>
              </a:ext>
            </a:extLst>
          </p:cNvPr>
          <p:cNvSpPr txBox="1"/>
          <p:nvPr/>
        </p:nvSpPr>
        <p:spPr>
          <a:xfrm>
            <a:off x="838199" y="6000092"/>
            <a:ext cx="23957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Source: EdSource.org </a:t>
            </a:r>
          </a:p>
        </p:txBody>
      </p:sp>
      <p:sp>
        <p:nvSpPr>
          <p:cNvPr id="8" name="TextBox 7">
            <a:extLst>
              <a:ext uri="{FF2B5EF4-FFF2-40B4-BE49-F238E27FC236}">
                <a16:creationId xmlns:a16="http://schemas.microsoft.com/office/drawing/2014/main" id="{4B7ECA5C-7ED9-473C-8D38-52E988A06F72}"/>
              </a:ext>
            </a:extLst>
          </p:cNvPr>
          <p:cNvSpPr txBox="1"/>
          <p:nvPr/>
        </p:nvSpPr>
        <p:spPr>
          <a:xfrm>
            <a:off x="838199" y="5633292"/>
            <a:ext cx="41592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a:ea typeface="+mn-ea"/>
                <a:cs typeface="+mn-cs"/>
              </a:rPr>
              <a:t>*This total also includes Governor’s GEER Funding.</a:t>
            </a:r>
          </a:p>
        </p:txBody>
      </p:sp>
    </p:spTree>
    <p:extLst>
      <p:ext uri="{BB962C8B-B14F-4D97-AF65-F5344CB8AC3E}">
        <p14:creationId xmlns:p14="http://schemas.microsoft.com/office/powerpoint/2010/main" val="137549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DCB-C7D3-4AD7-8098-27DECA42F77A}"/>
              </a:ext>
            </a:extLst>
          </p:cNvPr>
          <p:cNvSpPr>
            <a:spLocks noGrp="1"/>
          </p:cNvSpPr>
          <p:nvPr>
            <p:ph type="title"/>
          </p:nvPr>
        </p:nvSpPr>
        <p:spPr>
          <a:xfrm>
            <a:off x="-1333500" y="957664"/>
            <a:ext cx="1556309" cy="620312"/>
          </a:xfrm>
        </p:spPr>
        <p:txBody>
          <a:bodyPr>
            <a:normAutofit fontScale="90000"/>
          </a:bodyPr>
          <a:lstStyle/>
          <a:p>
            <a:r>
              <a:rPr lang="en-US"/>
              <a:t>SPEAKERS</a:t>
            </a:r>
            <a:endParaRPr lang="en-US" dirty="0"/>
          </a:p>
        </p:txBody>
      </p:sp>
      <p:pic>
        <p:nvPicPr>
          <p:cNvPr id="5" name="Content Placeholder 4" descr="Text&#10;&#10;Description automatically generated">
            <a:extLst>
              <a:ext uri="{FF2B5EF4-FFF2-40B4-BE49-F238E27FC236}">
                <a16:creationId xmlns:a16="http://schemas.microsoft.com/office/drawing/2014/main" id="{B33C1511-DE81-41B4-9EAA-A4954CF99B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9479"/>
          <a:stretch/>
        </p:blipFill>
        <p:spPr>
          <a:xfrm>
            <a:off x="0" y="0"/>
            <a:ext cx="12206350" cy="1926454"/>
          </a:xfrm>
        </p:spPr>
      </p:pic>
      <p:pic>
        <p:nvPicPr>
          <p:cNvPr id="2052" name="Picture 4" descr="Jacky Guerrero">
            <a:extLst>
              <a:ext uri="{FF2B5EF4-FFF2-40B4-BE49-F238E27FC236}">
                <a16:creationId xmlns:a16="http://schemas.microsoft.com/office/drawing/2014/main" id="{109BB744-57A4-44FC-87AD-2B9D97589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168" y="2403564"/>
            <a:ext cx="2952023" cy="39360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9D8E5FE-5D76-4A95-B5BB-A86732DC5FD8}"/>
              </a:ext>
            </a:extLst>
          </p:cNvPr>
          <p:cNvSpPr txBox="1"/>
          <p:nvPr/>
        </p:nvSpPr>
        <p:spPr>
          <a:xfrm>
            <a:off x="7421546" y="5599687"/>
            <a:ext cx="3313129" cy="923330"/>
          </a:xfrm>
          <a:prstGeom prst="rect">
            <a:avLst/>
          </a:prstGeom>
          <a:noFill/>
        </p:spPr>
        <p:txBody>
          <a:bodyPr wrap="square">
            <a:spAutoFit/>
          </a:bodyPr>
          <a:lstStyle/>
          <a:p>
            <a:pPr marL="0" marR="0">
              <a:spcBef>
                <a:spcPts val="0"/>
              </a:spcBef>
              <a:spcAft>
                <a:spcPts val="0"/>
              </a:spcAft>
            </a:pPr>
            <a:r>
              <a:rPr lang="en-US"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Margaret Brodkin</a:t>
            </a:r>
          </a:p>
          <a:p>
            <a:pPr marL="0" marR="0">
              <a:spcBef>
                <a:spcPts val="0"/>
              </a:spcBef>
              <a:spcAft>
                <a:spcPts val="0"/>
              </a:spcAft>
            </a:pPr>
            <a:r>
              <a:rPr lang="en-US"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Founder/Director</a:t>
            </a:r>
          </a:p>
          <a:p>
            <a:pPr marL="0" marR="0">
              <a:spcBef>
                <a:spcPts val="0"/>
              </a:spcBef>
              <a:spcAft>
                <a:spcPts val="0"/>
              </a:spcAft>
            </a:pPr>
            <a:r>
              <a:rPr lang="en-US"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Funding the Next Generation</a:t>
            </a:r>
          </a:p>
        </p:txBody>
      </p:sp>
      <p:sp>
        <p:nvSpPr>
          <p:cNvPr id="16" name="TextBox 15">
            <a:extLst>
              <a:ext uri="{FF2B5EF4-FFF2-40B4-BE49-F238E27FC236}">
                <a16:creationId xmlns:a16="http://schemas.microsoft.com/office/drawing/2014/main" id="{A5A2AD6B-29CA-448F-AAA3-27B855ED8440}"/>
              </a:ext>
            </a:extLst>
          </p:cNvPr>
          <p:cNvSpPr txBox="1"/>
          <p:nvPr/>
        </p:nvSpPr>
        <p:spPr>
          <a:xfrm>
            <a:off x="4425553" y="3291880"/>
            <a:ext cx="3340894" cy="1200329"/>
          </a:xfrm>
          <a:prstGeom prst="rect">
            <a:avLst/>
          </a:prstGeom>
          <a:noFill/>
        </p:spPr>
        <p:txBody>
          <a:bodyPr wrap="square">
            <a:spAutoFit/>
          </a:bodyPr>
          <a:lstStyle/>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Jacky Guerrero</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Associate Director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Equity in Community Investments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erson smiling in front of a red bridge&#10;&#10;Description automatically generated with medium confidence">
            <a:extLst>
              <a:ext uri="{FF2B5EF4-FFF2-40B4-BE49-F238E27FC236}">
                <a16:creationId xmlns:a16="http://schemas.microsoft.com/office/drawing/2014/main" id="{67DD1E24-94C1-478C-92F0-F86EB98D700B}"/>
              </a:ext>
            </a:extLst>
          </p:cNvPr>
          <p:cNvPicPr>
            <a:picLocks noChangeAspect="1"/>
          </p:cNvPicPr>
          <p:nvPr/>
        </p:nvPicPr>
        <p:blipFill rotWithShape="1">
          <a:blip r:embed="rId4">
            <a:extLst>
              <a:ext uri="{28A0092B-C50C-407E-A947-70E740481C1C}">
                <a14:useLocalDpi xmlns:a14="http://schemas.microsoft.com/office/drawing/2010/main" val="0"/>
              </a:ext>
            </a:extLst>
          </a:blip>
          <a:srcRect t="4724"/>
          <a:stretch/>
        </p:blipFill>
        <p:spPr>
          <a:xfrm>
            <a:off x="7076315" y="2403564"/>
            <a:ext cx="4003589" cy="2860852"/>
          </a:xfrm>
          <a:prstGeom prst="rect">
            <a:avLst/>
          </a:prstGeom>
        </p:spPr>
      </p:pic>
    </p:spTree>
    <p:extLst>
      <p:ext uri="{BB962C8B-B14F-4D97-AF65-F5344CB8AC3E}">
        <p14:creationId xmlns:p14="http://schemas.microsoft.com/office/powerpoint/2010/main" val="164242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379" y="213925"/>
            <a:ext cx="10137655" cy="1325563"/>
          </a:xfrm>
        </p:spPr>
        <p:txBody>
          <a:bodyPr>
            <a:normAutofit/>
          </a:bodyPr>
          <a:lstStyle/>
          <a:p>
            <a:r>
              <a:rPr lang="en-US" sz="3200" b="1" dirty="0">
                <a:latin typeface="Open Sans"/>
              </a:rPr>
              <a:t>Key Insights on Government Uses of Funds</a:t>
            </a:r>
            <a:endParaRPr lang="en-US" dirty="0">
              <a:latin typeface="Open Sans"/>
            </a:endParaRPr>
          </a:p>
        </p:txBody>
      </p:sp>
      <p:sp>
        <p:nvSpPr>
          <p:cNvPr id="4" name="Content Placeholder 3">
            <a:extLst>
              <a:ext uri="{FF2B5EF4-FFF2-40B4-BE49-F238E27FC236}">
                <a16:creationId xmlns:a16="http://schemas.microsoft.com/office/drawing/2014/main" id="{9BD2E70E-2DBB-4A31-8E08-781D3A30DFC5}"/>
              </a:ext>
            </a:extLst>
          </p:cNvPr>
          <p:cNvSpPr>
            <a:spLocks noGrp="1"/>
          </p:cNvSpPr>
          <p:nvPr>
            <p:ph idx="1"/>
          </p:nvPr>
        </p:nvSpPr>
        <p:spPr>
          <a:xfrm>
            <a:off x="580738" y="1137574"/>
            <a:ext cx="10767883" cy="5506501"/>
          </a:xfrm>
        </p:spPr>
        <p:txBody>
          <a:bodyPr vert="horz" lIns="91440" tIns="45720" rIns="91440" bIns="45720" rtlCol="0" anchor="t">
            <a:noAutofit/>
          </a:bodyPr>
          <a:lstStyle/>
          <a:p>
            <a:pPr>
              <a:lnSpc>
                <a:spcPct val="150000"/>
              </a:lnSpc>
            </a:pPr>
            <a:r>
              <a:rPr lang="en-US" sz="2400" dirty="0">
                <a:latin typeface="Open Sans"/>
              </a:rPr>
              <a:t>Pay attention to fiscal outlook on revenues and deficits.</a:t>
            </a:r>
          </a:p>
          <a:p>
            <a:pPr>
              <a:lnSpc>
                <a:spcPct val="150000"/>
              </a:lnSpc>
            </a:pPr>
            <a:r>
              <a:rPr lang="en-US" sz="2400" dirty="0">
                <a:latin typeface="Open Sans"/>
                <a:ea typeface="+mn-lt"/>
                <a:cs typeface="+mn-lt"/>
              </a:rPr>
              <a:t>Funds may be used for pet projects and/or for other non-equity aligned spending.</a:t>
            </a:r>
          </a:p>
          <a:p>
            <a:pPr>
              <a:lnSpc>
                <a:spcPct val="150000"/>
              </a:lnSpc>
            </a:pPr>
            <a:r>
              <a:rPr lang="en-US" sz="2400" dirty="0">
                <a:latin typeface="Open Sans"/>
                <a:ea typeface="+mn-lt"/>
                <a:cs typeface="+mn-lt"/>
              </a:rPr>
              <a:t>Need for community groups to align their priorities and lead a united front.</a:t>
            </a:r>
          </a:p>
          <a:p>
            <a:pPr>
              <a:lnSpc>
                <a:spcPct val="150000"/>
              </a:lnSpc>
            </a:pPr>
            <a:r>
              <a:rPr lang="en-US" sz="2400" dirty="0">
                <a:latin typeface="Open Sans"/>
                <a:ea typeface="+mn-lt"/>
                <a:cs typeface="+mn-lt"/>
              </a:rPr>
              <a:t>Utilizing data and community surveys will increase your campaigns success.</a:t>
            </a:r>
          </a:p>
          <a:p>
            <a:pPr>
              <a:lnSpc>
                <a:spcPct val="150000"/>
              </a:lnSpc>
            </a:pPr>
            <a:r>
              <a:rPr lang="en-US" sz="2400" dirty="0">
                <a:latin typeface="Open Sans"/>
                <a:ea typeface="+mn-lt"/>
                <a:cs typeface="+mn-lt"/>
              </a:rPr>
              <a:t>Make the case for federal relief funding as seed funding towards more long-term sustainable funds for your programs and services.</a:t>
            </a:r>
          </a:p>
        </p:txBody>
      </p:sp>
    </p:spTree>
    <p:extLst>
      <p:ext uri="{BB962C8B-B14F-4D97-AF65-F5344CB8AC3E}">
        <p14:creationId xmlns:p14="http://schemas.microsoft.com/office/powerpoint/2010/main" val="1464992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26"/>
          <p:cNvSpPr txBox="1"/>
          <p:nvPr/>
        </p:nvSpPr>
        <p:spPr>
          <a:xfrm>
            <a:off x="1614925" y="556238"/>
            <a:ext cx="6934200" cy="4463700"/>
          </a:xfrm>
          <a:prstGeom prst="rect">
            <a:avLst/>
          </a:prstGeom>
          <a:noFill/>
          <a:ln>
            <a:noFill/>
          </a:ln>
        </p:spPr>
        <p:txBody>
          <a:bodyPr spcFirstLastPara="1" wrap="square" lIns="91425" tIns="45700" rIns="91425" bIns="45700" anchor="t" anchorCtr="0">
            <a:spAutoFit/>
          </a:bodyPr>
          <a:lstStyle/>
          <a:p>
            <a:pPr algn="ctr">
              <a:buClr>
                <a:srgbClr val="000000"/>
              </a:buClr>
              <a:buSzPts val="3200"/>
            </a:pPr>
            <a:endParaRPr sz="3200" kern="0">
              <a:solidFill>
                <a:srgbClr val="FFFFFF"/>
              </a:solidFill>
              <a:latin typeface="Calibri"/>
              <a:ea typeface="Calibri"/>
              <a:cs typeface="Calibri"/>
              <a:sym typeface="Calibri"/>
            </a:endParaRPr>
          </a:p>
          <a:p>
            <a:pPr algn="ctr">
              <a:buClr>
                <a:srgbClr val="000000"/>
              </a:buClr>
              <a:buSzPts val="3600"/>
            </a:pPr>
            <a:r>
              <a:rPr lang="en-US" sz="3600" b="1" kern="0">
                <a:solidFill>
                  <a:srgbClr val="FFFFFF"/>
                </a:solidFill>
                <a:latin typeface="Calibri"/>
                <a:ea typeface="Calibri"/>
                <a:cs typeface="Calibri"/>
                <a:sym typeface="Calibri"/>
              </a:rPr>
              <a:t>Raise Your Voice: </a:t>
            </a:r>
            <a:endParaRPr sz="3600" b="1" kern="0">
              <a:solidFill>
                <a:srgbClr val="FFFFFF"/>
              </a:solidFill>
              <a:latin typeface="Calibri"/>
              <a:ea typeface="Calibri"/>
              <a:cs typeface="Calibri"/>
              <a:sym typeface="Calibri"/>
            </a:endParaRPr>
          </a:p>
          <a:p>
            <a:pPr algn="ctr">
              <a:buClr>
                <a:srgbClr val="000000"/>
              </a:buClr>
              <a:buSzPts val="3600"/>
            </a:pPr>
            <a:r>
              <a:rPr lang="en-US" sz="2600" kern="0">
                <a:solidFill>
                  <a:srgbClr val="FFFFFF"/>
                </a:solidFill>
                <a:latin typeface="Calibri"/>
                <a:ea typeface="Calibri"/>
                <a:cs typeface="Calibri"/>
                <a:sym typeface="Calibri"/>
              </a:rPr>
              <a:t>Engage, advocate, and make afterschool and other youth programming a priority in your community </a:t>
            </a:r>
            <a:endParaRPr sz="2600" kern="0">
              <a:solidFill>
                <a:srgbClr val="FFFFFF"/>
              </a:solidFill>
              <a:latin typeface="Calibri"/>
              <a:ea typeface="Calibri"/>
              <a:cs typeface="Calibri"/>
              <a:sym typeface="Calibri"/>
            </a:endParaRPr>
          </a:p>
          <a:p>
            <a:pPr algn="ctr">
              <a:buClr>
                <a:srgbClr val="000000"/>
              </a:buClr>
              <a:buSzPts val="3600"/>
            </a:pPr>
            <a:endParaRPr sz="2600" kern="0">
              <a:solidFill>
                <a:srgbClr val="FFFFFF"/>
              </a:solidFill>
              <a:latin typeface="Calibri"/>
              <a:ea typeface="Calibri"/>
              <a:cs typeface="Calibri"/>
              <a:sym typeface="Calibri"/>
            </a:endParaRPr>
          </a:p>
          <a:p>
            <a:pPr algn="ctr">
              <a:buClr>
                <a:srgbClr val="000000"/>
              </a:buClr>
              <a:buSzPts val="3600"/>
            </a:pPr>
            <a:r>
              <a:rPr lang="en-US" sz="2800" i="1" kern="0">
                <a:solidFill>
                  <a:srgbClr val="FFFFFF"/>
                </a:solidFill>
                <a:latin typeface="Calibri"/>
                <a:ea typeface="Calibri"/>
                <a:cs typeface="Calibri"/>
                <a:sym typeface="Calibri"/>
              </a:rPr>
              <a:t>Jen Dietrich, </a:t>
            </a:r>
            <a:r>
              <a:rPr lang="en-US" sz="2000" i="1" kern="0">
                <a:solidFill>
                  <a:srgbClr val="FFFFFF"/>
                </a:solidFill>
                <a:latin typeface="Calibri"/>
                <a:ea typeface="Calibri"/>
                <a:cs typeface="Calibri"/>
                <a:sym typeface="Calibri"/>
              </a:rPr>
              <a:t>Director of Policy</a:t>
            </a:r>
            <a:r>
              <a:rPr lang="en-US" sz="2800" i="1" kern="0">
                <a:solidFill>
                  <a:srgbClr val="FFFFFF"/>
                </a:solidFill>
                <a:latin typeface="Calibri"/>
                <a:ea typeface="Calibri"/>
                <a:cs typeface="Calibri"/>
                <a:sym typeface="Calibri"/>
              </a:rPr>
              <a:t> </a:t>
            </a:r>
            <a:endParaRPr sz="2800" i="1" kern="0">
              <a:solidFill>
                <a:srgbClr val="FFFFFF"/>
              </a:solidFill>
              <a:latin typeface="Calibri"/>
              <a:ea typeface="Calibri"/>
              <a:cs typeface="Calibri"/>
              <a:sym typeface="Calibri"/>
            </a:endParaRPr>
          </a:p>
          <a:p>
            <a:pPr algn="ctr">
              <a:buClr>
                <a:srgbClr val="000000"/>
              </a:buClr>
              <a:buSzPts val="2800"/>
            </a:pPr>
            <a:br>
              <a:rPr lang="en-US" sz="3600" i="1" kern="0">
                <a:solidFill>
                  <a:srgbClr val="FFFFFF"/>
                </a:solidFill>
                <a:latin typeface="Calibri"/>
                <a:ea typeface="Calibri"/>
                <a:cs typeface="Calibri"/>
                <a:sym typeface="Calibri"/>
              </a:rPr>
            </a:br>
            <a:endParaRPr sz="2000" i="1" kern="0">
              <a:solidFill>
                <a:srgbClr val="FFFFFF"/>
              </a:solidFill>
              <a:latin typeface="Calibri"/>
              <a:ea typeface="Calibri"/>
              <a:cs typeface="Calibri"/>
              <a:sym typeface="Calibri"/>
            </a:endParaRPr>
          </a:p>
          <a:p>
            <a:pPr>
              <a:buClr>
                <a:srgbClr val="000000"/>
              </a:buClr>
              <a:buSzPts val="2800"/>
            </a:pPr>
            <a:endParaRPr sz="2800" kern="0">
              <a:solidFill>
                <a:srgbClr val="FFFFFF"/>
              </a:solidFill>
              <a:latin typeface="Calibri"/>
              <a:ea typeface="Calibri"/>
              <a:cs typeface="Calibri"/>
              <a:sym typeface="Calibri"/>
            </a:endParaRPr>
          </a:p>
        </p:txBody>
      </p:sp>
      <p:sp>
        <p:nvSpPr>
          <p:cNvPr id="169" name="Google Shape;169;p26"/>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21</a:t>
            </a:fld>
            <a:endParaRPr kern="0"/>
          </a:p>
        </p:txBody>
      </p:sp>
      <p:sp>
        <p:nvSpPr>
          <p:cNvPr id="170" name="Google Shape;170;p26"/>
          <p:cNvSpPr/>
          <p:nvPr/>
        </p:nvSpPr>
        <p:spPr>
          <a:xfrm>
            <a:off x="3474450" y="5064850"/>
            <a:ext cx="6934200" cy="1656600"/>
          </a:xfrm>
          <a:prstGeom prst="rect">
            <a:avLst/>
          </a:prstGeom>
          <a:solidFill>
            <a:schemeClr val="lt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pic>
        <p:nvPicPr>
          <p:cNvPr id="171" name="Google Shape;171;p26"/>
          <p:cNvPicPr preferRelativeResize="0"/>
          <p:nvPr/>
        </p:nvPicPr>
        <p:blipFill>
          <a:blip r:embed="rId4">
            <a:alphaModFix/>
          </a:blip>
          <a:stretch>
            <a:fillRect/>
          </a:stretch>
        </p:blipFill>
        <p:spPr>
          <a:xfrm>
            <a:off x="4825750" y="5127251"/>
            <a:ext cx="5503324" cy="1416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sldNum" idx="12"/>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22</a:t>
            </a:fld>
            <a:endParaRPr kern="0"/>
          </a:p>
        </p:txBody>
      </p:sp>
      <p:sp>
        <p:nvSpPr>
          <p:cNvPr id="178" name="Google Shape;178;p27"/>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179" name="Google Shape;179;p27"/>
          <p:cNvSpPr txBox="1"/>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22</a:t>
            </a:fld>
            <a:endParaRPr sz="1200" kern="0">
              <a:solidFill>
                <a:srgbClr val="888888"/>
              </a:solidFill>
              <a:latin typeface="Calibri"/>
              <a:ea typeface="Calibri"/>
              <a:cs typeface="Calibri"/>
              <a:sym typeface="Calibri"/>
            </a:endParaRPr>
          </a:p>
        </p:txBody>
      </p:sp>
      <p:sp>
        <p:nvSpPr>
          <p:cNvPr id="180" name="Google Shape;180;p27"/>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marL="457200">
              <a:buClr>
                <a:srgbClr val="000000"/>
              </a:buClr>
              <a:buSzPts val="1800"/>
            </a:pPr>
            <a:r>
              <a:rPr lang="en-US" sz="3200" kern="0">
                <a:solidFill>
                  <a:srgbClr val="FFFFFF"/>
                </a:solidFill>
                <a:latin typeface="Calibri"/>
                <a:ea typeface="Calibri"/>
                <a:cs typeface="Calibri"/>
                <a:sym typeface="Calibri"/>
              </a:rPr>
              <a:t> </a:t>
            </a:r>
            <a:endParaRPr sz="3200" kern="0">
              <a:solidFill>
                <a:srgbClr val="FFFFFF"/>
              </a:solidFill>
              <a:latin typeface="Calibri"/>
              <a:ea typeface="Calibri"/>
              <a:cs typeface="Calibri"/>
              <a:sym typeface="Calibri"/>
            </a:endParaRPr>
          </a:p>
        </p:txBody>
      </p:sp>
      <p:pic>
        <p:nvPicPr>
          <p:cNvPr id="181" name="Google Shape;181;p27"/>
          <p:cNvPicPr preferRelativeResize="0"/>
          <p:nvPr/>
        </p:nvPicPr>
        <p:blipFill rotWithShape="1">
          <a:blip r:embed="rId3">
            <a:alphaModFix/>
          </a:blip>
          <a:srcRect t="7914" b="15026"/>
          <a:stretch/>
        </p:blipFill>
        <p:spPr>
          <a:xfrm>
            <a:off x="9030589" y="6109142"/>
            <a:ext cx="866263" cy="667512"/>
          </a:xfrm>
          <a:prstGeom prst="rect">
            <a:avLst/>
          </a:prstGeom>
          <a:noFill/>
          <a:ln>
            <a:noFill/>
          </a:ln>
        </p:spPr>
      </p:pic>
      <p:sp>
        <p:nvSpPr>
          <p:cNvPr id="182" name="Google Shape;182;p27"/>
          <p:cNvSpPr txBox="1"/>
          <p:nvPr/>
        </p:nvSpPr>
        <p:spPr>
          <a:xfrm>
            <a:off x="1930400" y="6096000"/>
            <a:ext cx="4648200" cy="523200"/>
          </a:xfrm>
          <a:prstGeom prst="rect">
            <a:avLst/>
          </a:prstGeom>
          <a:noFill/>
          <a:ln>
            <a:noFill/>
          </a:ln>
        </p:spPr>
        <p:txBody>
          <a:bodyPr spcFirstLastPara="1" wrap="square" lIns="91425" tIns="45700" rIns="91425" bIns="45700" anchor="t" anchorCtr="0">
            <a:noAutofit/>
          </a:bodyPr>
          <a:lstStyle/>
          <a:p>
            <a:pPr>
              <a:buClr>
                <a:srgbClr val="000000"/>
              </a:buClr>
              <a:buSzPts val="2800"/>
            </a:pPr>
            <a:endParaRPr sz="2800" kern="0">
              <a:solidFill>
                <a:srgbClr val="000000"/>
              </a:solidFill>
              <a:latin typeface="Calibri"/>
              <a:ea typeface="Calibri"/>
              <a:cs typeface="Calibri"/>
              <a:sym typeface="Calibri"/>
            </a:endParaRPr>
          </a:p>
        </p:txBody>
      </p:sp>
      <p:sp>
        <p:nvSpPr>
          <p:cNvPr id="183" name="Google Shape;183;p27"/>
          <p:cNvSpPr txBox="1"/>
          <p:nvPr/>
        </p:nvSpPr>
        <p:spPr>
          <a:xfrm>
            <a:off x="2240700" y="1345550"/>
            <a:ext cx="7710600" cy="5620800"/>
          </a:xfrm>
          <a:prstGeom prst="rect">
            <a:avLst/>
          </a:prstGeom>
          <a:noFill/>
          <a:ln>
            <a:noFill/>
          </a:ln>
        </p:spPr>
        <p:txBody>
          <a:bodyPr spcFirstLastPara="1" wrap="square" lIns="91425" tIns="91425" rIns="91425" bIns="91425" anchor="t" anchorCtr="0">
            <a:noAutofit/>
          </a:bodyPr>
          <a:lstStyle/>
          <a:p>
            <a:pPr>
              <a:buClr>
                <a:srgbClr val="000000"/>
              </a:buClr>
              <a:buSzPts val="1400"/>
            </a:pPr>
            <a:endParaRPr sz="1400" kern="0">
              <a:solidFill>
                <a:srgbClr val="000000"/>
              </a:solidFill>
              <a:latin typeface="Calibri"/>
              <a:ea typeface="Calibri"/>
              <a:cs typeface="Calibri"/>
              <a:sym typeface="Calibri"/>
            </a:endParaRPr>
          </a:p>
          <a:p>
            <a:pPr>
              <a:buClr>
                <a:srgbClr val="000000"/>
              </a:buClr>
              <a:buSzPts val="1800"/>
            </a:pPr>
            <a:endParaRPr kern="0">
              <a:solidFill>
                <a:srgbClr val="000000"/>
              </a:solidFill>
              <a:latin typeface="Calibri"/>
              <a:ea typeface="Calibri"/>
              <a:cs typeface="Calibri"/>
              <a:sym typeface="Calibri"/>
            </a:endParaRPr>
          </a:p>
          <a:p>
            <a:pPr>
              <a:buClr>
                <a:srgbClr val="000000"/>
              </a:buClr>
              <a:buSzPts val="1800"/>
            </a:pPr>
            <a:endParaRPr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buClr>
                <a:srgbClr val="000000"/>
              </a:buClr>
              <a:buSzPts val="1400"/>
            </a:pPr>
            <a:endParaRPr sz="1400" kern="0">
              <a:solidFill>
                <a:srgbClr val="000000"/>
              </a:solidFill>
              <a:latin typeface="Calibri"/>
              <a:ea typeface="Calibri"/>
              <a:cs typeface="Calibri"/>
              <a:sym typeface="Calibri"/>
            </a:endParaRPr>
          </a:p>
        </p:txBody>
      </p:sp>
      <p:sp>
        <p:nvSpPr>
          <p:cNvPr id="184" name="Google Shape;184;p27"/>
          <p:cNvSpPr/>
          <p:nvPr/>
        </p:nvSpPr>
        <p:spPr>
          <a:xfrm>
            <a:off x="4691500" y="1185600"/>
            <a:ext cx="2910900" cy="10566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algn="ctr">
              <a:buClr>
                <a:srgbClr val="000000"/>
              </a:buClr>
            </a:pPr>
            <a:r>
              <a:rPr lang="en-US" sz="1100" b="1" kern="0">
                <a:solidFill>
                  <a:srgbClr val="FFFFFF"/>
                </a:solidFill>
                <a:latin typeface="Calibri"/>
                <a:ea typeface="Calibri"/>
                <a:cs typeface="Calibri"/>
                <a:sym typeface="Calibri"/>
              </a:rPr>
              <a:t>A</a:t>
            </a:r>
            <a:r>
              <a:rPr lang="en-US" sz="1300" b="1" kern="0">
                <a:solidFill>
                  <a:srgbClr val="FFFFFF"/>
                </a:solidFill>
                <a:latin typeface="Calibri"/>
                <a:ea typeface="Calibri"/>
                <a:cs typeface="Calibri"/>
                <a:sym typeface="Calibri"/>
              </a:rPr>
              <a:t>merican Rescue Plan Act (ARPA)</a:t>
            </a:r>
            <a:endParaRPr sz="1300" b="1" kern="0">
              <a:solidFill>
                <a:srgbClr val="FFFFFF"/>
              </a:solidFill>
              <a:latin typeface="Calibri"/>
              <a:ea typeface="Calibri"/>
              <a:cs typeface="Calibri"/>
              <a:sym typeface="Calibri"/>
            </a:endParaRPr>
          </a:p>
          <a:p>
            <a:pPr algn="ctr">
              <a:lnSpc>
                <a:spcPct val="115000"/>
              </a:lnSpc>
              <a:buClr>
                <a:srgbClr val="000000"/>
              </a:buClr>
              <a:buSzPts val="1100"/>
            </a:pPr>
            <a:r>
              <a:rPr lang="en-US" sz="1300" b="1" kern="0">
                <a:solidFill>
                  <a:srgbClr val="FFFFFF"/>
                </a:solidFill>
                <a:latin typeface="Calibri"/>
                <a:ea typeface="Calibri"/>
                <a:cs typeface="Calibri"/>
                <a:sym typeface="Calibri"/>
              </a:rPr>
              <a:t>Elementary and Secondary School Emergency Relief Fund (ESSER III)</a:t>
            </a:r>
            <a:endParaRPr sz="1300" b="1" kern="0">
              <a:solidFill>
                <a:srgbClr val="FFFFFF"/>
              </a:solidFill>
              <a:latin typeface="Calibri"/>
              <a:ea typeface="Calibri"/>
              <a:cs typeface="Calibri"/>
              <a:sym typeface="Calibri"/>
            </a:endParaRPr>
          </a:p>
          <a:p>
            <a:pPr algn="ctr">
              <a:lnSpc>
                <a:spcPct val="115000"/>
              </a:lnSpc>
              <a:buClr>
                <a:srgbClr val="000000"/>
              </a:buClr>
            </a:pPr>
            <a:r>
              <a:rPr lang="en-US" sz="1300" b="1" kern="0">
                <a:solidFill>
                  <a:srgbClr val="FFFFFF"/>
                </a:solidFill>
                <a:latin typeface="Calibri"/>
                <a:ea typeface="Calibri"/>
                <a:cs typeface="Calibri"/>
                <a:sym typeface="Calibri"/>
              </a:rPr>
              <a:t>$15.1B</a:t>
            </a:r>
            <a:endParaRPr sz="1200" b="1" kern="0">
              <a:solidFill>
                <a:srgbClr val="FFFFFF"/>
              </a:solidFill>
              <a:latin typeface="Roboto"/>
              <a:ea typeface="Roboto"/>
              <a:cs typeface="Roboto"/>
              <a:sym typeface="Roboto"/>
            </a:endParaRPr>
          </a:p>
        </p:txBody>
      </p:sp>
      <p:sp>
        <p:nvSpPr>
          <p:cNvPr id="185" name="Google Shape;185;p27"/>
          <p:cNvSpPr/>
          <p:nvPr/>
        </p:nvSpPr>
        <p:spPr>
          <a:xfrm>
            <a:off x="7097250" y="2765400"/>
            <a:ext cx="2062200" cy="6636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algn="ctr">
              <a:buClr>
                <a:srgbClr val="000000"/>
              </a:buClr>
            </a:pPr>
            <a:r>
              <a:rPr lang="en-US" sz="1100" b="1" kern="0">
                <a:solidFill>
                  <a:srgbClr val="FFFFFF"/>
                </a:solidFill>
                <a:latin typeface="Roboto"/>
                <a:ea typeface="Roboto"/>
                <a:cs typeface="Roboto"/>
                <a:sym typeface="Roboto"/>
              </a:rPr>
              <a:t>Local Education Agencies 90%</a:t>
            </a:r>
            <a:endParaRPr sz="1300" b="1" kern="0">
              <a:solidFill>
                <a:srgbClr val="FFFFFF"/>
              </a:solidFill>
              <a:latin typeface="Roboto"/>
              <a:ea typeface="Roboto"/>
              <a:cs typeface="Roboto"/>
              <a:sym typeface="Roboto"/>
            </a:endParaRPr>
          </a:p>
        </p:txBody>
      </p:sp>
      <p:sp>
        <p:nvSpPr>
          <p:cNvPr id="186" name="Google Shape;186;p27"/>
          <p:cNvSpPr/>
          <p:nvPr/>
        </p:nvSpPr>
        <p:spPr>
          <a:xfrm>
            <a:off x="3349500" y="2761500"/>
            <a:ext cx="1821300" cy="6675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algn="ctr">
              <a:buClr>
                <a:srgbClr val="000000"/>
              </a:buClr>
            </a:pPr>
            <a:r>
              <a:rPr lang="en-US" sz="1200" b="1" kern="0">
                <a:solidFill>
                  <a:srgbClr val="FFFFFF"/>
                </a:solidFill>
                <a:latin typeface="Roboto"/>
                <a:ea typeface="Roboto"/>
                <a:cs typeface="Roboto"/>
                <a:sym typeface="Roboto"/>
              </a:rPr>
              <a:t>State set-asides</a:t>
            </a:r>
            <a:endParaRPr sz="1200" b="1" kern="0">
              <a:solidFill>
                <a:srgbClr val="FFFFFF"/>
              </a:solidFill>
              <a:latin typeface="Roboto"/>
              <a:ea typeface="Roboto"/>
              <a:cs typeface="Roboto"/>
              <a:sym typeface="Roboto"/>
            </a:endParaRPr>
          </a:p>
          <a:p>
            <a:pPr algn="ctr">
              <a:buClr>
                <a:srgbClr val="000000"/>
              </a:buClr>
            </a:pPr>
            <a:r>
              <a:rPr lang="en-US" sz="1200" b="1" kern="0">
                <a:solidFill>
                  <a:srgbClr val="FFFFFF"/>
                </a:solidFill>
                <a:latin typeface="Roboto"/>
                <a:ea typeface="Roboto"/>
                <a:cs typeface="Roboto"/>
                <a:sym typeface="Roboto"/>
              </a:rPr>
              <a:t>10%</a:t>
            </a:r>
            <a:endParaRPr sz="1200" b="1" kern="0">
              <a:solidFill>
                <a:srgbClr val="FFFFFF"/>
              </a:solidFill>
              <a:latin typeface="Roboto"/>
              <a:ea typeface="Roboto"/>
              <a:cs typeface="Roboto"/>
              <a:sym typeface="Roboto"/>
            </a:endParaRPr>
          </a:p>
        </p:txBody>
      </p:sp>
      <p:sp>
        <p:nvSpPr>
          <p:cNvPr id="187" name="Google Shape;187;p27"/>
          <p:cNvSpPr/>
          <p:nvPr/>
        </p:nvSpPr>
        <p:spPr>
          <a:xfrm>
            <a:off x="1622675" y="4028550"/>
            <a:ext cx="2220300" cy="11643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a:lnSpc>
                <a:spcPct val="115000"/>
              </a:lnSpc>
              <a:spcBef>
                <a:spcPts val="1200"/>
              </a:spcBef>
              <a:buClr>
                <a:srgbClr val="000000"/>
              </a:buClr>
              <a:buSzPts val="1100"/>
            </a:pPr>
            <a:r>
              <a:rPr lang="en-US" sz="1100" kern="0">
                <a:solidFill>
                  <a:srgbClr val="FFFFFF"/>
                </a:solidFill>
                <a:latin typeface="Calibri"/>
                <a:ea typeface="Calibri"/>
                <a:cs typeface="Calibri"/>
                <a:sym typeface="Calibri"/>
              </a:rPr>
              <a:t>At least $150.7 million (1%) must be spent on evidence-based comprehensive afterschool programs</a:t>
            </a:r>
            <a:endParaRPr sz="1100" kern="0">
              <a:solidFill>
                <a:srgbClr val="FFFFFF"/>
              </a:solidFill>
              <a:latin typeface="Calibri"/>
              <a:ea typeface="Calibri"/>
              <a:cs typeface="Calibri"/>
              <a:sym typeface="Calibri"/>
            </a:endParaRPr>
          </a:p>
          <a:p>
            <a:pPr algn="ctr">
              <a:spcBef>
                <a:spcPts val="1200"/>
              </a:spcBef>
              <a:buClr>
                <a:srgbClr val="000000"/>
              </a:buClr>
            </a:pPr>
            <a:endParaRPr sz="1000" kern="0">
              <a:solidFill>
                <a:srgbClr val="FFFFFF"/>
              </a:solidFill>
              <a:latin typeface="Roboto"/>
              <a:ea typeface="Roboto"/>
              <a:cs typeface="Roboto"/>
              <a:sym typeface="Roboto"/>
            </a:endParaRPr>
          </a:p>
        </p:txBody>
      </p:sp>
      <p:sp>
        <p:nvSpPr>
          <p:cNvPr id="188" name="Google Shape;188;p27"/>
          <p:cNvSpPr/>
          <p:nvPr/>
        </p:nvSpPr>
        <p:spPr>
          <a:xfrm>
            <a:off x="4013300" y="4028550"/>
            <a:ext cx="2133600" cy="11643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a:lnSpc>
                <a:spcPct val="115000"/>
              </a:lnSpc>
              <a:spcBef>
                <a:spcPts val="1200"/>
              </a:spcBef>
              <a:buClr>
                <a:srgbClr val="000000"/>
              </a:buClr>
              <a:buSzPts val="1100"/>
            </a:pPr>
            <a:r>
              <a:rPr lang="en-US" sz="1100" kern="0">
                <a:solidFill>
                  <a:srgbClr val="FFFFFF"/>
                </a:solidFill>
                <a:latin typeface="Calibri"/>
                <a:ea typeface="Calibri"/>
                <a:cs typeface="Calibri"/>
                <a:sym typeface="Calibri"/>
              </a:rPr>
              <a:t>At least $150.7 million (1%) must be spent on evidence-based summer learning and enrichment programs</a:t>
            </a:r>
            <a:endParaRPr sz="1100" kern="0">
              <a:solidFill>
                <a:srgbClr val="FFFFFF"/>
              </a:solidFill>
              <a:latin typeface="Calibri"/>
              <a:ea typeface="Calibri"/>
              <a:cs typeface="Calibri"/>
              <a:sym typeface="Calibri"/>
            </a:endParaRPr>
          </a:p>
          <a:p>
            <a:pPr algn="ctr">
              <a:spcBef>
                <a:spcPts val="1200"/>
              </a:spcBef>
              <a:buClr>
                <a:srgbClr val="000000"/>
              </a:buClr>
            </a:pPr>
            <a:endParaRPr sz="1000" kern="0">
              <a:solidFill>
                <a:srgbClr val="FFFFFF"/>
              </a:solidFill>
              <a:latin typeface="Roboto"/>
              <a:ea typeface="Roboto"/>
              <a:cs typeface="Roboto"/>
              <a:sym typeface="Roboto"/>
            </a:endParaRPr>
          </a:p>
        </p:txBody>
      </p:sp>
      <p:sp>
        <p:nvSpPr>
          <p:cNvPr id="189" name="Google Shape;189;p27"/>
          <p:cNvSpPr/>
          <p:nvPr/>
        </p:nvSpPr>
        <p:spPr>
          <a:xfrm>
            <a:off x="6252000" y="4107600"/>
            <a:ext cx="1615800" cy="1334400"/>
          </a:xfrm>
          <a:prstGeom prst="roundRect">
            <a:avLst>
              <a:gd name="adj" fmla="val 50000"/>
            </a:avLst>
          </a:prstGeom>
          <a:solidFill>
            <a:srgbClr val="AF292E"/>
          </a:solidFill>
          <a:ln>
            <a:noFill/>
          </a:ln>
        </p:spPr>
        <p:txBody>
          <a:bodyPr spcFirstLastPara="1" wrap="square" lIns="91425" tIns="91425" rIns="91425" bIns="91425" anchor="ctr" anchorCtr="0">
            <a:noAutofit/>
          </a:bodyPr>
          <a:lstStyle/>
          <a:p>
            <a:pPr algn="ctr">
              <a:buClr>
                <a:srgbClr val="000000"/>
              </a:buClr>
            </a:pPr>
            <a:r>
              <a:rPr lang="en-US" sz="1100" kern="0">
                <a:solidFill>
                  <a:srgbClr val="FFFFFF"/>
                </a:solidFill>
                <a:latin typeface="Calibri"/>
                <a:ea typeface="Calibri"/>
                <a:cs typeface="Calibri"/>
                <a:sym typeface="Calibri"/>
              </a:rPr>
              <a:t>At least $2.7 billion (20%) must be spent on evidence-based learning loss recovery interventions</a:t>
            </a:r>
            <a:endParaRPr sz="1400" kern="0">
              <a:solidFill>
                <a:srgbClr val="FFFFFF"/>
              </a:solidFill>
              <a:latin typeface="Arial"/>
              <a:cs typeface="Arial"/>
              <a:sym typeface="Arial"/>
            </a:endParaRPr>
          </a:p>
        </p:txBody>
      </p:sp>
      <p:sp>
        <p:nvSpPr>
          <p:cNvPr id="190" name="Google Shape;190;p27"/>
          <p:cNvSpPr/>
          <p:nvPr/>
        </p:nvSpPr>
        <p:spPr>
          <a:xfrm>
            <a:off x="7972900" y="4093200"/>
            <a:ext cx="2614800" cy="12366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a:buClr>
                <a:srgbClr val="000000"/>
              </a:buClr>
            </a:pPr>
            <a:r>
              <a:rPr lang="en-US" sz="1100" kern="0">
                <a:solidFill>
                  <a:srgbClr val="FFFFFF"/>
                </a:solidFill>
                <a:latin typeface="Calibri"/>
                <a:ea typeface="Calibri"/>
                <a:cs typeface="Calibri"/>
                <a:sym typeface="Calibri"/>
              </a:rPr>
              <a:t>At most $11 billion (80%) can be spent on a broad list of activities (any activity authorized by ESEA, IDEA, AEFLA, or Perkins CTE)</a:t>
            </a:r>
            <a:endParaRPr sz="1100" kern="0">
              <a:solidFill>
                <a:srgbClr val="FFFFFF"/>
              </a:solidFill>
              <a:latin typeface="Calibri"/>
              <a:ea typeface="Calibri"/>
              <a:cs typeface="Calibri"/>
              <a:sym typeface="Calibri"/>
            </a:endParaRPr>
          </a:p>
        </p:txBody>
      </p:sp>
      <p:cxnSp>
        <p:nvCxnSpPr>
          <p:cNvPr id="191" name="Google Shape;191;p27"/>
          <p:cNvCxnSpPr>
            <a:stCxn id="184" idx="2"/>
            <a:endCxn id="185" idx="0"/>
          </p:cNvCxnSpPr>
          <p:nvPr/>
        </p:nvCxnSpPr>
        <p:spPr>
          <a:xfrm rot="-5400000" flipH="1">
            <a:off x="6876100" y="1513050"/>
            <a:ext cx="523200" cy="19815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92" name="Google Shape;192;p27"/>
          <p:cNvCxnSpPr>
            <a:stCxn id="186" idx="0"/>
            <a:endCxn id="184" idx="2"/>
          </p:cNvCxnSpPr>
          <p:nvPr/>
        </p:nvCxnSpPr>
        <p:spPr>
          <a:xfrm rot="-5400000">
            <a:off x="4943850" y="1558500"/>
            <a:ext cx="519300" cy="18867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93" name="Google Shape;193;p27"/>
          <p:cNvCxnSpPr>
            <a:stCxn id="186" idx="2"/>
            <a:endCxn id="188" idx="0"/>
          </p:cNvCxnSpPr>
          <p:nvPr/>
        </p:nvCxnSpPr>
        <p:spPr>
          <a:xfrm rot="-5400000" flipH="1">
            <a:off x="4370250" y="3318900"/>
            <a:ext cx="599700" cy="819900"/>
          </a:xfrm>
          <a:prstGeom prst="bentConnector3">
            <a:avLst>
              <a:gd name="adj1" fmla="val 49987"/>
            </a:avLst>
          </a:prstGeom>
          <a:noFill/>
          <a:ln w="9525" cap="flat" cmpd="sng">
            <a:solidFill>
              <a:srgbClr val="C2C2C2"/>
            </a:solidFill>
            <a:prstDash val="solid"/>
            <a:round/>
            <a:headEnd type="none" w="sm" len="sm"/>
            <a:tailEnd type="none" w="sm" len="sm"/>
          </a:ln>
        </p:spPr>
      </p:cxnSp>
      <p:cxnSp>
        <p:nvCxnSpPr>
          <p:cNvPr id="194" name="Google Shape;194;p27"/>
          <p:cNvCxnSpPr>
            <a:stCxn id="187" idx="0"/>
            <a:endCxn id="186" idx="2"/>
          </p:cNvCxnSpPr>
          <p:nvPr/>
        </p:nvCxnSpPr>
        <p:spPr>
          <a:xfrm rot="-5400000">
            <a:off x="3196775" y="2965200"/>
            <a:ext cx="599400" cy="1527300"/>
          </a:xfrm>
          <a:prstGeom prst="bentConnector3">
            <a:avLst>
              <a:gd name="adj1" fmla="val 50013"/>
            </a:avLst>
          </a:prstGeom>
          <a:noFill/>
          <a:ln w="9525" cap="flat" cmpd="sng">
            <a:solidFill>
              <a:srgbClr val="C2C2C2"/>
            </a:solidFill>
            <a:prstDash val="solid"/>
            <a:round/>
            <a:headEnd type="none" w="sm" len="sm"/>
            <a:tailEnd type="none" w="sm" len="sm"/>
          </a:ln>
        </p:spPr>
      </p:cxnSp>
      <p:cxnSp>
        <p:nvCxnSpPr>
          <p:cNvPr id="195" name="Google Shape;195;p27"/>
          <p:cNvCxnSpPr>
            <a:stCxn id="185" idx="2"/>
            <a:endCxn id="190" idx="0"/>
          </p:cNvCxnSpPr>
          <p:nvPr/>
        </p:nvCxnSpPr>
        <p:spPr>
          <a:xfrm rot="-5400000" flipH="1">
            <a:off x="8372250" y="3185100"/>
            <a:ext cx="664200" cy="11520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96" name="Google Shape;196;p27"/>
          <p:cNvCxnSpPr>
            <a:stCxn id="189" idx="0"/>
            <a:endCxn id="185" idx="2"/>
          </p:cNvCxnSpPr>
          <p:nvPr/>
        </p:nvCxnSpPr>
        <p:spPr>
          <a:xfrm rot="-5400000">
            <a:off x="7254900" y="3234000"/>
            <a:ext cx="678600" cy="10686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197" name="Google Shape;197;p27"/>
          <p:cNvSpPr/>
          <p:nvPr/>
        </p:nvSpPr>
        <p:spPr>
          <a:xfrm>
            <a:off x="2964675" y="5441950"/>
            <a:ext cx="2062200" cy="914400"/>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algn="ctr">
              <a:buClr>
                <a:srgbClr val="000000"/>
              </a:buClr>
            </a:pPr>
            <a:r>
              <a:rPr lang="en-US" sz="1100" kern="0">
                <a:solidFill>
                  <a:srgbClr val="FFFFFF"/>
                </a:solidFill>
                <a:latin typeface="Calibri"/>
                <a:ea typeface="Calibri"/>
                <a:cs typeface="Calibri"/>
                <a:sym typeface="Calibri"/>
              </a:rPr>
              <a:t>At least $753.4 million (5%) must be spent on evidence-based learning loss recovery </a:t>
            </a:r>
            <a:endParaRPr sz="1400" kern="0">
              <a:solidFill>
                <a:srgbClr val="FFFFFF"/>
              </a:solidFill>
              <a:latin typeface="Arial"/>
              <a:cs typeface="Arial"/>
              <a:sym typeface="Arial"/>
            </a:endParaRPr>
          </a:p>
        </p:txBody>
      </p:sp>
      <p:cxnSp>
        <p:nvCxnSpPr>
          <p:cNvPr id="198" name="Google Shape;198;p27"/>
          <p:cNvCxnSpPr/>
          <p:nvPr/>
        </p:nvCxnSpPr>
        <p:spPr>
          <a:xfrm flipH="1">
            <a:off x="3926575" y="3729975"/>
            <a:ext cx="15000" cy="1726800"/>
          </a:xfrm>
          <a:prstGeom prst="straightConnector1">
            <a:avLst/>
          </a:prstGeom>
          <a:noFill/>
          <a:ln w="9525" cap="flat" cmpd="sng">
            <a:solidFill>
              <a:srgbClr val="B0B3B8"/>
            </a:solidFill>
            <a:prstDash val="solid"/>
            <a:round/>
            <a:headEnd type="none" w="med" len="med"/>
            <a:tailEnd type="none" w="med" len="med"/>
          </a:ln>
        </p:spPr>
      </p:cxnSp>
      <p:sp>
        <p:nvSpPr>
          <p:cNvPr id="199" name="Google Shape;199;p27"/>
          <p:cNvSpPr txBox="1"/>
          <p:nvPr/>
        </p:nvSpPr>
        <p:spPr>
          <a:xfrm>
            <a:off x="5080050" y="6361900"/>
            <a:ext cx="3775500" cy="354000"/>
          </a:xfrm>
          <a:prstGeom prst="rect">
            <a:avLst/>
          </a:prstGeom>
          <a:noFill/>
          <a:ln>
            <a:noFill/>
          </a:ln>
        </p:spPr>
        <p:txBody>
          <a:bodyPr spcFirstLastPara="1" wrap="square" lIns="91425" tIns="91425" rIns="91425" bIns="91425" anchor="t" anchorCtr="0">
            <a:spAutoFit/>
          </a:bodyPr>
          <a:lstStyle/>
          <a:p>
            <a:pPr>
              <a:buClr>
                <a:srgbClr val="000000"/>
              </a:buClr>
            </a:pPr>
            <a:r>
              <a:rPr lang="en-US" sz="1100" kern="0">
                <a:solidFill>
                  <a:srgbClr val="000000"/>
                </a:solidFill>
                <a:latin typeface="Calibri"/>
                <a:ea typeface="Calibri"/>
                <a:cs typeface="Calibri"/>
                <a:sym typeface="Calibri"/>
              </a:rPr>
              <a:t>Estimates from </a:t>
            </a:r>
            <a:r>
              <a:rPr lang="en-US" sz="1100" u="sng" kern="0">
                <a:solidFill>
                  <a:srgbClr val="0000FF"/>
                </a:solidFill>
                <a:latin typeface="Calibri"/>
                <a:ea typeface="Calibri"/>
                <a:cs typeface="Calibri"/>
                <a:sym typeface="Calibri"/>
                <a:hlinkClick r:id="rId4"/>
              </a:rPr>
              <a:t>Congressional Research Service</a:t>
            </a:r>
            <a:r>
              <a:rPr lang="en-US" sz="1100" kern="0">
                <a:solidFill>
                  <a:srgbClr val="000000"/>
                </a:solidFill>
                <a:latin typeface="Calibri"/>
                <a:ea typeface="Calibri"/>
                <a:cs typeface="Calibri"/>
                <a:sym typeface="Calibri"/>
              </a:rPr>
              <a:t>. March 8, 2021</a:t>
            </a:r>
            <a:endParaRPr sz="1400" kern="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8"/>
          <p:cNvPicPr preferRelativeResize="0"/>
          <p:nvPr/>
        </p:nvPicPr>
        <p:blipFill rotWithShape="1">
          <a:blip r:embed="rId3">
            <a:alphaModFix/>
          </a:blip>
          <a:srcRect/>
          <a:stretch/>
        </p:blipFill>
        <p:spPr>
          <a:xfrm>
            <a:off x="1524000" y="762000"/>
            <a:ext cx="9144000" cy="6096000"/>
          </a:xfrm>
          <a:prstGeom prst="rect">
            <a:avLst/>
          </a:prstGeom>
          <a:noFill/>
          <a:ln>
            <a:noFill/>
          </a:ln>
        </p:spPr>
      </p:pic>
      <p:sp>
        <p:nvSpPr>
          <p:cNvPr id="205" name="Google Shape;205;p28"/>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23</a:t>
            </a:fld>
            <a:endParaRPr kern="0"/>
          </a:p>
        </p:txBody>
      </p:sp>
      <p:sp>
        <p:nvSpPr>
          <p:cNvPr id="206" name="Google Shape;206;p28"/>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207" name="Google Shape;207;p2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23</a:t>
            </a:fld>
            <a:endParaRPr sz="1200" kern="0">
              <a:solidFill>
                <a:srgbClr val="888888"/>
              </a:solidFill>
              <a:latin typeface="Calibri"/>
              <a:ea typeface="Calibri"/>
              <a:cs typeface="Calibri"/>
              <a:sym typeface="Calibri"/>
            </a:endParaRPr>
          </a:p>
        </p:txBody>
      </p:sp>
      <p:sp>
        <p:nvSpPr>
          <p:cNvPr id="208" name="Google Shape;208;p28"/>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1800"/>
            </a:pPr>
            <a:r>
              <a:rPr lang="en-US" kern="0">
                <a:solidFill>
                  <a:srgbClr val="FFFFFF"/>
                </a:solidFill>
                <a:latin typeface="Calibri"/>
                <a:ea typeface="Calibri"/>
                <a:cs typeface="Calibri"/>
                <a:sym typeface="Calibri"/>
              </a:rPr>
              <a:t>	</a:t>
            </a:r>
            <a:r>
              <a:rPr lang="en-US" sz="4000" kern="0">
                <a:solidFill>
                  <a:srgbClr val="FFFFFF"/>
                </a:solidFill>
                <a:latin typeface="Calibri"/>
                <a:ea typeface="Calibri"/>
                <a:cs typeface="Calibri"/>
                <a:sym typeface="Calibri"/>
              </a:rPr>
              <a:t>Preparing for Advocacy</a:t>
            </a:r>
            <a:endParaRPr sz="4000" kern="0">
              <a:solidFill>
                <a:srgbClr val="FFFFFF"/>
              </a:solidFill>
              <a:latin typeface="Calibri"/>
              <a:ea typeface="Calibri"/>
              <a:cs typeface="Calibri"/>
              <a:sym typeface="Calibri"/>
            </a:endParaRPr>
          </a:p>
        </p:txBody>
      </p:sp>
      <p:pic>
        <p:nvPicPr>
          <p:cNvPr id="209" name="Google Shape;209;p28"/>
          <p:cNvPicPr preferRelativeResize="0"/>
          <p:nvPr/>
        </p:nvPicPr>
        <p:blipFill rotWithShape="1">
          <a:blip r:embed="rId4">
            <a:alphaModFix/>
          </a:blip>
          <a:srcRect t="7915" b="15028"/>
          <a:stretch/>
        </p:blipFill>
        <p:spPr>
          <a:xfrm>
            <a:off x="9030589" y="6109142"/>
            <a:ext cx="866263" cy="667512"/>
          </a:xfrm>
          <a:prstGeom prst="rect">
            <a:avLst/>
          </a:prstGeom>
          <a:noFill/>
          <a:ln>
            <a:noFill/>
          </a:ln>
        </p:spPr>
      </p:pic>
      <p:sp>
        <p:nvSpPr>
          <p:cNvPr id="210" name="Google Shape;210;p28"/>
          <p:cNvSpPr/>
          <p:nvPr/>
        </p:nvSpPr>
        <p:spPr>
          <a:xfrm>
            <a:off x="2362200" y="1600200"/>
            <a:ext cx="7467600" cy="4114800"/>
          </a:xfrm>
          <a:prstGeom prst="rect">
            <a:avLst/>
          </a:prstGeom>
          <a:solidFill>
            <a:schemeClr val="lt1">
              <a:alpha val="85490"/>
            </a:schemeClr>
          </a:solidFill>
          <a:ln>
            <a:noFill/>
          </a:ln>
        </p:spPr>
        <p:txBody>
          <a:bodyPr spcFirstLastPara="1" wrap="square" lIns="91425" tIns="45700" rIns="91425" bIns="45700" anchor="ctr" anchorCtr="0">
            <a:noAutofit/>
          </a:bodyPr>
          <a:lstStyle/>
          <a:p>
            <a:pPr algn="ctr">
              <a:buClr>
                <a:srgbClr val="000000"/>
              </a:buClr>
              <a:buSzPts val="1800"/>
            </a:pPr>
            <a:endParaRPr kern="0">
              <a:solidFill>
                <a:srgbClr val="FFFFFF"/>
              </a:solidFill>
              <a:latin typeface="Calibri"/>
              <a:ea typeface="Calibri"/>
              <a:cs typeface="Calibri"/>
              <a:sym typeface="Calibri"/>
            </a:endParaRPr>
          </a:p>
        </p:txBody>
      </p:sp>
      <p:sp>
        <p:nvSpPr>
          <p:cNvPr id="211" name="Google Shape;211;p28"/>
          <p:cNvSpPr txBox="1"/>
          <p:nvPr/>
        </p:nvSpPr>
        <p:spPr>
          <a:xfrm>
            <a:off x="2514600" y="1905000"/>
            <a:ext cx="7194300" cy="3810000"/>
          </a:xfrm>
          <a:prstGeom prst="rect">
            <a:avLst/>
          </a:prstGeom>
          <a:noFill/>
          <a:ln>
            <a:noFill/>
          </a:ln>
        </p:spPr>
        <p:txBody>
          <a:bodyPr spcFirstLastPara="1" wrap="square" lIns="91425" tIns="45700" rIns="91425" bIns="45700" anchor="t" anchorCtr="0">
            <a:normAutofit fontScale="62500" lnSpcReduction="20000"/>
          </a:bodyPr>
          <a:lstStyle/>
          <a:p>
            <a:pPr marL="457200" indent="-419635">
              <a:lnSpc>
                <a:spcPct val="150000"/>
              </a:lnSpc>
              <a:buClr>
                <a:srgbClr val="262626"/>
              </a:buClr>
              <a:buSzPct val="100000"/>
              <a:buFont typeface="Calibri"/>
              <a:buAutoNum type="arabicPeriod"/>
            </a:pPr>
            <a:r>
              <a:rPr lang="en-US" sz="5469" kern="0">
                <a:solidFill>
                  <a:srgbClr val="262626"/>
                </a:solidFill>
                <a:latin typeface="Calibri"/>
                <a:ea typeface="Calibri"/>
                <a:cs typeface="Calibri"/>
                <a:sym typeface="Calibri"/>
              </a:rPr>
              <a:t>Understand context</a:t>
            </a:r>
            <a:endParaRPr sz="5469" kern="0">
              <a:solidFill>
                <a:srgbClr val="262626"/>
              </a:solidFill>
              <a:latin typeface="Calibri"/>
              <a:ea typeface="Calibri"/>
              <a:cs typeface="Calibri"/>
              <a:sym typeface="Calibri"/>
            </a:endParaRPr>
          </a:p>
          <a:p>
            <a:pPr marL="457200" indent="-419635">
              <a:lnSpc>
                <a:spcPct val="150000"/>
              </a:lnSpc>
              <a:buClr>
                <a:srgbClr val="262626"/>
              </a:buClr>
              <a:buSzPct val="100000"/>
              <a:buFont typeface="Calibri"/>
              <a:buAutoNum type="arabicPeriod"/>
            </a:pPr>
            <a:r>
              <a:rPr lang="en-US" sz="5469" kern="0">
                <a:solidFill>
                  <a:srgbClr val="262626"/>
                </a:solidFill>
                <a:latin typeface="Calibri"/>
                <a:ea typeface="Calibri"/>
                <a:cs typeface="Calibri"/>
                <a:sym typeface="Calibri"/>
              </a:rPr>
              <a:t>Highlight data and stories of impact</a:t>
            </a:r>
            <a:endParaRPr sz="5469" kern="0">
              <a:solidFill>
                <a:srgbClr val="262626"/>
              </a:solidFill>
              <a:latin typeface="Calibri"/>
              <a:ea typeface="Calibri"/>
              <a:cs typeface="Calibri"/>
              <a:sym typeface="Calibri"/>
            </a:endParaRPr>
          </a:p>
          <a:p>
            <a:pPr marL="457200" indent="-419635">
              <a:lnSpc>
                <a:spcPct val="150000"/>
              </a:lnSpc>
              <a:buClr>
                <a:srgbClr val="262626"/>
              </a:buClr>
              <a:buSzPct val="100000"/>
              <a:buFont typeface="Calibri"/>
              <a:buAutoNum type="arabicPeriod"/>
            </a:pPr>
            <a:r>
              <a:rPr lang="en-US" sz="5469" kern="0">
                <a:solidFill>
                  <a:srgbClr val="262626"/>
                </a:solidFill>
                <a:latin typeface="Calibri"/>
                <a:ea typeface="Calibri"/>
                <a:cs typeface="Calibri"/>
                <a:sym typeface="Calibri"/>
              </a:rPr>
              <a:t>Identify challenges and creative solutions</a:t>
            </a:r>
            <a:endParaRPr sz="5469" kern="0">
              <a:solidFill>
                <a:srgbClr val="262626"/>
              </a:solidFill>
              <a:latin typeface="Calibri"/>
              <a:ea typeface="Calibri"/>
              <a:cs typeface="Calibri"/>
              <a:sym typeface="Calibri"/>
            </a:endParaRPr>
          </a:p>
          <a:p>
            <a:pPr marL="457200" indent="-419635">
              <a:lnSpc>
                <a:spcPct val="150000"/>
              </a:lnSpc>
              <a:buClr>
                <a:srgbClr val="262626"/>
              </a:buClr>
              <a:buSzPct val="100000"/>
              <a:buFont typeface="Calibri"/>
              <a:buAutoNum type="arabicPeriod"/>
            </a:pPr>
            <a:r>
              <a:rPr lang="en-US" sz="5469" kern="0">
                <a:solidFill>
                  <a:srgbClr val="262626"/>
                </a:solidFill>
                <a:latin typeface="Calibri"/>
                <a:ea typeface="Calibri"/>
                <a:cs typeface="Calibri"/>
                <a:sym typeface="Calibri"/>
              </a:rPr>
              <a:t>Build on your relationships </a:t>
            </a:r>
            <a:endParaRPr sz="5469" kern="0">
              <a:solidFill>
                <a:srgbClr val="262626"/>
              </a:solidFill>
              <a:latin typeface="Calibri"/>
              <a:ea typeface="Calibri"/>
              <a:cs typeface="Calibri"/>
              <a:sym typeface="Calibri"/>
            </a:endParaRPr>
          </a:p>
          <a:p>
            <a:pPr marL="457200" indent="-419635">
              <a:lnSpc>
                <a:spcPct val="150000"/>
              </a:lnSpc>
              <a:buClr>
                <a:srgbClr val="262626"/>
              </a:buClr>
              <a:buSzPct val="100000"/>
              <a:buFont typeface="Calibri"/>
              <a:buAutoNum type="arabicPeriod"/>
            </a:pPr>
            <a:r>
              <a:rPr lang="en-US" sz="5469" kern="0">
                <a:solidFill>
                  <a:srgbClr val="262626"/>
                </a:solidFill>
                <a:latin typeface="Calibri"/>
                <a:ea typeface="Calibri"/>
                <a:cs typeface="Calibri"/>
                <a:sym typeface="Calibri"/>
              </a:rPr>
              <a:t>Ask and follow up</a:t>
            </a:r>
            <a:endParaRPr sz="5469" kern="0">
              <a:solidFill>
                <a:srgbClr val="262626"/>
              </a:solidFill>
              <a:latin typeface="Calibri"/>
              <a:ea typeface="Calibri"/>
              <a:cs typeface="Calibri"/>
              <a:sym typeface="Calibri"/>
            </a:endParaRPr>
          </a:p>
          <a:p>
            <a:pPr>
              <a:lnSpc>
                <a:spcPct val="80000"/>
              </a:lnSpc>
              <a:spcBef>
                <a:spcPts val="616"/>
              </a:spcBef>
              <a:buClr>
                <a:srgbClr val="000000"/>
              </a:buClr>
              <a:buSzPct val="100000"/>
            </a:pPr>
            <a:endParaRPr sz="3080" kern="0">
              <a:solidFill>
                <a:srgbClr val="262626"/>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9"/>
          <p:cNvSpPr txBox="1">
            <a:spLocks noGrp="1"/>
          </p:cNvSpPr>
          <p:nvPr>
            <p:ph type="sldNum" idx="12"/>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24</a:t>
            </a:fld>
            <a:endParaRPr kern="0"/>
          </a:p>
        </p:txBody>
      </p:sp>
      <p:sp>
        <p:nvSpPr>
          <p:cNvPr id="218" name="Google Shape;218;p29"/>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219" name="Google Shape;219;p29"/>
          <p:cNvSpPr txBox="1"/>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24</a:t>
            </a:fld>
            <a:endParaRPr sz="1200" kern="0">
              <a:solidFill>
                <a:srgbClr val="888888"/>
              </a:solidFill>
              <a:latin typeface="Calibri"/>
              <a:ea typeface="Calibri"/>
              <a:cs typeface="Calibri"/>
              <a:sym typeface="Calibri"/>
            </a:endParaRPr>
          </a:p>
        </p:txBody>
      </p:sp>
      <p:sp>
        <p:nvSpPr>
          <p:cNvPr id="220" name="Google Shape;220;p29"/>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indent="457200">
              <a:buClr>
                <a:srgbClr val="000000"/>
              </a:buClr>
              <a:buSzPts val="3950"/>
            </a:pPr>
            <a:r>
              <a:rPr lang="en-US" sz="3950" kern="0">
                <a:solidFill>
                  <a:srgbClr val="FFFFFF"/>
                </a:solidFill>
                <a:latin typeface="Calibri"/>
                <a:ea typeface="Calibri"/>
                <a:cs typeface="Calibri"/>
                <a:sym typeface="Calibri"/>
              </a:rPr>
              <a:t>Funding Sources: Federal </a:t>
            </a:r>
            <a:endParaRPr sz="3950" kern="0">
              <a:solidFill>
                <a:srgbClr val="FFFFFF"/>
              </a:solidFill>
              <a:latin typeface="Calibri"/>
              <a:ea typeface="Calibri"/>
              <a:cs typeface="Calibri"/>
              <a:sym typeface="Calibri"/>
            </a:endParaRPr>
          </a:p>
        </p:txBody>
      </p:sp>
      <p:pic>
        <p:nvPicPr>
          <p:cNvPr id="221" name="Google Shape;221;p29"/>
          <p:cNvPicPr preferRelativeResize="0"/>
          <p:nvPr/>
        </p:nvPicPr>
        <p:blipFill rotWithShape="1">
          <a:blip r:embed="rId3">
            <a:alphaModFix/>
          </a:blip>
          <a:srcRect t="7914" b="15026"/>
          <a:stretch/>
        </p:blipFill>
        <p:spPr>
          <a:xfrm>
            <a:off x="9030589" y="6109142"/>
            <a:ext cx="866263" cy="667512"/>
          </a:xfrm>
          <a:prstGeom prst="rect">
            <a:avLst/>
          </a:prstGeom>
          <a:noFill/>
          <a:ln>
            <a:noFill/>
          </a:ln>
        </p:spPr>
      </p:pic>
      <p:sp>
        <p:nvSpPr>
          <p:cNvPr id="222" name="Google Shape;222;p29"/>
          <p:cNvSpPr txBox="1"/>
          <p:nvPr/>
        </p:nvSpPr>
        <p:spPr>
          <a:xfrm>
            <a:off x="1930400" y="6096000"/>
            <a:ext cx="4648200" cy="523200"/>
          </a:xfrm>
          <a:prstGeom prst="rect">
            <a:avLst/>
          </a:prstGeom>
          <a:noFill/>
          <a:ln>
            <a:noFill/>
          </a:ln>
        </p:spPr>
        <p:txBody>
          <a:bodyPr spcFirstLastPara="1" wrap="square" lIns="91425" tIns="45700" rIns="91425" bIns="45700" anchor="t" anchorCtr="0">
            <a:noAutofit/>
          </a:bodyPr>
          <a:lstStyle/>
          <a:p>
            <a:pPr>
              <a:buClr>
                <a:srgbClr val="000000"/>
              </a:buClr>
              <a:buSzPts val="2800"/>
            </a:pPr>
            <a:endParaRPr sz="2800" kern="0">
              <a:solidFill>
                <a:srgbClr val="000000"/>
              </a:solidFill>
              <a:latin typeface="Calibri"/>
              <a:ea typeface="Calibri"/>
              <a:cs typeface="Calibri"/>
              <a:sym typeface="Calibri"/>
            </a:endParaRPr>
          </a:p>
        </p:txBody>
      </p:sp>
      <p:sp>
        <p:nvSpPr>
          <p:cNvPr id="223" name="Google Shape;223;p29"/>
          <p:cNvSpPr txBox="1"/>
          <p:nvPr/>
        </p:nvSpPr>
        <p:spPr>
          <a:xfrm>
            <a:off x="2240700" y="1237200"/>
            <a:ext cx="7710600" cy="56208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2500" kern="0">
              <a:solidFill>
                <a:srgbClr val="000000"/>
              </a:solidFill>
              <a:latin typeface="Calibri"/>
              <a:ea typeface="Calibri"/>
              <a:cs typeface="Calibri"/>
              <a:sym typeface="Calibri"/>
            </a:endParaRPr>
          </a:p>
          <a:p>
            <a:pPr algn="ctr">
              <a:lnSpc>
                <a:spcPct val="150000"/>
              </a:lnSpc>
              <a:buClr>
                <a:srgbClr val="000000"/>
              </a:buClr>
              <a:buSzPts val="2100"/>
            </a:pPr>
            <a:endParaRPr sz="2100" kern="0">
              <a:solidFill>
                <a:srgbClr val="000000"/>
              </a:solidFill>
              <a:latin typeface="Calibri"/>
              <a:ea typeface="Calibri"/>
              <a:cs typeface="Calibri"/>
              <a:sym typeface="Calibri"/>
            </a:endParaRPr>
          </a:p>
        </p:txBody>
      </p:sp>
      <p:graphicFrame>
        <p:nvGraphicFramePr>
          <p:cNvPr id="224" name="Google Shape;224;p29"/>
          <p:cNvGraphicFramePr/>
          <p:nvPr/>
        </p:nvGraphicFramePr>
        <p:xfrm>
          <a:off x="1930475" y="1069800"/>
          <a:ext cx="3000000" cy="3000000"/>
        </p:xfrm>
        <a:graphic>
          <a:graphicData uri="http://schemas.openxmlformats.org/drawingml/2006/table">
            <a:tbl>
              <a:tblPr>
                <a:noFill/>
              </a:tblPr>
              <a:tblGrid>
                <a:gridCol w="1192750">
                  <a:extLst>
                    <a:ext uri="{9D8B030D-6E8A-4147-A177-3AD203B41FA5}">
                      <a16:colId xmlns:a16="http://schemas.microsoft.com/office/drawing/2014/main" val="20000"/>
                    </a:ext>
                  </a:extLst>
                </a:gridCol>
                <a:gridCol w="857650">
                  <a:extLst>
                    <a:ext uri="{9D8B030D-6E8A-4147-A177-3AD203B41FA5}">
                      <a16:colId xmlns:a16="http://schemas.microsoft.com/office/drawing/2014/main" val="20001"/>
                    </a:ext>
                  </a:extLst>
                </a:gridCol>
                <a:gridCol w="1527850">
                  <a:extLst>
                    <a:ext uri="{9D8B030D-6E8A-4147-A177-3AD203B41FA5}">
                      <a16:colId xmlns:a16="http://schemas.microsoft.com/office/drawing/2014/main" val="20002"/>
                    </a:ext>
                  </a:extLst>
                </a:gridCol>
                <a:gridCol w="1192750">
                  <a:extLst>
                    <a:ext uri="{9D8B030D-6E8A-4147-A177-3AD203B41FA5}">
                      <a16:colId xmlns:a16="http://schemas.microsoft.com/office/drawing/2014/main" val="20003"/>
                    </a:ext>
                  </a:extLst>
                </a:gridCol>
                <a:gridCol w="1192750">
                  <a:extLst>
                    <a:ext uri="{9D8B030D-6E8A-4147-A177-3AD203B41FA5}">
                      <a16:colId xmlns:a16="http://schemas.microsoft.com/office/drawing/2014/main" val="20004"/>
                    </a:ext>
                  </a:extLst>
                </a:gridCol>
                <a:gridCol w="1192750">
                  <a:extLst>
                    <a:ext uri="{9D8B030D-6E8A-4147-A177-3AD203B41FA5}">
                      <a16:colId xmlns:a16="http://schemas.microsoft.com/office/drawing/2014/main" val="20005"/>
                    </a:ext>
                  </a:extLst>
                </a:gridCol>
                <a:gridCol w="1192750">
                  <a:extLst>
                    <a:ext uri="{9D8B030D-6E8A-4147-A177-3AD203B41FA5}">
                      <a16:colId xmlns:a16="http://schemas.microsoft.com/office/drawing/2014/main" val="20006"/>
                    </a:ext>
                  </a:extLst>
                </a:gridCol>
              </a:tblGrid>
              <a:tr h="989625">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Funding Source</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Type</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Allocation &amp; Current Status</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Authority</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What Types of Related* Services Can Be Provided</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Spent By</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Additional Resources</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extLst>
                  <a:ext uri="{0D108BD9-81ED-4DB2-BD59-A6C34878D82A}">
                    <a16:rowId xmlns:a16="http://schemas.microsoft.com/office/drawing/2014/main" val="10000"/>
                  </a:ext>
                </a:extLst>
              </a:tr>
              <a:tr h="2078800">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ESSER II</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Stimulus, one-time</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highlight>
                            <a:srgbClr val="FFFFFF"/>
                          </a:highlight>
                          <a:latin typeface="Helvetica Neue"/>
                          <a:ea typeface="Helvetica Neue"/>
                          <a:cs typeface="Helvetica Neue"/>
                          <a:sym typeface="Helvetica Neue"/>
                        </a:rPr>
                        <a:t>CA: $6.7B, 90% to LEAs ($6B)</a:t>
                      </a:r>
                      <a:endParaRPr sz="1000">
                        <a:highlight>
                          <a:srgbClr val="FFFFFF"/>
                        </a:highlight>
                        <a:latin typeface="Helvetica Neue"/>
                        <a:ea typeface="Helvetica Neue"/>
                        <a:cs typeface="Helvetica Neue"/>
                        <a:sym typeface="Helvetica Neue"/>
                      </a:endParaRPr>
                    </a:p>
                    <a:p>
                      <a:pPr marL="0" lvl="0" indent="0" algn="l" rtl="0">
                        <a:spcBef>
                          <a:spcPts val="0"/>
                        </a:spcBef>
                        <a:spcAft>
                          <a:spcPts val="0"/>
                        </a:spcAft>
                        <a:buNone/>
                      </a:pPr>
                      <a:r>
                        <a:rPr lang="en-US" sz="1000">
                          <a:latin typeface="Helvetica Neue"/>
                          <a:ea typeface="Helvetica Neue"/>
                          <a:cs typeface="Helvetica Neue"/>
                          <a:sym typeface="Helvetica Neue"/>
                        </a:rPr>
                        <a:t>Funding by </a:t>
                      </a:r>
                      <a:r>
                        <a:rPr lang="en-US" sz="1000" u="sng">
                          <a:solidFill>
                            <a:srgbClr val="1155CC"/>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LEA</a:t>
                      </a:r>
                      <a:endParaRPr sz="1000">
                        <a:latin typeface="Helvetica Neue"/>
                        <a:ea typeface="Helvetica Neue"/>
                        <a:cs typeface="Helvetica Neue"/>
                        <a:sym typeface="Helvetica Neue"/>
                      </a:endParaRPr>
                    </a:p>
                    <a:p>
                      <a:pPr marL="0" lvl="0" indent="0" algn="l" rtl="0">
                        <a:spcBef>
                          <a:spcPts val="0"/>
                        </a:spcBef>
                        <a:spcAft>
                          <a:spcPts val="0"/>
                        </a:spcAft>
                        <a:buNone/>
                      </a:pPr>
                      <a:r>
                        <a:rPr lang="en-US" sz="1000">
                          <a:latin typeface="Helvetica Neue"/>
                          <a:ea typeface="Helvetica Neue"/>
                          <a:cs typeface="Helvetica Neue"/>
                          <a:sym typeface="Helvetica Neue"/>
                        </a:rPr>
                        <a:t>LEAs that do not receive Title I funds are not eligible</a:t>
                      </a:r>
                      <a:endParaRPr sz="1000">
                        <a:latin typeface="Helvetica Neue"/>
                        <a:ea typeface="Helvetica Neue"/>
                        <a:cs typeface="Helvetica Neue"/>
                        <a:sym typeface="Helvetica Neue"/>
                      </a:endParaRPr>
                    </a:p>
                    <a:p>
                      <a:pPr marL="0" lvl="0" indent="0" algn="l" rtl="0">
                        <a:spcBef>
                          <a:spcPts val="0"/>
                        </a:spcBef>
                        <a:spcAft>
                          <a:spcPts val="0"/>
                        </a:spcAft>
                        <a:buNone/>
                      </a:pPr>
                      <a:endParaRPr sz="1000">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Status:</a:t>
                      </a:r>
                      <a:r>
                        <a:rPr lang="en-US" sz="1000">
                          <a:latin typeface="Helvetica Neue"/>
                          <a:ea typeface="Helvetica Neue"/>
                          <a:cs typeface="Helvetica Neue"/>
                          <a:sym typeface="Helvetica Neue"/>
                        </a:rPr>
                        <a:t> LEAs have filed for funds</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a:latin typeface="Helvetica Neue"/>
                          <a:ea typeface="Helvetica Neue"/>
                          <a:cs typeface="Helvetica Neue"/>
                          <a:sym typeface="Helvetica Neue"/>
                        </a:rPr>
                        <a:t>Coronavirus Response and Relief Supplemental Appropriations </a:t>
                      </a:r>
                      <a:r>
                        <a:rPr lang="en-US" sz="1000">
                          <a:highlight>
                            <a:srgbClr val="FFFFFF"/>
                          </a:highlight>
                          <a:latin typeface="Helvetica Neue"/>
                          <a:ea typeface="Helvetica Neue"/>
                          <a:cs typeface="Helvetica Neue"/>
                          <a:sym typeface="Helvetica Neue"/>
                        </a:rPr>
                        <a:t>(CRRSA) </a:t>
                      </a:r>
                      <a:r>
                        <a:rPr lang="en-US" sz="1000">
                          <a:latin typeface="Helvetica Neue"/>
                          <a:ea typeface="Helvetica Neue"/>
                          <a:cs typeface="Helvetica Neue"/>
                          <a:sym typeface="Helvetica Neue"/>
                        </a:rPr>
                        <a:t>Act</a:t>
                      </a:r>
                      <a:r>
                        <a:rPr lang="en-US" sz="1000">
                          <a:highlight>
                            <a:srgbClr val="FFFFFF"/>
                          </a:highlight>
                          <a:latin typeface="Helvetica Neue"/>
                          <a:ea typeface="Helvetica Neue"/>
                          <a:cs typeface="Helvetica Neue"/>
                          <a:sym typeface="Helvetica Neue"/>
                        </a:rPr>
                        <a:t> in the Consolidated Appropriations Act, 2021, December 27, 2020</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Broad use.</a:t>
                      </a:r>
                      <a:endParaRPr sz="1000">
                        <a:latin typeface="Helvetica Neue"/>
                        <a:ea typeface="Helvetica Neue"/>
                        <a:cs typeface="Helvetica Neue"/>
                        <a:sym typeface="Helvetica Neue"/>
                      </a:endParaRPr>
                    </a:p>
                    <a:p>
                      <a:pPr marL="0" lvl="0" indent="0" algn="l" rtl="0">
                        <a:spcBef>
                          <a:spcPts val="0"/>
                        </a:spcBef>
                        <a:spcAft>
                          <a:spcPts val="0"/>
                        </a:spcAft>
                        <a:buNone/>
                      </a:pPr>
                      <a:endParaRPr sz="1000">
                        <a:latin typeface="Helvetica Neue"/>
                        <a:ea typeface="Helvetica Neue"/>
                        <a:cs typeface="Helvetica Neue"/>
                        <a:sym typeface="Helvetica Neue"/>
                      </a:endParaRPr>
                    </a:p>
                    <a:p>
                      <a:pPr marL="0" lvl="0" indent="0" algn="l" rtl="0">
                        <a:spcBef>
                          <a:spcPts val="0"/>
                        </a:spcBef>
                        <a:spcAft>
                          <a:spcPts val="0"/>
                        </a:spcAft>
                        <a:buNone/>
                      </a:pPr>
                      <a:r>
                        <a:rPr lang="en-US" sz="1000">
                          <a:latin typeface="Helvetica Neue"/>
                          <a:ea typeface="Helvetica Neue"/>
                          <a:cs typeface="Helvetica Neue"/>
                          <a:sym typeface="Helvetica Neue"/>
                        </a:rPr>
                        <a:t>No restrictions on supplanting.</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Obligated by September 30, 2023</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CDE: </a:t>
                      </a:r>
                      <a:r>
                        <a:rPr lang="en-US" sz="1000" u="sng">
                          <a:solidFill>
                            <a:srgbClr val="1155CC"/>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info</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57775">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ESSER III</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Stimulus, one time</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CA Estimates: </a:t>
                      </a: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$15.3B including</a:t>
                      </a: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 $753.4M for Learning Loss</a:t>
                      </a: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 $150.7M for Summer Enrichment</a:t>
                      </a: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 $150.7M for AfterSchool </a:t>
                      </a: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-$13.7B (90%) to LEAs</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Status: Waiting for more information from the state on distribution of funds</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lnSpc>
                          <a:spcPct val="115000"/>
                        </a:lnSpc>
                        <a:spcBef>
                          <a:spcPts val="0"/>
                        </a:spcBef>
                        <a:spcAft>
                          <a:spcPts val="0"/>
                        </a:spcAft>
                        <a:buNone/>
                      </a:pPr>
                      <a:r>
                        <a:rPr lang="en-US" sz="1000" b="1" u="sng">
                          <a:solidFill>
                            <a:srgbClr val="1155CC"/>
                          </a:solidFill>
                          <a:highlight>
                            <a:srgbClr val="FFFFFF"/>
                          </a:highlight>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American Rescue Plan Act</a:t>
                      </a:r>
                      <a:r>
                        <a:rPr lang="en-US" sz="1000" b="1">
                          <a:highlight>
                            <a:srgbClr val="FFFFFF"/>
                          </a:highlight>
                          <a:latin typeface="Helvetica Neue"/>
                          <a:ea typeface="Helvetica Neue"/>
                          <a:cs typeface="Helvetica Neue"/>
                          <a:sym typeface="Helvetica Neue"/>
                        </a:rPr>
                        <a:t> (ARPA), March 11, 2021</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Broad use but LEAs need to spend at least 20% on learning loss with academic and social and emotional support, meals and snacks</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Obligated by September 30, 2023*</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ESSER &amp; Afterschool Handout</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9">
                            <a:extLst>
                              <a:ext uri="{A12FA001-AC4F-418D-AE19-62706E023703}">
                                <ahyp:hlinkClr xmlns:ahyp="http://schemas.microsoft.com/office/drawing/2018/hyperlinkcolor" val="tx"/>
                              </a:ext>
                            </a:extLst>
                          </a:hlinkClick>
                        </a:rPr>
                        <a:t>Education Week Summary  of Funding</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10">
                            <a:extLst>
                              <a:ext uri="{A12FA001-AC4F-418D-AE19-62706E023703}">
                                <ahyp:hlinkClr xmlns:ahyp="http://schemas.microsoft.com/office/drawing/2018/hyperlinkcolor" val="tx"/>
                              </a:ext>
                            </a:extLst>
                          </a:hlinkClick>
                        </a:rPr>
                        <a:t>Alliance for Excellence Education - Summary of K–12 Education Provisions</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0"/>
          <p:cNvSpPr txBox="1">
            <a:spLocks noGrp="1"/>
          </p:cNvSpPr>
          <p:nvPr>
            <p:ph type="sldNum" idx="12"/>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25</a:t>
            </a:fld>
            <a:endParaRPr kern="0"/>
          </a:p>
        </p:txBody>
      </p:sp>
      <p:sp>
        <p:nvSpPr>
          <p:cNvPr id="231" name="Google Shape;231;p30"/>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232" name="Google Shape;232;p30"/>
          <p:cNvSpPr txBox="1"/>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25</a:t>
            </a:fld>
            <a:endParaRPr sz="1200" kern="0">
              <a:solidFill>
                <a:srgbClr val="888888"/>
              </a:solidFill>
              <a:latin typeface="Calibri"/>
              <a:ea typeface="Calibri"/>
              <a:cs typeface="Calibri"/>
              <a:sym typeface="Calibri"/>
            </a:endParaRPr>
          </a:p>
        </p:txBody>
      </p:sp>
      <p:sp>
        <p:nvSpPr>
          <p:cNvPr id="233" name="Google Shape;233;p30"/>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indent="457200">
              <a:buClr>
                <a:srgbClr val="000000"/>
              </a:buClr>
              <a:buSzPts val="3950"/>
            </a:pPr>
            <a:r>
              <a:rPr lang="en-US" sz="3950" kern="0">
                <a:solidFill>
                  <a:srgbClr val="FFFFFF"/>
                </a:solidFill>
                <a:latin typeface="Calibri"/>
                <a:ea typeface="Calibri"/>
                <a:cs typeface="Calibri"/>
                <a:sym typeface="Calibri"/>
              </a:rPr>
              <a:t>Funding Sources: State</a:t>
            </a:r>
            <a:endParaRPr sz="3950" kern="0">
              <a:solidFill>
                <a:srgbClr val="FFFFFF"/>
              </a:solidFill>
              <a:latin typeface="Calibri"/>
              <a:ea typeface="Calibri"/>
              <a:cs typeface="Calibri"/>
              <a:sym typeface="Calibri"/>
            </a:endParaRPr>
          </a:p>
        </p:txBody>
      </p:sp>
      <p:pic>
        <p:nvPicPr>
          <p:cNvPr id="234" name="Google Shape;234;p30"/>
          <p:cNvPicPr preferRelativeResize="0"/>
          <p:nvPr/>
        </p:nvPicPr>
        <p:blipFill rotWithShape="1">
          <a:blip r:embed="rId3">
            <a:alphaModFix/>
          </a:blip>
          <a:srcRect t="7914" b="15026"/>
          <a:stretch/>
        </p:blipFill>
        <p:spPr>
          <a:xfrm>
            <a:off x="9030589" y="6109142"/>
            <a:ext cx="866263" cy="667512"/>
          </a:xfrm>
          <a:prstGeom prst="rect">
            <a:avLst/>
          </a:prstGeom>
          <a:noFill/>
          <a:ln>
            <a:noFill/>
          </a:ln>
        </p:spPr>
      </p:pic>
      <p:sp>
        <p:nvSpPr>
          <p:cNvPr id="235" name="Google Shape;235;p30"/>
          <p:cNvSpPr txBox="1"/>
          <p:nvPr/>
        </p:nvSpPr>
        <p:spPr>
          <a:xfrm>
            <a:off x="1930400" y="6096000"/>
            <a:ext cx="4648200" cy="523200"/>
          </a:xfrm>
          <a:prstGeom prst="rect">
            <a:avLst/>
          </a:prstGeom>
          <a:noFill/>
          <a:ln>
            <a:noFill/>
          </a:ln>
        </p:spPr>
        <p:txBody>
          <a:bodyPr spcFirstLastPara="1" wrap="square" lIns="91425" tIns="45700" rIns="91425" bIns="45700" anchor="t" anchorCtr="0">
            <a:noAutofit/>
          </a:bodyPr>
          <a:lstStyle/>
          <a:p>
            <a:pPr>
              <a:buClr>
                <a:srgbClr val="000000"/>
              </a:buClr>
              <a:buSzPts val="2800"/>
            </a:pPr>
            <a:endParaRPr sz="2800" kern="0">
              <a:solidFill>
                <a:srgbClr val="000000"/>
              </a:solidFill>
              <a:latin typeface="Calibri"/>
              <a:ea typeface="Calibri"/>
              <a:cs typeface="Calibri"/>
              <a:sym typeface="Calibri"/>
            </a:endParaRPr>
          </a:p>
        </p:txBody>
      </p:sp>
      <p:sp>
        <p:nvSpPr>
          <p:cNvPr id="236" name="Google Shape;236;p30"/>
          <p:cNvSpPr txBox="1"/>
          <p:nvPr/>
        </p:nvSpPr>
        <p:spPr>
          <a:xfrm>
            <a:off x="2240700" y="1237200"/>
            <a:ext cx="7710600" cy="56208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2500" kern="0">
              <a:solidFill>
                <a:srgbClr val="000000"/>
              </a:solidFill>
              <a:latin typeface="Calibri"/>
              <a:ea typeface="Calibri"/>
              <a:cs typeface="Calibri"/>
              <a:sym typeface="Calibri"/>
            </a:endParaRPr>
          </a:p>
          <a:p>
            <a:pPr algn="ctr">
              <a:lnSpc>
                <a:spcPct val="150000"/>
              </a:lnSpc>
              <a:buClr>
                <a:srgbClr val="000000"/>
              </a:buClr>
              <a:buSzPts val="2100"/>
            </a:pPr>
            <a:endParaRPr sz="2100" kern="0">
              <a:solidFill>
                <a:srgbClr val="000000"/>
              </a:solidFill>
              <a:latin typeface="Calibri"/>
              <a:ea typeface="Calibri"/>
              <a:cs typeface="Calibri"/>
              <a:sym typeface="Calibri"/>
            </a:endParaRPr>
          </a:p>
        </p:txBody>
      </p:sp>
      <p:graphicFrame>
        <p:nvGraphicFramePr>
          <p:cNvPr id="237" name="Google Shape;237;p30"/>
          <p:cNvGraphicFramePr/>
          <p:nvPr/>
        </p:nvGraphicFramePr>
        <p:xfrm>
          <a:off x="1930475" y="1069800"/>
          <a:ext cx="3000000" cy="3000000"/>
        </p:xfrm>
        <a:graphic>
          <a:graphicData uri="http://schemas.openxmlformats.org/drawingml/2006/table">
            <a:tbl>
              <a:tblPr>
                <a:noFill/>
              </a:tblPr>
              <a:tblGrid>
                <a:gridCol w="1192750">
                  <a:extLst>
                    <a:ext uri="{9D8B030D-6E8A-4147-A177-3AD203B41FA5}">
                      <a16:colId xmlns:a16="http://schemas.microsoft.com/office/drawing/2014/main" val="20000"/>
                    </a:ext>
                  </a:extLst>
                </a:gridCol>
                <a:gridCol w="857650">
                  <a:extLst>
                    <a:ext uri="{9D8B030D-6E8A-4147-A177-3AD203B41FA5}">
                      <a16:colId xmlns:a16="http://schemas.microsoft.com/office/drawing/2014/main" val="20001"/>
                    </a:ext>
                  </a:extLst>
                </a:gridCol>
                <a:gridCol w="1527850">
                  <a:extLst>
                    <a:ext uri="{9D8B030D-6E8A-4147-A177-3AD203B41FA5}">
                      <a16:colId xmlns:a16="http://schemas.microsoft.com/office/drawing/2014/main" val="20002"/>
                    </a:ext>
                  </a:extLst>
                </a:gridCol>
                <a:gridCol w="1192750">
                  <a:extLst>
                    <a:ext uri="{9D8B030D-6E8A-4147-A177-3AD203B41FA5}">
                      <a16:colId xmlns:a16="http://schemas.microsoft.com/office/drawing/2014/main" val="20003"/>
                    </a:ext>
                  </a:extLst>
                </a:gridCol>
                <a:gridCol w="1192750">
                  <a:extLst>
                    <a:ext uri="{9D8B030D-6E8A-4147-A177-3AD203B41FA5}">
                      <a16:colId xmlns:a16="http://schemas.microsoft.com/office/drawing/2014/main" val="20004"/>
                    </a:ext>
                  </a:extLst>
                </a:gridCol>
                <a:gridCol w="1192750">
                  <a:extLst>
                    <a:ext uri="{9D8B030D-6E8A-4147-A177-3AD203B41FA5}">
                      <a16:colId xmlns:a16="http://schemas.microsoft.com/office/drawing/2014/main" val="20005"/>
                    </a:ext>
                  </a:extLst>
                </a:gridCol>
                <a:gridCol w="1192750">
                  <a:extLst>
                    <a:ext uri="{9D8B030D-6E8A-4147-A177-3AD203B41FA5}">
                      <a16:colId xmlns:a16="http://schemas.microsoft.com/office/drawing/2014/main" val="20006"/>
                    </a:ext>
                  </a:extLst>
                </a:gridCol>
              </a:tblGrid>
              <a:tr h="858525">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Funding Source</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Type</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Allocation &amp; Current Status</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Authority</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What Types of Related* Services Can Be Provided</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Spent By</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tc>
                  <a:txBody>
                    <a:bodyPr/>
                    <a:lstStyle/>
                    <a:p>
                      <a:pPr marL="0" lvl="0" indent="0" algn="ctr" rtl="0">
                        <a:spcBef>
                          <a:spcPts val="0"/>
                        </a:spcBef>
                        <a:spcAft>
                          <a:spcPts val="0"/>
                        </a:spcAft>
                        <a:buNone/>
                      </a:pPr>
                      <a:r>
                        <a:rPr lang="en-US" sz="1200" b="1">
                          <a:latin typeface="Helvetica Neue"/>
                          <a:ea typeface="Helvetica Neue"/>
                          <a:cs typeface="Helvetica Neue"/>
                          <a:sym typeface="Helvetica Neue"/>
                        </a:rPr>
                        <a:t>Additional Resources</a:t>
                      </a:r>
                      <a:endParaRPr sz="1200" b="1">
                        <a:latin typeface="Helvetica Neue"/>
                        <a:ea typeface="Helvetica Neue"/>
                        <a:cs typeface="Helvetica Neue"/>
                        <a:sym typeface="Helvetica Neue"/>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3B2EC"/>
                    </a:solidFill>
                  </a:tcPr>
                </a:tc>
                <a:extLst>
                  <a:ext uri="{0D108BD9-81ED-4DB2-BD59-A6C34878D82A}">
                    <a16:rowId xmlns:a16="http://schemas.microsoft.com/office/drawing/2014/main" val="10000"/>
                  </a:ext>
                </a:extLst>
              </a:tr>
              <a:tr h="1567175">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After School Education &amp; Safety (ASES) Program</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Ongoing</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$650M statewide</a:t>
                      </a:r>
                      <a:endParaRPr sz="1000">
                        <a:latin typeface="Helvetica Neue"/>
                        <a:ea typeface="Helvetica Neue"/>
                        <a:cs typeface="Helvetica Neue"/>
                        <a:sym typeface="Helvetica Neue"/>
                      </a:endParaRPr>
                    </a:p>
                    <a:p>
                      <a:pPr marL="0" lvl="0" indent="0" algn="l" rtl="0">
                        <a:spcBef>
                          <a:spcPts val="0"/>
                        </a:spcBef>
                        <a:spcAft>
                          <a:spcPts val="0"/>
                        </a:spcAft>
                        <a:buNone/>
                      </a:pPr>
                      <a:endParaRPr sz="1000">
                        <a:latin typeface="Helvetica Neue"/>
                        <a:ea typeface="Helvetica Neue"/>
                        <a:cs typeface="Helvetica Neue"/>
                        <a:sym typeface="Helvetica Neue"/>
                      </a:endParaRPr>
                    </a:p>
                    <a:p>
                      <a:pPr marL="0" lvl="0" indent="0" algn="l" rtl="0">
                        <a:spcBef>
                          <a:spcPts val="0"/>
                        </a:spcBef>
                        <a:spcAft>
                          <a:spcPts val="0"/>
                        </a:spcAft>
                        <a:buNone/>
                      </a:pPr>
                      <a:r>
                        <a:rPr lang="en-US" sz="1000">
                          <a:latin typeface="Helvetica Neue"/>
                          <a:ea typeface="Helvetica Neue"/>
                          <a:cs typeface="Helvetica Neue"/>
                          <a:sym typeface="Helvetica Neue"/>
                        </a:rPr>
                        <a:t>2020-21 funding by </a:t>
                      </a:r>
                      <a:r>
                        <a:rPr lang="en-US" sz="1000" u="sng">
                          <a:solidFill>
                            <a:srgbClr val="1155CC"/>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LEA</a:t>
                      </a:r>
                      <a:endParaRPr sz="1000">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0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000" b="1">
                          <a:latin typeface="Helvetica Neue"/>
                          <a:ea typeface="Helvetica Neue"/>
                          <a:cs typeface="Helvetica Neue"/>
                          <a:sym typeface="Helvetica Neue"/>
                        </a:rPr>
                        <a:t>Status:</a:t>
                      </a:r>
                      <a:r>
                        <a:rPr lang="en-US" sz="1000">
                          <a:latin typeface="Helvetica Neue"/>
                          <a:ea typeface="Helvetica Neue"/>
                          <a:cs typeface="Helvetica Neue"/>
                          <a:sym typeface="Helvetica Neue"/>
                        </a:rPr>
                        <a:t> Funding out to grantees</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State Education Code </a:t>
                      </a:r>
                      <a:r>
                        <a:rPr lang="en-US" sz="1000" u="sng">
                          <a:solidFill>
                            <a:srgbClr val="1155CC"/>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8482-8484.65</a:t>
                      </a:r>
                      <a:endParaRPr sz="1000">
                        <a:latin typeface="Helvetica Neue"/>
                        <a:ea typeface="Helvetica Neue"/>
                        <a:cs typeface="Helvetica Neue"/>
                        <a:sym typeface="Helvetica Neue"/>
                      </a:endParaRPr>
                    </a:p>
                    <a:p>
                      <a:pPr marL="0" lvl="0" indent="0" algn="l" rtl="0">
                        <a:spcBef>
                          <a:spcPts val="0"/>
                        </a:spcBef>
                        <a:spcAft>
                          <a:spcPts val="0"/>
                        </a:spcAft>
                        <a:buNone/>
                      </a:pPr>
                      <a:endParaRPr sz="1000">
                        <a:latin typeface="Helvetica Neue"/>
                        <a:ea typeface="Helvetica Neue"/>
                        <a:cs typeface="Helvetica Neue"/>
                        <a:sym typeface="Helvetica Neue"/>
                      </a:endParaRPr>
                    </a:p>
                    <a:p>
                      <a:pPr marL="0" lvl="0" indent="0" algn="l" rtl="0">
                        <a:spcBef>
                          <a:spcPts val="0"/>
                        </a:spcBef>
                        <a:spcAft>
                          <a:spcPts val="0"/>
                        </a:spcAft>
                        <a:buNone/>
                      </a:pPr>
                      <a:r>
                        <a:rPr lang="en-US" sz="1000" u="sng">
                          <a:solidFill>
                            <a:srgbClr val="1155CC"/>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CDE COVID-19 guidance</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Before and after school and summer programs</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Grant Extension:</a:t>
                      </a:r>
                      <a:endParaRPr sz="1000">
                        <a:latin typeface="Helvetica Neue"/>
                        <a:ea typeface="Helvetica Neue"/>
                        <a:cs typeface="Helvetica Neue"/>
                        <a:sym typeface="Helvetica Neue"/>
                      </a:endParaRPr>
                    </a:p>
                    <a:p>
                      <a:pPr marL="0" lvl="0" indent="0" algn="l" rtl="0">
                        <a:spcBef>
                          <a:spcPts val="0"/>
                        </a:spcBef>
                        <a:spcAft>
                          <a:spcPts val="0"/>
                        </a:spcAft>
                        <a:buNone/>
                      </a:pPr>
                      <a:r>
                        <a:rPr lang="en-US" sz="1000" u="sng">
                          <a:solidFill>
                            <a:srgbClr val="1155CC"/>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Announcement</a:t>
                      </a:r>
                      <a:endParaRPr sz="1000">
                        <a:latin typeface="Helvetica Neue"/>
                        <a:ea typeface="Helvetica Neue"/>
                        <a:cs typeface="Helvetica Neue"/>
                        <a:sym typeface="Helvetica Neue"/>
                      </a:endParaRPr>
                    </a:p>
                    <a:p>
                      <a:pPr marL="0" lvl="0" indent="0" algn="l" rtl="0">
                        <a:spcBef>
                          <a:spcPts val="0"/>
                        </a:spcBef>
                        <a:spcAft>
                          <a:spcPts val="0"/>
                        </a:spcAft>
                        <a:buNone/>
                      </a:pPr>
                      <a:r>
                        <a:rPr lang="en-US" sz="1000" i="1">
                          <a:latin typeface="Helvetica Neue"/>
                          <a:ea typeface="Helvetica Neue"/>
                          <a:cs typeface="Helvetica Neue"/>
                          <a:sym typeface="Helvetica Neue"/>
                        </a:rPr>
                        <a:t>Details Coming Soon</a:t>
                      </a:r>
                      <a:endParaRPr sz="1000" i="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rgbClr val="1155CC"/>
                          </a:solidFill>
                          <a:highlight>
                            <a:srgbClr val="FFFFFF"/>
                          </a:highlight>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COVID-19 Updates from CDE Expanded Learning Division</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698400">
                <a:tc>
                  <a:txBody>
                    <a:bodyPr/>
                    <a:lstStyle/>
                    <a:p>
                      <a:pPr marL="0" lvl="0" indent="0" algn="l" rtl="0">
                        <a:lnSpc>
                          <a:spcPct val="115000"/>
                        </a:lnSpc>
                        <a:spcBef>
                          <a:spcPts val="0"/>
                        </a:spcBef>
                        <a:spcAft>
                          <a:spcPts val="0"/>
                        </a:spcAft>
                        <a:buNone/>
                      </a:pPr>
                      <a:r>
                        <a:rPr lang="en-US" sz="1000" b="1">
                          <a:latin typeface="Helvetica Neue"/>
                          <a:ea typeface="Helvetica Neue"/>
                          <a:cs typeface="Helvetica Neue"/>
                          <a:sym typeface="Helvetica Neue"/>
                        </a:rPr>
                        <a:t>In-Person Instruction (IPI) and Expanded Learning Opportunities (ELO) Grants </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One- time</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$6.6B statewide, $4.6B for expanded learning </a:t>
                      </a:r>
                      <a:endParaRPr sz="1000" b="1">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000" b="1">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000" b="1">
                          <a:latin typeface="Helvetica Neue"/>
                          <a:ea typeface="Helvetica Neue"/>
                          <a:cs typeface="Helvetica Neue"/>
                          <a:sym typeface="Helvetica Neue"/>
                        </a:rPr>
                        <a:t>Status: Funding expected in May 2021 and August 2021</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9">
                            <a:extLst>
                              <a:ext uri="{A12FA001-AC4F-418D-AE19-62706E023703}">
                                <ahyp:hlinkClr xmlns:ahyp="http://schemas.microsoft.com/office/drawing/2018/hyperlinkcolor" val="tx"/>
                              </a:ext>
                            </a:extLst>
                          </a:hlinkClick>
                        </a:rPr>
                        <a:t>AB 86</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IPI: Broad use for in-person</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ELO: Expanded learning, supplemental instruction and support strategies</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Spend by August 31, 2022</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10">
                            <a:extLst>
                              <a:ext uri="{A12FA001-AC4F-418D-AE19-62706E023703}">
                                <ahyp:hlinkClr xmlns:ahyp="http://schemas.microsoft.com/office/drawing/2018/hyperlinkcolor" val="tx"/>
                              </a:ext>
                            </a:extLst>
                          </a:hlinkClick>
                        </a:rPr>
                        <a:t>Key Dates</a:t>
                      </a: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US" sz="1000" b="1">
                          <a:latin typeface="Helvetica Neue"/>
                          <a:ea typeface="Helvetica Neue"/>
                          <a:cs typeface="Helvetica Neue"/>
                          <a:sym typeface="Helvetica Neue"/>
                        </a:rPr>
                        <a:t>CDE: </a:t>
                      </a: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11">
                            <a:extLst>
                              <a:ext uri="{A12FA001-AC4F-418D-AE19-62706E023703}">
                                <ahyp:hlinkClr xmlns:ahyp="http://schemas.microsoft.com/office/drawing/2018/hyperlinkcolor" val="tx"/>
                              </a:ext>
                            </a:extLst>
                          </a:hlinkClick>
                        </a:rPr>
                        <a:t>Press Release</a:t>
                      </a:r>
                      <a:r>
                        <a:rPr lang="en-US" sz="1000" b="1">
                          <a:latin typeface="Helvetica Neue"/>
                          <a:ea typeface="Helvetica Neue"/>
                          <a:cs typeface="Helvetica Neue"/>
                          <a:sym typeface="Helvetica Neue"/>
                        </a:rPr>
                        <a:t>, </a:t>
                      </a: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12">
                            <a:extLst>
                              <a:ext uri="{A12FA001-AC4F-418D-AE19-62706E023703}">
                                <ahyp:hlinkClr xmlns:ahyp="http://schemas.microsoft.com/office/drawing/2018/hyperlinkcolor" val="tx"/>
                              </a:ext>
                            </a:extLst>
                          </a:hlinkClick>
                        </a:rPr>
                        <a:t>Info Page</a:t>
                      </a:r>
                      <a:r>
                        <a:rPr lang="en-US" sz="1000" b="1">
                          <a:latin typeface="Helvetica Neue"/>
                          <a:ea typeface="Helvetica Neue"/>
                          <a:cs typeface="Helvetica Neue"/>
                          <a:sym typeface="Helvetica Neue"/>
                        </a:rPr>
                        <a:t>, </a:t>
                      </a:r>
                      <a:r>
                        <a:rPr lang="en-US" sz="1000" b="1" u="sng">
                          <a:solidFill>
                            <a:srgbClr val="1155CC"/>
                          </a:solidFill>
                          <a:latin typeface="Helvetica Neue"/>
                          <a:ea typeface="Helvetica Neue"/>
                          <a:cs typeface="Helvetica Neue"/>
                          <a:sym typeface="Helvetica Neue"/>
                          <a:hlinkClick r:id="rId13">
                            <a:extLst>
                              <a:ext uri="{A12FA001-AC4F-418D-AE19-62706E023703}">
                                <ahyp:hlinkClr xmlns:ahyp="http://schemas.microsoft.com/office/drawing/2018/hyperlinkcolor" val="tx"/>
                              </a:ext>
                            </a:extLst>
                          </a:hlinkClick>
                        </a:rPr>
                        <a:t>Supplemental Instruction and Support Plan Input Session</a:t>
                      </a:r>
                      <a:r>
                        <a:rPr lang="en-US" sz="1000" b="1">
                          <a:latin typeface="Helvetica Neue"/>
                          <a:ea typeface="Helvetica Neue"/>
                          <a:cs typeface="Helvetica Neue"/>
                          <a:sym typeface="Helvetica Neue"/>
                        </a:rPr>
                        <a:t>,</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p>
                      <a:pPr marL="0" lvl="0" indent="0" algn="l" rtl="0">
                        <a:spcBef>
                          <a:spcPts val="0"/>
                        </a:spcBef>
                        <a:spcAft>
                          <a:spcPts val="0"/>
                        </a:spcAft>
                        <a:buNone/>
                      </a:pPr>
                      <a:r>
                        <a:rPr lang="en-US" sz="1000" b="1" u="sng">
                          <a:solidFill>
                            <a:srgbClr val="1155CC"/>
                          </a:solidFill>
                          <a:latin typeface="Helvetica Neue"/>
                          <a:ea typeface="Helvetica Neue"/>
                          <a:cs typeface="Helvetica Neue"/>
                          <a:sym typeface="Helvetica Neue"/>
                          <a:hlinkClick r:id="rId12">
                            <a:extLst>
                              <a:ext uri="{A12FA001-AC4F-418D-AE19-62706E023703}">
                                <ahyp:hlinkClr xmlns:ahyp="http://schemas.microsoft.com/office/drawing/2018/hyperlinkcolor" val="tx"/>
                              </a:ext>
                            </a:extLst>
                          </a:hlinkClick>
                        </a:rPr>
                        <a:t>Template and Instructions</a:t>
                      </a:r>
                      <a:endParaRPr sz="1000" b="1">
                        <a:latin typeface="Helvetica Neue"/>
                        <a:ea typeface="Helvetica Neue"/>
                        <a:cs typeface="Helvetica Neue"/>
                        <a:sym typeface="Helvetica Neue"/>
                      </a:endParaRPr>
                    </a:p>
                    <a:p>
                      <a:pPr marL="0" lvl="0" indent="0" algn="l" rtl="0">
                        <a:spcBef>
                          <a:spcPts val="0"/>
                        </a:spcBef>
                        <a:spcAft>
                          <a:spcPts val="0"/>
                        </a:spcAft>
                        <a:buNone/>
                      </a:pPr>
                      <a:endParaRPr sz="1000" b="1">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1346200">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Local Control Funding Formula (LCFF)</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Ongoing</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$64.5B statewide, including a 3.84% increase </a:t>
                      </a:r>
                      <a:endParaRPr sz="1000">
                        <a:latin typeface="Helvetica Neue"/>
                        <a:ea typeface="Helvetica Neue"/>
                        <a:cs typeface="Helvetica Neue"/>
                        <a:sym typeface="Helvetica Neue"/>
                      </a:endParaRPr>
                    </a:p>
                    <a:p>
                      <a:pPr marL="0" lvl="0" indent="0" algn="l" rtl="0">
                        <a:spcBef>
                          <a:spcPts val="0"/>
                        </a:spcBef>
                        <a:spcAft>
                          <a:spcPts val="0"/>
                        </a:spcAft>
                        <a:buNone/>
                      </a:pPr>
                      <a:endParaRPr sz="1000">
                        <a:latin typeface="Helvetica Neue"/>
                        <a:ea typeface="Helvetica Neue"/>
                        <a:cs typeface="Helvetica Neue"/>
                        <a:sym typeface="Helvetica Neue"/>
                      </a:endParaRPr>
                    </a:p>
                    <a:p>
                      <a:pPr marL="0" lvl="0" indent="0" algn="l" rtl="0">
                        <a:spcBef>
                          <a:spcPts val="0"/>
                        </a:spcBef>
                        <a:spcAft>
                          <a:spcPts val="0"/>
                        </a:spcAft>
                        <a:buNone/>
                      </a:pPr>
                      <a:r>
                        <a:rPr lang="en-US" sz="1000" b="1">
                          <a:latin typeface="Helvetica Neue"/>
                          <a:ea typeface="Helvetica Neue"/>
                          <a:cs typeface="Helvetica Neue"/>
                          <a:sym typeface="Helvetica Neue"/>
                        </a:rPr>
                        <a:t>Status:</a:t>
                      </a:r>
                      <a:r>
                        <a:rPr lang="en-US" sz="1000">
                          <a:latin typeface="Helvetica Neue"/>
                          <a:ea typeface="Helvetica Neue"/>
                          <a:cs typeface="Helvetica Neue"/>
                          <a:sym typeface="Helvetica Neue"/>
                        </a:rPr>
                        <a:t> PROPOSED, will be decided in June 2021</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Governor’s </a:t>
                      </a:r>
                      <a:r>
                        <a:rPr lang="en-US" sz="1000" u="sng">
                          <a:solidFill>
                            <a:srgbClr val="1155CC"/>
                          </a:solidFill>
                          <a:latin typeface="Helvetica Neue"/>
                          <a:ea typeface="Helvetica Neue"/>
                          <a:cs typeface="Helvetica Neue"/>
                          <a:sym typeface="Helvetica Neue"/>
                          <a:hlinkClick r:id="rId14">
                            <a:extLst>
                              <a:ext uri="{A12FA001-AC4F-418D-AE19-62706E023703}">
                                <ahyp:hlinkClr xmlns:ahyp="http://schemas.microsoft.com/office/drawing/2018/hyperlinkcolor" val="tx"/>
                              </a:ext>
                            </a:extLst>
                          </a:hlinkClick>
                        </a:rPr>
                        <a:t>proposed FY 2021-22 budget</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Broad use, some funding targeted for </a:t>
                      </a:r>
                      <a:r>
                        <a:rPr lang="en-US" sz="1000">
                          <a:highlight>
                            <a:srgbClr val="FFFFFF"/>
                          </a:highlight>
                          <a:latin typeface="Helvetica Neue"/>
                          <a:ea typeface="Helvetica Neue"/>
                          <a:cs typeface="Helvetica Neue"/>
                          <a:sym typeface="Helvetica Neue"/>
                        </a:rPr>
                        <a:t>heavily impacted student groups</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latin typeface="Helvetica Neue"/>
                          <a:ea typeface="Helvetica Neue"/>
                          <a:cs typeface="Helvetica Neue"/>
                          <a:sym typeface="Helvetica Neue"/>
                        </a:rPr>
                        <a:t>Unspent funding can roll over to next year</a:t>
                      </a: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Helvetica Neue"/>
                        <a:ea typeface="Helvetica Neue"/>
                        <a:cs typeface="Helvetica Neue"/>
                        <a:sym typeface="Helvetica Neue"/>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sldNum" idx="12"/>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26</a:t>
            </a:fld>
            <a:endParaRPr kern="0"/>
          </a:p>
        </p:txBody>
      </p:sp>
      <p:sp>
        <p:nvSpPr>
          <p:cNvPr id="244" name="Google Shape;244;p31"/>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245" name="Google Shape;245;p31"/>
          <p:cNvSpPr txBox="1"/>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26</a:t>
            </a:fld>
            <a:endParaRPr sz="1200" kern="0">
              <a:solidFill>
                <a:srgbClr val="888888"/>
              </a:solidFill>
              <a:latin typeface="Calibri"/>
              <a:ea typeface="Calibri"/>
              <a:cs typeface="Calibri"/>
              <a:sym typeface="Calibri"/>
            </a:endParaRPr>
          </a:p>
        </p:txBody>
      </p:sp>
      <p:sp>
        <p:nvSpPr>
          <p:cNvPr id="246" name="Google Shape;246;p31"/>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marL="457200">
              <a:buClr>
                <a:srgbClr val="000000"/>
              </a:buClr>
              <a:buSzPts val="1800"/>
            </a:pPr>
            <a:r>
              <a:rPr lang="en-US" sz="3200" kern="0">
                <a:solidFill>
                  <a:srgbClr val="FFFFFF"/>
                </a:solidFill>
                <a:latin typeface="Calibri"/>
                <a:ea typeface="Calibri"/>
                <a:cs typeface="Calibri"/>
                <a:sym typeface="Calibri"/>
              </a:rPr>
              <a:t> Understand context, use the spotlight</a:t>
            </a:r>
            <a:endParaRPr sz="3200" kern="0">
              <a:solidFill>
                <a:srgbClr val="FFFFFF"/>
              </a:solidFill>
              <a:latin typeface="Calibri"/>
              <a:ea typeface="Calibri"/>
              <a:cs typeface="Calibri"/>
              <a:sym typeface="Calibri"/>
            </a:endParaRPr>
          </a:p>
        </p:txBody>
      </p:sp>
      <p:pic>
        <p:nvPicPr>
          <p:cNvPr id="247" name="Google Shape;247;p31"/>
          <p:cNvPicPr preferRelativeResize="0"/>
          <p:nvPr/>
        </p:nvPicPr>
        <p:blipFill rotWithShape="1">
          <a:blip r:embed="rId3">
            <a:alphaModFix/>
          </a:blip>
          <a:srcRect t="7914" b="15026"/>
          <a:stretch/>
        </p:blipFill>
        <p:spPr>
          <a:xfrm>
            <a:off x="9030589" y="6109142"/>
            <a:ext cx="866263" cy="667512"/>
          </a:xfrm>
          <a:prstGeom prst="rect">
            <a:avLst/>
          </a:prstGeom>
          <a:noFill/>
          <a:ln>
            <a:noFill/>
          </a:ln>
        </p:spPr>
      </p:pic>
      <p:sp>
        <p:nvSpPr>
          <p:cNvPr id="248" name="Google Shape;248;p31"/>
          <p:cNvSpPr txBox="1"/>
          <p:nvPr/>
        </p:nvSpPr>
        <p:spPr>
          <a:xfrm>
            <a:off x="1930400" y="6096000"/>
            <a:ext cx="4648200" cy="523200"/>
          </a:xfrm>
          <a:prstGeom prst="rect">
            <a:avLst/>
          </a:prstGeom>
          <a:noFill/>
          <a:ln>
            <a:noFill/>
          </a:ln>
        </p:spPr>
        <p:txBody>
          <a:bodyPr spcFirstLastPara="1" wrap="square" lIns="91425" tIns="45700" rIns="91425" bIns="45700" anchor="t" anchorCtr="0">
            <a:noAutofit/>
          </a:bodyPr>
          <a:lstStyle/>
          <a:p>
            <a:pPr>
              <a:buClr>
                <a:srgbClr val="000000"/>
              </a:buClr>
              <a:buSzPts val="2800"/>
            </a:pPr>
            <a:endParaRPr sz="2800" kern="0">
              <a:solidFill>
                <a:srgbClr val="000000"/>
              </a:solidFill>
              <a:latin typeface="Calibri"/>
              <a:ea typeface="Calibri"/>
              <a:cs typeface="Calibri"/>
              <a:sym typeface="Calibri"/>
            </a:endParaRPr>
          </a:p>
        </p:txBody>
      </p:sp>
      <p:sp>
        <p:nvSpPr>
          <p:cNvPr id="249" name="Google Shape;249;p31"/>
          <p:cNvSpPr txBox="1"/>
          <p:nvPr/>
        </p:nvSpPr>
        <p:spPr>
          <a:xfrm>
            <a:off x="2186250" y="1100700"/>
            <a:ext cx="7710600" cy="5620800"/>
          </a:xfrm>
          <a:prstGeom prst="rect">
            <a:avLst/>
          </a:prstGeom>
          <a:noFill/>
          <a:ln>
            <a:noFill/>
          </a:ln>
        </p:spPr>
        <p:txBody>
          <a:bodyPr spcFirstLastPara="1" wrap="square" lIns="91425" tIns="91425" rIns="91425" bIns="91425" anchor="t" anchorCtr="0">
            <a:noAutofit/>
          </a:bodyPr>
          <a:lstStyle/>
          <a:p>
            <a:pPr>
              <a:buClr>
                <a:srgbClr val="000000"/>
              </a:buClr>
              <a:buSzPts val="1400"/>
            </a:pPr>
            <a:endParaRPr sz="1400" kern="0">
              <a:solidFill>
                <a:srgbClr val="000000"/>
              </a:solidFill>
              <a:latin typeface="Calibri"/>
              <a:ea typeface="Calibri"/>
              <a:cs typeface="Calibri"/>
              <a:sym typeface="Calibri"/>
            </a:endParaRPr>
          </a:p>
          <a:p>
            <a:pPr>
              <a:buClr>
                <a:srgbClr val="000000"/>
              </a:buClr>
              <a:buSzPts val="1800"/>
            </a:pPr>
            <a:endParaRPr kern="0">
              <a:solidFill>
                <a:srgbClr val="000000"/>
              </a:solidFill>
              <a:latin typeface="Calibri"/>
              <a:ea typeface="Calibri"/>
              <a:cs typeface="Calibri"/>
              <a:sym typeface="Calibri"/>
            </a:endParaRPr>
          </a:p>
          <a:p>
            <a:pPr>
              <a:buClr>
                <a:srgbClr val="000000"/>
              </a:buClr>
              <a:buSzPts val="1800"/>
            </a:pPr>
            <a:endParaRPr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buClr>
                <a:srgbClr val="000000"/>
              </a:buClr>
              <a:buSzPts val="1400"/>
            </a:pPr>
            <a:endParaRPr sz="1400" kern="0">
              <a:solidFill>
                <a:srgbClr val="000000"/>
              </a:solidFill>
              <a:latin typeface="Calibri"/>
              <a:ea typeface="Calibri"/>
              <a:cs typeface="Calibri"/>
              <a:sym typeface="Calibri"/>
            </a:endParaRPr>
          </a:p>
        </p:txBody>
      </p:sp>
      <p:pic>
        <p:nvPicPr>
          <p:cNvPr id="250" name="Google Shape;250;p31"/>
          <p:cNvPicPr preferRelativeResize="0"/>
          <p:nvPr/>
        </p:nvPicPr>
        <p:blipFill>
          <a:blip r:embed="rId4">
            <a:alphaModFix/>
          </a:blip>
          <a:stretch>
            <a:fillRect/>
          </a:stretch>
        </p:blipFill>
        <p:spPr>
          <a:xfrm>
            <a:off x="2599576" y="914401"/>
            <a:ext cx="6927073" cy="46169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27</a:t>
            </a:fld>
            <a:endParaRPr kern="0"/>
          </a:p>
        </p:txBody>
      </p:sp>
      <p:sp>
        <p:nvSpPr>
          <p:cNvPr id="256" name="Google Shape;256;p32"/>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257" name="Google Shape;257;p32"/>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27</a:t>
            </a:fld>
            <a:endParaRPr sz="1200" kern="0">
              <a:solidFill>
                <a:srgbClr val="888888"/>
              </a:solidFill>
              <a:latin typeface="Calibri"/>
              <a:ea typeface="Calibri"/>
              <a:cs typeface="Calibri"/>
              <a:sym typeface="Calibri"/>
            </a:endParaRPr>
          </a:p>
        </p:txBody>
      </p:sp>
      <p:sp>
        <p:nvSpPr>
          <p:cNvPr id="258" name="Google Shape;258;p32"/>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Highlight data and stories of impact</a:t>
            </a:r>
            <a:endParaRPr sz="4000" kern="0">
              <a:solidFill>
                <a:srgbClr val="FFFFFF"/>
              </a:solidFill>
              <a:latin typeface="Calibri"/>
              <a:ea typeface="Calibri"/>
              <a:cs typeface="Calibri"/>
              <a:sym typeface="Calibri"/>
            </a:endParaRPr>
          </a:p>
        </p:txBody>
      </p:sp>
      <p:pic>
        <p:nvPicPr>
          <p:cNvPr id="259" name="Google Shape;259;p32"/>
          <p:cNvPicPr preferRelativeResize="0"/>
          <p:nvPr/>
        </p:nvPicPr>
        <p:blipFill rotWithShape="1">
          <a:blip r:embed="rId3">
            <a:alphaModFix/>
          </a:blip>
          <a:srcRect t="7914" b="15026"/>
          <a:stretch/>
        </p:blipFill>
        <p:spPr>
          <a:xfrm>
            <a:off x="8953875" y="5960051"/>
            <a:ext cx="988150" cy="761425"/>
          </a:xfrm>
          <a:prstGeom prst="rect">
            <a:avLst/>
          </a:prstGeom>
          <a:noFill/>
          <a:ln>
            <a:noFill/>
          </a:ln>
        </p:spPr>
      </p:pic>
      <p:pic>
        <p:nvPicPr>
          <p:cNvPr id="260" name="Google Shape;260;p32"/>
          <p:cNvPicPr preferRelativeResize="0"/>
          <p:nvPr/>
        </p:nvPicPr>
        <p:blipFill rotWithShape="1">
          <a:blip r:embed="rId4">
            <a:alphaModFix/>
          </a:blip>
          <a:srcRect l="48884" t="16519" r="8706" b="20929"/>
          <a:stretch/>
        </p:blipFill>
        <p:spPr>
          <a:xfrm>
            <a:off x="1928576" y="1212075"/>
            <a:ext cx="3877975" cy="2239950"/>
          </a:xfrm>
          <a:prstGeom prst="rect">
            <a:avLst/>
          </a:prstGeom>
          <a:noFill/>
          <a:ln>
            <a:noFill/>
          </a:ln>
        </p:spPr>
      </p:pic>
      <p:pic>
        <p:nvPicPr>
          <p:cNvPr id="261" name="Google Shape;261;p32"/>
          <p:cNvPicPr preferRelativeResize="0"/>
          <p:nvPr/>
        </p:nvPicPr>
        <p:blipFill>
          <a:blip r:embed="rId5">
            <a:alphaModFix/>
          </a:blip>
          <a:stretch>
            <a:fillRect/>
          </a:stretch>
        </p:blipFill>
        <p:spPr>
          <a:xfrm>
            <a:off x="6200150" y="1212076"/>
            <a:ext cx="3877974" cy="2181365"/>
          </a:xfrm>
          <a:prstGeom prst="rect">
            <a:avLst/>
          </a:prstGeom>
          <a:noFill/>
          <a:ln>
            <a:noFill/>
          </a:ln>
        </p:spPr>
      </p:pic>
      <p:pic>
        <p:nvPicPr>
          <p:cNvPr id="262" name="Google Shape;262;p32"/>
          <p:cNvPicPr preferRelativeResize="0"/>
          <p:nvPr/>
        </p:nvPicPr>
        <p:blipFill>
          <a:blip r:embed="rId6">
            <a:alphaModFix/>
          </a:blip>
          <a:stretch>
            <a:fillRect/>
          </a:stretch>
        </p:blipFill>
        <p:spPr>
          <a:xfrm>
            <a:off x="2007525" y="3660451"/>
            <a:ext cx="6729750" cy="2487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28</a:t>
            </a:fld>
            <a:endParaRPr kern="0"/>
          </a:p>
        </p:txBody>
      </p:sp>
      <p:sp>
        <p:nvSpPr>
          <p:cNvPr id="268" name="Google Shape;268;p33"/>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269" name="Google Shape;269;p33"/>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28</a:t>
            </a:fld>
            <a:endParaRPr sz="1200" kern="0">
              <a:solidFill>
                <a:srgbClr val="888888"/>
              </a:solidFill>
              <a:latin typeface="Calibri"/>
              <a:ea typeface="Calibri"/>
              <a:cs typeface="Calibri"/>
              <a:sym typeface="Calibri"/>
            </a:endParaRPr>
          </a:p>
        </p:txBody>
      </p:sp>
      <p:sp>
        <p:nvSpPr>
          <p:cNvPr id="270" name="Google Shape;270;p33"/>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1800"/>
            </a:pPr>
            <a:r>
              <a:rPr lang="en-US" kern="0">
                <a:solidFill>
                  <a:srgbClr val="FFFFFF"/>
                </a:solidFill>
                <a:latin typeface="Calibri"/>
                <a:ea typeface="Calibri"/>
                <a:cs typeface="Calibri"/>
                <a:sym typeface="Calibri"/>
              </a:rPr>
              <a:t>	</a:t>
            </a:r>
            <a:r>
              <a:rPr lang="en-US" sz="4000" kern="0">
                <a:solidFill>
                  <a:srgbClr val="FFFFFF"/>
                </a:solidFill>
                <a:latin typeface="Calibri"/>
                <a:ea typeface="Calibri"/>
                <a:cs typeface="Calibri"/>
                <a:sym typeface="Calibri"/>
              </a:rPr>
              <a:t>Creative solutions</a:t>
            </a:r>
            <a:endParaRPr sz="4000" kern="0">
              <a:solidFill>
                <a:srgbClr val="FFFFFF"/>
              </a:solidFill>
              <a:latin typeface="Calibri"/>
              <a:ea typeface="Calibri"/>
              <a:cs typeface="Calibri"/>
              <a:sym typeface="Calibri"/>
            </a:endParaRPr>
          </a:p>
        </p:txBody>
      </p:sp>
      <p:pic>
        <p:nvPicPr>
          <p:cNvPr id="271" name="Google Shape;271;p33"/>
          <p:cNvPicPr preferRelativeResize="0"/>
          <p:nvPr/>
        </p:nvPicPr>
        <p:blipFill rotWithShape="1">
          <a:blip r:embed="rId3">
            <a:alphaModFix/>
          </a:blip>
          <a:srcRect t="7915" b="15028"/>
          <a:stretch/>
        </p:blipFill>
        <p:spPr>
          <a:xfrm>
            <a:off x="9030589" y="6109142"/>
            <a:ext cx="866263" cy="667512"/>
          </a:xfrm>
          <a:prstGeom prst="rect">
            <a:avLst/>
          </a:prstGeom>
          <a:noFill/>
          <a:ln>
            <a:noFill/>
          </a:ln>
        </p:spPr>
      </p:pic>
      <p:sp>
        <p:nvSpPr>
          <p:cNvPr id="272" name="Google Shape;272;p33"/>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28</a:t>
            </a:fld>
            <a:endParaRPr sz="1200" kern="0">
              <a:solidFill>
                <a:srgbClr val="888888"/>
              </a:solidFill>
              <a:latin typeface="Calibri"/>
              <a:ea typeface="Calibri"/>
              <a:cs typeface="Calibri"/>
              <a:sym typeface="Calibri"/>
            </a:endParaRPr>
          </a:p>
        </p:txBody>
      </p:sp>
      <p:sp>
        <p:nvSpPr>
          <p:cNvPr id="273" name="Google Shape;273;p33"/>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28</a:t>
            </a:fld>
            <a:endParaRPr sz="1200" kern="0">
              <a:solidFill>
                <a:srgbClr val="888888"/>
              </a:solidFill>
              <a:latin typeface="Calibri"/>
              <a:ea typeface="Calibri"/>
              <a:cs typeface="Calibri"/>
              <a:sym typeface="Calibri"/>
            </a:endParaRPr>
          </a:p>
        </p:txBody>
      </p:sp>
      <p:pic>
        <p:nvPicPr>
          <p:cNvPr id="274" name="Google Shape;274;p33"/>
          <p:cNvPicPr preferRelativeResize="0"/>
          <p:nvPr/>
        </p:nvPicPr>
        <p:blipFill rotWithShape="1">
          <a:blip r:embed="rId3">
            <a:alphaModFix/>
          </a:blip>
          <a:srcRect t="7915" b="15028"/>
          <a:stretch/>
        </p:blipFill>
        <p:spPr>
          <a:xfrm>
            <a:off x="9030589" y="6109142"/>
            <a:ext cx="866263" cy="667512"/>
          </a:xfrm>
          <a:prstGeom prst="rect">
            <a:avLst/>
          </a:prstGeom>
          <a:noFill/>
          <a:ln>
            <a:noFill/>
          </a:ln>
        </p:spPr>
      </p:pic>
      <p:sp>
        <p:nvSpPr>
          <p:cNvPr id="275" name="Google Shape;275;p33"/>
          <p:cNvSpPr txBox="1"/>
          <p:nvPr/>
        </p:nvSpPr>
        <p:spPr>
          <a:xfrm>
            <a:off x="1671320" y="4191000"/>
            <a:ext cx="2286000" cy="2655713"/>
          </a:xfrm>
          <a:prstGeom prst="rect">
            <a:avLst/>
          </a:prstGeom>
          <a:noFill/>
          <a:ln>
            <a:noFill/>
          </a:ln>
        </p:spPr>
        <p:txBody>
          <a:bodyPr spcFirstLastPara="1" wrap="square" lIns="91425" tIns="45700" rIns="91425" bIns="45700" anchor="t" anchorCtr="0">
            <a:normAutofit/>
          </a:bodyPr>
          <a:lstStyle/>
          <a:p>
            <a:pPr>
              <a:buClr>
                <a:srgbClr val="AF292E"/>
              </a:buClr>
              <a:buSzPts val="3000"/>
            </a:pPr>
            <a:endParaRPr sz="1400" kern="0">
              <a:solidFill>
                <a:srgbClr val="000000"/>
              </a:solidFill>
              <a:latin typeface="Arial"/>
              <a:ea typeface="Arial"/>
              <a:cs typeface="Arial"/>
              <a:sym typeface="Arial"/>
            </a:endParaRPr>
          </a:p>
        </p:txBody>
      </p:sp>
      <p:sp>
        <p:nvSpPr>
          <p:cNvPr id="276" name="Google Shape;276;p33"/>
          <p:cNvSpPr/>
          <p:nvPr/>
        </p:nvSpPr>
        <p:spPr>
          <a:xfrm>
            <a:off x="6892525" y="1021279"/>
            <a:ext cx="841200" cy="1107900"/>
          </a:xfrm>
          <a:prstGeom prst="rect">
            <a:avLst/>
          </a:prstGeom>
          <a:noFill/>
          <a:ln>
            <a:noFill/>
          </a:ln>
        </p:spPr>
        <p:txBody>
          <a:bodyPr spcFirstLastPara="1" wrap="square" lIns="91425" tIns="45700" rIns="91425" bIns="45700" anchor="t" anchorCtr="0">
            <a:noAutofit/>
          </a:bodyPr>
          <a:lstStyle/>
          <a:p>
            <a:pPr>
              <a:buClr>
                <a:srgbClr val="000000"/>
              </a:buClr>
              <a:buSzPts val="6600"/>
            </a:pPr>
            <a:endParaRPr sz="6600" kern="0">
              <a:solidFill>
                <a:srgbClr val="000000"/>
              </a:solidFill>
              <a:latin typeface="Calibri"/>
              <a:ea typeface="Calibri"/>
              <a:cs typeface="Calibri"/>
              <a:sym typeface="Calibri"/>
            </a:endParaRPr>
          </a:p>
        </p:txBody>
      </p:sp>
      <p:sp>
        <p:nvSpPr>
          <p:cNvPr id="277" name="Google Shape;277;p33"/>
          <p:cNvSpPr txBox="1"/>
          <p:nvPr/>
        </p:nvSpPr>
        <p:spPr>
          <a:xfrm>
            <a:off x="1601550" y="914400"/>
            <a:ext cx="3721500" cy="5418000"/>
          </a:xfrm>
          <a:prstGeom prst="rect">
            <a:avLst/>
          </a:prstGeom>
          <a:noFill/>
          <a:ln>
            <a:noFill/>
          </a:ln>
        </p:spPr>
        <p:txBody>
          <a:bodyPr spcFirstLastPara="1" wrap="square" lIns="91425" tIns="91425" rIns="91425" bIns="91425" anchor="t" anchorCtr="0">
            <a:spAutoFit/>
          </a:bodyPr>
          <a:lstStyle/>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Paid work opportunities for high school students</a:t>
            </a:r>
            <a:endParaRPr sz="2000" kern="0">
              <a:solidFill>
                <a:srgbClr val="000000"/>
              </a:solidFill>
              <a:latin typeface="Calibri"/>
              <a:ea typeface="Calibri"/>
              <a:cs typeface="Calibri"/>
              <a:sym typeface="Calibri"/>
            </a:endParaRPr>
          </a:p>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Peer mentoring </a:t>
            </a:r>
            <a:endParaRPr sz="2000" kern="0">
              <a:solidFill>
                <a:srgbClr val="000000"/>
              </a:solidFill>
              <a:latin typeface="Calibri"/>
              <a:ea typeface="Calibri"/>
              <a:cs typeface="Calibri"/>
              <a:sym typeface="Calibri"/>
            </a:endParaRPr>
          </a:p>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Increased summer learning experiences focused on relationships and social-emotional learning</a:t>
            </a:r>
            <a:endParaRPr sz="2000" kern="0">
              <a:solidFill>
                <a:srgbClr val="000000"/>
              </a:solidFill>
              <a:latin typeface="Calibri"/>
              <a:ea typeface="Calibri"/>
              <a:cs typeface="Calibri"/>
              <a:sym typeface="Calibri"/>
            </a:endParaRPr>
          </a:p>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Field trips</a:t>
            </a:r>
            <a:endParaRPr sz="2000" kern="0">
              <a:solidFill>
                <a:srgbClr val="000000"/>
              </a:solidFill>
              <a:latin typeface="Calibri"/>
              <a:ea typeface="Calibri"/>
              <a:cs typeface="Calibri"/>
              <a:sym typeface="Calibri"/>
            </a:endParaRPr>
          </a:p>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Programs that build capacity between out-of-school time and school-day instruction</a:t>
            </a:r>
            <a:endParaRPr sz="2000" kern="0">
              <a:solidFill>
                <a:srgbClr val="000000"/>
              </a:solidFill>
              <a:latin typeface="Calibri"/>
              <a:ea typeface="Calibri"/>
              <a:cs typeface="Calibri"/>
              <a:sym typeface="Calibri"/>
            </a:endParaRPr>
          </a:p>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Youth-led community service and project based learning</a:t>
            </a:r>
            <a:endParaRPr sz="2000" kern="0">
              <a:solidFill>
                <a:srgbClr val="000000"/>
              </a:solidFill>
              <a:latin typeface="Calibri"/>
              <a:ea typeface="Calibri"/>
              <a:cs typeface="Calibri"/>
              <a:sym typeface="Calibri"/>
            </a:endParaRPr>
          </a:p>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Mental health supports, mentoring</a:t>
            </a:r>
            <a:endParaRPr sz="2000" kern="0">
              <a:solidFill>
                <a:srgbClr val="000000"/>
              </a:solidFill>
              <a:latin typeface="Calibri"/>
              <a:ea typeface="Calibri"/>
              <a:cs typeface="Calibri"/>
              <a:sym typeface="Calibri"/>
            </a:endParaRPr>
          </a:p>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Enrichment </a:t>
            </a:r>
            <a:endParaRPr sz="2000" kern="0">
              <a:solidFill>
                <a:srgbClr val="000000"/>
              </a:solidFill>
              <a:latin typeface="Calibri"/>
              <a:ea typeface="Calibri"/>
              <a:cs typeface="Calibri"/>
              <a:sym typeface="Calibri"/>
            </a:endParaRPr>
          </a:p>
          <a:p>
            <a:pPr marL="457200" indent="-355600">
              <a:buClr>
                <a:srgbClr val="000000"/>
              </a:buClr>
              <a:buSzPts val="2000"/>
              <a:buFont typeface="Calibri"/>
              <a:buChar char="●"/>
            </a:pPr>
            <a:r>
              <a:rPr lang="en-US" sz="2000" kern="0">
                <a:solidFill>
                  <a:srgbClr val="000000"/>
                </a:solidFill>
                <a:latin typeface="Calibri"/>
                <a:ea typeface="Calibri"/>
                <a:cs typeface="Calibri"/>
                <a:sym typeface="Calibri"/>
              </a:rPr>
              <a:t>Outdoor education</a:t>
            </a:r>
            <a:endParaRPr sz="2000" kern="0">
              <a:solidFill>
                <a:srgbClr val="000000"/>
              </a:solidFill>
              <a:latin typeface="Calibri"/>
              <a:ea typeface="Calibri"/>
              <a:cs typeface="Calibri"/>
              <a:sym typeface="Calibri"/>
            </a:endParaRPr>
          </a:p>
        </p:txBody>
      </p:sp>
      <p:pic>
        <p:nvPicPr>
          <p:cNvPr id="278" name="Google Shape;278;p33"/>
          <p:cNvPicPr preferRelativeResize="0"/>
          <p:nvPr/>
        </p:nvPicPr>
        <p:blipFill rotWithShape="1">
          <a:blip r:embed="rId4">
            <a:alphaModFix/>
          </a:blip>
          <a:srcRect l="8254" r="10662" b="2997"/>
          <a:stretch/>
        </p:blipFill>
        <p:spPr>
          <a:xfrm>
            <a:off x="5470850" y="1308375"/>
            <a:ext cx="5009600" cy="4276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a:spLocks noGrp="1"/>
          </p:cNvSpPr>
          <p:nvPr>
            <p:ph type="sldNum" idx="12"/>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29</a:t>
            </a:fld>
            <a:endParaRPr kern="0"/>
          </a:p>
        </p:txBody>
      </p:sp>
      <p:sp>
        <p:nvSpPr>
          <p:cNvPr id="285" name="Google Shape;285;p34"/>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286" name="Google Shape;286;p34"/>
          <p:cNvSpPr txBox="1"/>
          <p:nvPr/>
        </p:nvSpPr>
        <p:spPr>
          <a:xfrm>
            <a:off x="8077200" y="6356350"/>
            <a:ext cx="2133600" cy="365100"/>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29</a:t>
            </a:fld>
            <a:endParaRPr sz="1200" kern="0">
              <a:solidFill>
                <a:srgbClr val="888888"/>
              </a:solidFill>
              <a:latin typeface="Calibri"/>
              <a:ea typeface="Calibri"/>
              <a:cs typeface="Calibri"/>
              <a:sym typeface="Calibri"/>
            </a:endParaRPr>
          </a:p>
        </p:txBody>
      </p:sp>
      <p:sp>
        <p:nvSpPr>
          <p:cNvPr id="287" name="Google Shape;287;p34"/>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indent="457200">
              <a:buClr>
                <a:srgbClr val="000000"/>
              </a:buClr>
              <a:buSzPts val="1800"/>
            </a:pPr>
            <a:r>
              <a:rPr lang="en-US" sz="3200" kern="0">
                <a:solidFill>
                  <a:srgbClr val="FFFFFF"/>
                </a:solidFill>
                <a:latin typeface="Calibri"/>
                <a:ea typeface="Calibri"/>
                <a:cs typeface="Calibri"/>
                <a:sym typeface="Calibri"/>
              </a:rPr>
              <a:t>Build on your relationships</a:t>
            </a:r>
            <a:endParaRPr sz="3200" kern="0">
              <a:solidFill>
                <a:srgbClr val="FFFFFF"/>
              </a:solidFill>
              <a:latin typeface="Calibri"/>
              <a:ea typeface="Calibri"/>
              <a:cs typeface="Calibri"/>
              <a:sym typeface="Calibri"/>
            </a:endParaRPr>
          </a:p>
        </p:txBody>
      </p:sp>
      <p:pic>
        <p:nvPicPr>
          <p:cNvPr id="288" name="Google Shape;288;p34"/>
          <p:cNvPicPr preferRelativeResize="0"/>
          <p:nvPr/>
        </p:nvPicPr>
        <p:blipFill rotWithShape="1">
          <a:blip r:embed="rId3">
            <a:alphaModFix/>
          </a:blip>
          <a:srcRect t="7914" b="15026"/>
          <a:stretch/>
        </p:blipFill>
        <p:spPr>
          <a:xfrm>
            <a:off x="9030589" y="6109142"/>
            <a:ext cx="866263" cy="667512"/>
          </a:xfrm>
          <a:prstGeom prst="rect">
            <a:avLst/>
          </a:prstGeom>
          <a:noFill/>
          <a:ln>
            <a:noFill/>
          </a:ln>
        </p:spPr>
      </p:pic>
      <p:sp>
        <p:nvSpPr>
          <p:cNvPr id="289" name="Google Shape;289;p34"/>
          <p:cNvSpPr txBox="1"/>
          <p:nvPr/>
        </p:nvSpPr>
        <p:spPr>
          <a:xfrm>
            <a:off x="1930400" y="6096000"/>
            <a:ext cx="4648200" cy="523200"/>
          </a:xfrm>
          <a:prstGeom prst="rect">
            <a:avLst/>
          </a:prstGeom>
          <a:noFill/>
          <a:ln>
            <a:noFill/>
          </a:ln>
        </p:spPr>
        <p:txBody>
          <a:bodyPr spcFirstLastPara="1" wrap="square" lIns="91425" tIns="45700" rIns="91425" bIns="45700" anchor="t" anchorCtr="0">
            <a:noAutofit/>
          </a:bodyPr>
          <a:lstStyle/>
          <a:p>
            <a:pPr>
              <a:buClr>
                <a:srgbClr val="000000"/>
              </a:buClr>
              <a:buSzPts val="2800"/>
            </a:pPr>
            <a:endParaRPr sz="2800" kern="0">
              <a:solidFill>
                <a:srgbClr val="000000"/>
              </a:solidFill>
              <a:latin typeface="Calibri"/>
              <a:ea typeface="Calibri"/>
              <a:cs typeface="Calibri"/>
              <a:sym typeface="Calibri"/>
            </a:endParaRPr>
          </a:p>
        </p:txBody>
      </p:sp>
      <p:sp>
        <p:nvSpPr>
          <p:cNvPr id="290" name="Google Shape;290;p34"/>
          <p:cNvSpPr txBox="1"/>
          <p:nvPr/>
        </p:nvSpPr>
        <p:spPr>
          <a:xfrm>
            <a:off x="2186250" y="1100700"/>
            <a:ext cx="7710600" cy="5620800"/>
          </a:xfrm>
          <a:prstGeom prst="rect">
            <a:avLst/>
          </a:prstGeom>
          <a:noFill/>
          <a:ln>
            <a:noFill/>
          </a:ln>
        </p:spPr>
        <p:txBody>
          <a:bodyPr spcFirstLastPara="1" wrap="square" lIns="91425" tIns="91425" rIns="91425" bIns="91425" anchor="t" anchorCtr="0">
            <a:noAutofit/>
          </a:bodyPr>
          <a:lstStyle/>
          <a:p>
            <a:pPr>
              <a:buClr>
                <a:srgbClr val="000000"/>
              </a:buClr>
              <a:buSzPts val="1400"/>
            </a:pPr>
            <a:endParaRPr sz="1400" kern="0">
              <a:solidFill>
                <a:srgbClr val="000000"/>
              </a:solidFill>
              <a:latin typeface="Calibri"/>
              <a:ea typeface="Calibri"/>
              <a:cs typeface="Calibri"/>
              <a:sym typeface="Calibri"/>
            </a:endParaRPr>
          </a:p>
          <a:p>
            <a:pPr>
              <a:buClr>
                <a:srgbClr val="000000"/>
              </a:buClr>
              <a:buSzPts val="1800"/>
            </a:pPr>
            <a:endParaRPr kern="0">
              <a:solidFill>
                <a:srgbClr val="000000"/>
              </a:solidFill>
              <a:latin typeface="Calibri"/>
              <a:ea typeface="Calibri"/>
              <a:cs typeface="Calibri"/>
              <a:sym typeface="Calibri"/>
            </a:endParaRPr>
          </a:p>
          <a:p>
            <a:pPr>
              <a:buClr>
                <a:srgbClr val="000000"/>
              </a:buClr>
              <a:buSzPts val="1800"/>
            </a:pPr>
            <a:endParaRPr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lnSpc>
                <a:spcPct val="150000"/>
              </a:lnSpc>
              <a:buClr>
                <a:srgbClr val="000000"/>
              </a:buClr>
            </a:pPr>
            <a:endParaRPr sz="2400" kern="0">
              <a:solidFill>
                <a:srgbClr val="000000"/>
              </a:solidFill>
              <a:latin typeface="Calibri"/>
              <a:ea typeface="Calibri"/>
              <a:cs typeface="Calibri"/>
              <a:sym typeface="Calibri"/>
            </a:endParaRPr>
          </a:p>
          <a:p>
            <a:pPr>
              <a:buClr>
                <a:srgbClr val="000000"/>
              </a:buClr>
              <a:buSzPts val="1400"/>
            </a:pPr>
            <a:endParaRPr sz="1400" kern="0">
              <a:solidFill>
                <a:srgbClr val="000000"/>
              </a:solidFill>
              <a:latin typeface="Calibri"/>
              <a:ea typeface="Calibri"/>
              <a:cs typeface="Calibri"/>
              <a:sym typeface="Calibri"/>
            </a:endParaRPr>
          </a:p>
        </p:txBody>
      </p:sp>
      <p:pic>
        <p:nvPicPr>
          <p:cNvPr id="291" name="Google Shape;291;p34"/>
          <p:cNvPicPr preferRelativeResize="0"/>
          <p:nvPr/>
        </p:nvPicPr>
        <p:blipFill>
          <a:blip r:embed="rId4">
            <a:alphaModFix/>
          </a:blip>
          <a:stretch>
            <a:fillRect/>
          </a:stretch>
        </p:blipFill>
        <p:spPr>
          <a:xfrm>
            <a:off x="3127488" y="914400"/>
            <a:ext cx="5937024" cy="44527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DCB-C7D3-4AD7-8098-27DECA42F77A}"/>
              </a:ext>
            </a:extLst>
          </p:cNvPr>
          <p:cNvSpPr>
            <a:spLocks noGrp="1"/>
          </p:cNvSpPr>
          <p:nvPr>
            <p:ph type="title"/>
          </p:nvPr>
        </p:nvSpPr>
        <p:spPr>
          <a:xfrm>
            <a:off x="-1333500" y="957664"/>
            <a:ext cx="1556309" cy="620312"/>
          </a:xfrm>
        </p:spPr>
        <p:txBody>
          <a:bodyPr>
            <a:normAutofit fontScale="90000"/>
          </a:bodyPr>
          <a:lstStyle/>
          <a:p>
            <a:r>
              <a:rPr lang="en-US" dirty="0"/>
              <a:t>SPEAKERS</a:t>
            </a:r>
          </a:p>
        </p:txBody>
      </p:sp>
      <p:pic>
        <p:nvPicPr>
          <p:cNvPr id="5" name="Content Placeholder 4" descr="Text&#10;&#10;Description automatically generated">
            <a:extLst>
              <a:ext uri="{FF2B5EF4-FFF2-40B4-BE49-F238E27FC236}">
                <a16:creationId xmlns:a16="http://schemas.microsoft.com/office/drawing/2014/main" id="{B33C1511-DE81-41B4-9EAA-A4954CF99B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9479"/>
          <a:stretch/>
        </p:blipFill>
        <p:spPr>
          <a:xfrm>
            <a:off x="0" y="0"/>
            <a:ext cx="12206350" cy="1926454"/>
          </a:xfrm>
        </p:spPr>
      </p:pic>
      <p:pic>
        <p:nvPicPr>
          <p:cNvPr id="2050" name="Picture 2">
            <a:extLst>
              <a:ext uri="{FF2B5EF4-FFF2-40B4-BE49-F238E27FC236}">
                <a16:creationId xmlns:a16="http://schemas.microsoft.com/office/drawing/2014/main" id="{A1A17DC6-106B-47F0-BFD6-D9EE22F34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52" y="2585372"/>
            <a:ext cx="4088404" cy="27269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ild Care Law Center | Kim Kruckel, Executive Director — Child Care Law  Center">
            <a:extLst>
              <a:ext uri="{FF2B5EF4-FFF2-40B4-BE49-F238E27FC236}">
                <a16:creationId xmlns:a16="http://schemas.microsoft.com/office/drawing/2014/main" id="{E5E7BCEC-DA8F-48FA-8A75-808670FF24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060" b="15808"/>
          <a:stretch/>
        </p:blipFill>
        <p:spPr bwMode="auto">
          <a:xfrm>
            <a:off x="8784270" y="2270367"/>
            <a:ext cx="3140508" cy="33569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5C80B43F-6A94-4E2D-8CA0-3F1861793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9" y="2454619"/>
            <a:ext cx="3984629" cy="29884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1B863BD-9B69-4A99-B447-1E7D4E9CF61E}"/>
              </a:ext>
            </a:extLst>
          </p:cNvPr>
          <p:cNvSpPr txBox="1"/>
          <p:nvPr/>
        </p:nvSpPr>
        <p:spPr>
          <a:xfrm>
            <a:off x="1193006" y="5741642"/>
            <a:ext cx="2655094" cy="923330"/>
          </a:xfrm>
          <a:prstGeom prst="rect">
            <a:avLst/>
          </a:prstGeom>
          <a:noFill/>
        </p:spPr>
        <p:txBody>
          <a:bodyPr wrap="square">
            <a:spAutoFit/>
          </a:bodyPr>
          <a:lstStyle/>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Kylie Wheeler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Project Manager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Children’s Funding Project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A29A03A-186D-4C14-A877-C48CF0E0671A}"/>
              </a:ext>
            </a:extLst>
          </p:cNvPr>
          <p:cNvSpPr txBox="1"/>
          <p:nvPr/>
        </p:nvSpPr>
        <p:spPr>
          <a:xfrm>
            <a:off x="9317831" y="5741642"/>
            <a:ext cx="2274107" cy="923330"/>
          </a:xfrm>
          <a:prstGeom prst="rect">
            <a:avLst/>
          </a:prstGeom>
          <a:noFill/>
        </p:spPr>
        <p:txBody>
          <a:bodyPr wrap="square">
            <a:spAutoFit/>
          </a:bodyPr>
          <a:lstStyle/>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Kim Kruckel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Executive Director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 Care Law 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824E614-7FB1-485D-8471-DB79E88CED0D}"/>
              </a:ext>
            </a:extLst>
          </p:cNvPr>
          <p:cNvSpPr txBox="1"/>
          <p:nvPr/>
        </p:nvSpPr>
        <p:spPr>
          <a:xfrm>
            <a:off x="4697071" y="5627342"/>
            <a:ext cx="3552567" cy="923330"/>
          </a:xfrm>
          <a:prstGeom prst="rect">
            <a:avLst/>
          </a:prstGeom>
          <a:noFill/>
        </p:spPr>
        <p:txBody>
          <a:bodyPr wrap="square">
            <a:spAutoFit/>
          </a:bodyPr>
          <a:lstStyle/>
          <a:p>
            <a:pPr marL="0" marR="0">
              <a:spcBef>
                <a:spcPts val="0"/>
              </a:spcBef>
              <a:spcAft>
                <a:spcPts val="0"/>
              </a:spcAft>
            </a:pPr>
            <a:r>
              <a:rPr lang="en-US"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Jen Dietrich</a:t>
            </a:r>
            <a:endParaRPr lang="en-US"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Director of Policy</a:t>
            </a:r>
            <a:endParaRPr lang="en-US"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Partnership for Children and youth</a:t>
            </a:r>
            <a:endParaRPr lang="en-US"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7084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5"/>
          <p:cNvPicPr preferRelativeResize="0"/>
          <p:nvPr/>
        </p:nvPicPr>
        <p:blipFill rotWithShape="1">
          <a:blip r:embed="rId3">
            <a:alphaModFix/>
          </a:blip>
          <a:srcRect l="17541" b="12309"/>
          <a:stretch/>
        </p:blipFill>
        <p:spPr>
          <a:xfrm>
            <a:off x="1879798" y="1536075"/>
            <a:ext cx="4726776" cy="3338550"/>
          </a:xfrm>
          <a:prstGeom prst="rect">
            <a:avLst/>
          </a:prstGeom>
          <a:noFill/>
          <a:ln>
            <a:noFill/>
          </a:ln>
        </p:spPr>
      </p:pic>
      <p:sp>
        <p:nvSpPr>
          <p:cNvPr id="297" name="Google Shape;297;p35"/>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30</a:t>
            </a:fld>
            <a:endParaRPr kern="0"/>
          </a:p>
        </p:txBody>
      </p:sp>
      <p:sp>
        <p:nvSpPr>
          <p:cNvPr id="298" name="Google Shape;298;p35"/>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299" name="Google Shape;299;p35"/>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30</a:t>
            </a:fld>
            <a:endParaRPr sz="1200" kern="0">
              <a:solidFill>
                <a:srgbClr val="888888"/>
              </a:solidFill>
              <a:latin typeface="Calibri"/>
              <a:ea typeface="Calibri"/>
              <a:cs typeface="Calibri"/>
              <a:sym typeface="Calibri"/>
            </a:endParaRPr>
          </a:p>
        </p:txBody>
      </p:sp>
      <p:sp>
        <p:nvSpPr>
          <p:cNvPr id="300" name="Google Shape;300;p35"/>
          <p:cNvSpPr/>
          <p:nvPr/>
        </p:nvSpPr>
        <p:spPr>
          <a:xfrm>
            <a:off x="1513840" y="0"/>
            <a:ext cx="91542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1800"/>
            </a:pPr>
            <a:r>
              <a:rPr lang="en-US" kern="0">
                <a:solidFill>
                  <a:srgbClr val="FFFFFF"/>
                </a:solidFill>
                <a:latin typeface="Calibri"/>
                <a:ea typeface="Calibri"/>
                <a:cs typeface="Calibri"/>
                <a:sym typeface="Calibri"/>
              </a:rPr>
              <a:t>	</a:t>
            </a:r>
            <a:r>
              <a:rPr lang="en-US" sz="4000" kern="0">
                <a:solidFill>
                  <a:srgbClr val="FFFFFF"/>
                </a:solidFill>
                <a:latin typeface="Calibri"/>
                <a:ea typeface="Calibri"/>
                <a:cs typeface="Calibri"/>
                <a:sym typeface="Calibri"/>
              </a:rPr>
              <a:t>Ask and follow up</a:t>
            </a:r>
            <a:endParaRPr sz="4000" kern="0">
              <a:solidFill>
                <a:srgbClr val="FFFFFF"/>
              </a:solidFill>
              <a:latin typeface="Calibri"/>
              <a:ea typeface="Calibri"/>
              <a:cs typeface="Calibri"/>
              <a:sym typeface="Calibri"/>
            </a:endParaRPr>
          </a:p>
        </p:txBody>
      </p:sp>
      <p:pic>
        <p:nvPicPr>
          <p:cNvPr id="301" name="Google Shape;301;p35"/>
          <p:cNvPicPr preferRelativeResize="0"/>
          <p:nvPr/>
        </p:nvPicPr>
        <p:blipFill rotWithShape="1">
          <a:blip r:embed="rId4">
            <a:alphaModFix/>
          </a:blip>
          <a:srcRect t="7915" b="15028"/>
          <a:stretch/>
        </p:blipFill>
        <p:spPr>
          <a:xfrm>
            <a:off x="9030589" y="6109142"/>
            <a:ext cx="866263" cy="667512"/>
          </a:xfrm>
          <a:prstGeom prst="rect">
            <a:avLst/>
          </a:prstGeom>
          <a:noFill/>
          <a:ln>
            <a:noFill/>
          </a:ln>
        </p:spPr>
      </p:pic>
      <p:sp>
        <p:nvSpPr>
          <p:cNvPr id="302" name="Google Shape;302;p35"/>
          <p:cNvSpPr/>
          <p:nvPr/>
        </p:nvSpPr>
        <p:spPr>
          <a:xfrm>
            <a:off x="2057400" y="1251466"/>
            <a:ext cx="8153400" cy="415498"/>
          </a:xfrm>
          <a:prstGeom prst="rect">
            <a:avLst/>
          </a:prstGeom>
          <a:noFill/>
          <a:ln>
            <a:noFill/>
          </a:ln>
        </p:spPr>
        <p:txBody>
          <a:bodyPr spcFirstLastPara="1" wrap="square" lIns="91425" tIns="45700" rIns="91425" bIns="45700" anchor="t" anchorCtr="0">
            <a:noAutofit/>
          </a:bodyPr>
          <a:lstStyle/>
          <a:p>
            <a:pPr>
              <a:buClr>
                <a:srgbClr val="000000"/>
              </a:buClr>
              <a:buSzPts val="2100"/>
            </a:pPr>
            <a:endParaRPr sz="2100" kern="0">
              <a:solidFill>
                <a:srgbClr val="000000"/>
              </a:solidFill>
              <a:latin typeface="Calibri"/>
              <a:ea typeface="Calibri"/>
              <a:cs typeface="Calibri"/>
              <a:sym typeface="Calibri"/>
            </a:endParaRPr>
          </a:p>
        </p:txBody>
      </p:sp>
      <p:sp>
        <p:nvSpPr>
          <p:cNvPr id="303" name="Google Shape;303;p35"/>
          <p:cNvSpPr txBox="1"/>
          <p:nvPr/>
        </p:nvSpPr>
        <p:spPr>
          <a:xfrm>
            <a:off x="6663650" y="1536075"/>
            <a:ext cx="3721500" cy="3724800"/>
          </a:xfrm>
          <a:prstGeom prst="rect">
            <a:avLst/>
          </a:prstGeom>
          <a:noFill/>
          <a:ln>
            <a:noFill/>
          </a:ln>
        </p:spPr>
        <p:txBody>
          <a:bodyPr spcFirstLastPara="1" wrap="square" lIns="91425" tIns="91425" rIns="91425" bIns="91425" anchor="t" anchorCtr="0">
            <a:spAutoFit/>
          </a:bodyPr>
          <a:lstStyle/>
          <a:p>
            <a:pPr>
              <a:buClr>
                <a:srgbClr val="000000"/>
              </a:buClr>
            </a:pPr>
            <a:endParaRPr sz="2000" kern="0">
              <a:solidFill>
                <a:srgbClr val="000000"/>
              </a:solidFill>
              <a:latin typeface="Calibri"/>
              <a:ea typeface="Calibri"/>
              <a:cs typeface="Calibri"/>
              <a:sym typeface="Calibri"/>
            </a:endParaRPr>
          </a:p>
          <a:p>
            <a:pPr marL="457200">
              <a:buClr>
                <a:srgbClr val="000000"/>
              </a:buClr>
            </a:pPr>
            <a:r>
              <a:rPr lang="en-US" sz="2000" u="sng" kern="0">
                <a:solidFill>
                  <a:srgbClr val="0000FF"/>
                </a:solidFill>
                <a:latin typeface="Calibri"/>
                <a:ea typeface="Calibri"/>
                <a:cs typeface="Calibri"/>
                <a:sym typeface="Calibri"/>
                <a:hlinkClick r:id="rId5"/>
              </a:rPr>
              <a:t>Helpkidsrecover.org</a:t>
            </a:r>
            <a:r>
              <a:rPr lang="en-US" sz="2000" kern="0">
                <a:solidFill>
                  <a:srgbClr val="000000"/>
                </a:solidFill>
                <a:latin typeface="Calibri"/>
                <a:ea typeface="Calibri"/>
                <a:cs typeface="Calibri"/>
                <a:sym typeface="Calibri"/>
              </a:rPr>
              <a:t> - to see ESSER III estimates by Local Education Agency (LEA)</a:t>
            </a:r>
            <a:endParaRPr sz="2000" kern="0">
              <a:solidFill>
                <a:srgbClr val="000000"/>
              </a:solidFill>
              <a:latin typeface="Calibri"/>
              <a:ea typeface="Calibri"/>
              <a:cs typeface="Calibri"/>
              <a:sym typeface="Calibri"/>
            </a:endParaRPr>
          </a:p>
          <a:p>
            <a:pPr marL="457200">
              <a:buClr>
                <a:srgbClr val="000000"/>
              </a:buClr>
            </a:pPr>
            <a:endParaRPr sz="2000" kern="0">
              <a:solidFill>
                <a:srgbClr val="000000"/>
              </a:solidFill>
              <a:latin typeface="Calibri"/>
              <a:ea typeface="Calibri"/>
              <a:cs typeface="Calibri"/>
              <a:sym typeface="Calibri"/>
            </a:endParaRPr>
          </a:p>
          <a:p>
            <a:pPr marL="457200">
              <a:buClr>
                <a:srgbClr val="000000"/>
              </a:buClr>
            </a:pPr>
            <a:r>
              <a:rPr lang="en-US" sz="2200" kern="0">
                <a:solidFill>
                  <a:srgbClr val="000000"/>
                </a:solidFill>
                <a:latin typeface="Calibri"/>
                <a:ea typeface="Calibri"/>
                <a:cs typeface="Calibri"/>
                <a:sym typeface="Calibri"/>
              </a:rPr>
              <a:t>LEAs must consult with stakeholder groups and publish a plan for use of funds within 30 days of receiving funding</a:t>
            </a:r>
            <a:endParaRPr sz="2200" kern="0">
              <a:solidFill>
                <a:srgbClr val="000000"/>
              </a:solidFill>
              <a:latin typeface="Calibri"/>
              <a:ea typeface="Calibri"/>
              <a:cs typeface="Calibri"/>
              <a:sym typeface="Calibri"/>
            </a:endParaRPr>
          </a:p>
          <a:p>
            <a:pPr marL="457200">
              <a:buClr>
                <a:srgbClr val="000000"/>
              </a:buClr>
            </a:pPr>
            <a:endParaRPr sz="2000" kern="0">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t="9876" r="1235"/>
          <a:stretch/>
        </p:blipFill>
        <p:spPr>
          <a:xfrm>
            <a:off x="1524000" y="0"/>
            <a:ext cx="9144000" cy="5562600"/>
          </a:xfrm>
          <a:prstGeom prst="rect">
            <a:avLst/>
          </a:prstGeom>
          <a:noFill/>
          <a:ln>
            <a:noFill/>
          </a:ln>
        </p:spPr>
      </p:pic>
      <p:sp>
        <p:nvSpPr>
          <p:cNvPr id="309" name="Google Shape;309;p36"/>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31</a:t>
            </a:fld>
            <a:endParaRPr kern="0"/>
          </a:p>
        </p:txBody>
      </p:sp>
      <p:sp>
        <p:nvSpPr>
          <p:cNvPr id="310" name="Google Shape;310;p36"/>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4000"/>
            </a:pPr>
            <a:r>
              <a:rPr lang="en-US" sz="4000" kern="0">
                <a:solidFill>
                  <a:srgbClr val="FFFFFF"/>
                </a:solidFill>
                <a:latin typeface="Calibri"/>
                <a:ea typeface="Calibri"/>
                <a:cs typeface="Calibri"/>
                <a:sym typeface="Calibri"/>
              </a:rPr>
              <a:t>	Slide Title</a:t>
            </a:r>
            <a:endParaRPr sz="4000" kern="0">
              <a:solidFill>
                <a:srgbClr val="FFFFFF"/>
              </a:solidFill>
              <a:latin typeface="Calibri"/>
              <a:ea typeface="Calibri"/>
              <a:cs typeface="Calibri"/>
              <a:sym typeface="Calibri"/>
            </a:endParaRPr>
          </a:p>
        </p:txBody>
      </p:sp>
      <p:sp>
        <p:nvSpPr>
          <p:cNvPr id="311" name="Google Shape;311;p36"/>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31</a:t>
            </a:fld>
            <a:endParaRPr sz="1200" kern="0">
              <a:solidFill>
                <a:srgbClr val="888888"/>
              </a:solidFill>
              <a:latin typeface="Calibri"/>
              <a:ea typeface="Calibri"/>
              <a:cs typeface="Calibri"/>
              <a:sym typeface="Calibri"/>
            </a:endParaRPr>
          </a:p>
        </p:txBody>
      </p:sp>
      <p:sp>
        <p:nvSpPr>
          <p:cNvPr id="312" name="Google Shape;312;p36"/>
          <p:cNvSpPr/>
          <p:nvPr/>
        </p:nvSpPr>
        <p:spPr>
          <a:xfrm>
            <a:off x="1524000" y="0"/>
            <a:ext cx="9144000" cy="914400"/>
          </a:xfrm>
          <a:prstGeom prst="rect">
            <a:avLst/>
          </a:prstGeom>
          <a:solidFill>
            <a:srgbClr val="3F3F3F"/>
          </a:solidFill>
          <a:ln>
            <a:noFill/>
          </a:ln>
        </p:spPr>
        <p:txBody>
          <a:bodyPr spcFirstLastPara="1" wrap="square" lIns="91425" tIns="45700" rIns="91425" bIns="45700" anchor="ctr" anchorCtr="0">
            <a:noAutofit/>
          </a:bodyPr>
          <a:lstStyle/>
          <a:p>
            <a:pPr>
              <a:buClr>
                <a:srgbClr val="000000"/>
              </a:buClr>
              <a:buSzPts val="1800"/>
            </a:pPr>
            <a:r>
              <a:rPr lang="en-US" kern="0">
                <a:solidFill>
                  <a:srgbClr val="FFFFFF"/>
                </a:solidFill>
                <a:latin typeface="Calibri"/>
                <a:ea typeface="Calibri"/>
                <a:cs typeface="Calibri"/>
                <a:sym typeface="Calibri"/>
              </a:rPr>
              <a:t>	</a:t>
            </a:r>
            <a:r>
              <a:rPr lang="en-US" sz="4000" kern="0">
                <a:solidFill>
                  <a:srgbClr val="FFFFFF"/>
                </a:solidFill>
                <a:latin typeface="Calibri"/>
                <a:ea typeface="Calibri"/>
                <a:cs typeface="Calibri"/>
                <a:sym typeface="Calibri"/>
              </a:rPr>
              <a:t>You are an advocate!</a:t>
            </a:r>
            <a:endParaRPr sz="4000" kern="0">
              <a:solidFill>
                <a:srgbClr val="FFFFFF"/>
              </a:solidFill>
              <a:latin typeface="Calibri"/>
              <a:ea typeface="Calibri"/>
              <a:cs typeface="Calibri"/>
              <a:sym typeface="Calibri"/>
            </a:endParaRPr>
          </a:p>
        </p:txBody>
      </p:sp>
      <p:sp>
        <p:nvSpPr>
          <p:cNvPr id="313" name="Google Shape;313;p36"/>
          <p:cNvSpPr/>
          <p:nvPr/>
        </p:nvSpPr>
        <p:spPr>
          <a:xfrm>
            <a:off x="1524000" y="4648200"/>
            <a:ext cx="9144000" cy="2209800"/>
          </a:xfrm>
          <a:prstGeom prst="rect">
            <a:avLst/>
          </a:prstGeom>
          <a:solidFill>
            <a:schemeClr val="lt1">
              <a:alpha val="85490"/>
            </a:schemeClr>
          </a:solidFill>
          <a:ln>
            <a:noFill/>
          </a:ln>
        </p:spPr>
        <p:txBody>
          <a:bodyPr spcFirstLastPara="1" wrap="square" lIns="91425" tIns="45700" rIns="91425" bIns="45700" anchor="ctr" anchorCtr="0">
            <a:noAutofit/>
          </a:bodyPr>
          <a:lstStyle/>
          <a:p>
            <a:pPr algn="ctr">
              <a:buClr>
                <a:srgbClr val="000000"/>
              </a:buClr>
              <a:buSzPts val="1800"/>
            </a:pPr>
            <a:endParaRPr kern="0">
              <a:solidFill>
                <a:srgbClr val="FFFFFF"/>
              </a:solidFill>
              <a:latin typeface="Calibri"/>
              <a:ea typeface="Calibri"/>
              <a:cs typeface="Calibri"/>
              <a:sym typeface="Calibri"/>
            </a:endParaRPr>
          </a:p>
        </p:txBody>
      </p:sp>
      <p:sp>
        <p:nvSpPr>
          <p:cNvPr id="314" name="Google Shape;314;p36"/>
          <p:cNvSpPr txBox="1"/>
          <p:nvPr/>
        </p:nvSpPr>
        <p:spPr>
          <a:xfrm>
            <a:off x="2087075" y="4648200"/>
            <a:ext cx="8017800" cy="2128500"/>
          </a:xfrm>
          <a:prstGeom prst="rect">
            <a:avLst/>
          </a:prstGeom>
          <a:noFill/>
          <a:ln>
            <a:noFill/>
          </a:ln>
        </p:spPr>
        <p:txBody>
          <a:bodyPr spcFirstLastPara="1" wrap="square" lIns="91425" tIns="45700" rIns="91425" bIns="45700" anchor="t" anchorCtr="0">
            <a:normAutofit/>
          </a:bodyPr>
          <a:lstStyle/>
          <a:p>
            <a:pPr>
              <a:lnSpc>
                <a:spcPct val="90000"/>
              </a:lnSpc>
              <a:buClr>
                <a:srgbClr val="AF292E"/>
              </a:buClr>
              <a:buSzPts val="3600"/>
            </a:pPr>
            <a:r>
              <a:rPr lang="en-US" sz="3600" kern="0">
                <a:solidFill>
                  <a:srgbClr val="AF292E"/>
                </a:solidFill>
                <a:latin typeface="Calibri"/>
                <a:ea typeface="Calibri"/>
                <a:cs typeface="Calibri"/>
                <a:sym typeface="Calibri"/>
              </a:rPr>
              <a:t>You are the expert on your program</a:t>
            </a:r>
            <a:endParaRPr sz="1400" kern="0">
              <a:solidFill>
                <a:srgbClr val="000000"/>
              </a:solidFill>
              <a:latin typeface="Arial"/>
              <a:ea typeface="Arial"/>
              <a:cs typeface="Arial"/>
              <a:sym typeface="Arial"/>
            </a:endParaRPr>
          </a:p>
          <a:p>
            <a:pPr marL="342900" indent="-342900">
              <a:lnSpc>
                <a:spcPct val="90000"/>
              </a:lnSpc>
              <a:spcBef>
                <a:spcPts val="640"/>
              </a:spcBef>
              <a:buClr>
                <a:srgbClr val="000000"/>
              </a:buClr>
              <a:buSzPts val="3200"/>
              <a:buFont typeface="Arial"/>
              <a:buChar char="•"/>
            </a:pPr>
            <a:r>
              <a:rPr lang="en-US" sz="3200" kern="0">
                <a:solidFill>
                  <a:srgbClr val="000000"/>
                </a:solidFill>
                <a:latin typeface="Calibri"/>
                <a:ea typeface="Calibri"/>
                <a:cs typeface="Calibri"/>
                <a:sym typeface="Calibri"/>
              </a:rPr>
              <a:t>Your stories make a difference</a:t>
            </a:r>
            <a:endParaRPr sz="1400" kern="0">
              <a:solidFill>
                <a:srgbClr val="000000"/>
              </a:solidFill>
              <a:latin typeface="Arial"/>
              <a:ea typeface="Arial"/>
              <a:cs typeface="Arial"/>
              <a:sym typeface="Arial"/>
            </a:endParaRPr>
          </a:p>
          <a:p>
            <a:pPr marL="342900" indent="-342900">
              <a:lnSpc>
                <a:spcPct val="90000"/>
              </a:lnSpc>
              <a:spcBef>
                <a:spcPts val="640"/>
              </a:spcBef>
              <a:buClr>
                <a:srgbClr val="000000"/>
              </a:buClr>
              <a:buSzPts val="3200"/>
              <a:buFont typeface="Arial"/>
              <a:buChar char="•"/>
            </a:pPr>
            <a:r>
              <a:rPr lang="en-US" sz="3200" kern="0">
                <a:solidFill>
                  <a:srgbClr val="000000"/>
                </a:solidFill>
                <a:latin typeface="Calibri"/>
                <a:ea typeface="Calibri"/>
                <a:cs typeface="Calibri"/>
                <a:sym typeface="Calibri"/>
              </a:rPr>
              <a:t>Decision-makers need your input to make informed decisions</a:t>
            </a:r>
            <a:endParaRPr sz="1400" kern="0">
              <a:solidFill>
                <a:srgbClr val="000000"/>
              </a:solidFill>
              <a:latin typeface="Arial"/>
              <a:ea typeface="Arial"/>
              <a:cs typeface="Arial"/>
              <a:sym typeface="Arial"/>
            </a:endParaRPr>
          </a:p>
          <a:p>
            <a:pPr marL="342900" indent="-139700">
              <a:lnSpc>
                <a:spcPct val="90000"/>
              </a:lnSpc>
              <a:spcBef>
                <a:spcPts val="640"/>
              </a:spcBef>
              <a:buClr>
                <a:srgbClr val="000000"/>
              </a:buClr>
              <a:buSzPts val="3200"/>
            </a:pPr>
            <a:endParaRPr sz="3200" kern="0">
              <a:solidFill>
                <a:srgbClr val="000000"/>
              </a:solidFill>
              <a:latin typeface="Calibri"/>
              <a:ea typeface="Calibri"/>
              <a:cs typeface="Calibri"/>
              <a:sym typeface="Calibri"/>
            </a:endParaRPr>
          </a:p>
        </p:txBody>
      </p:sp>
      <p:pic>
        <p:nvPicPr>
          <p:cNvPr id="315" name="Google Shape;315;p36"/>
          <p:cNvPicPr preferRelativeResize="0"/>
          <p:nvPr/>
        </p:nvPicPr>
        <p:blipFill rotWithShape="1">
          <a:blip r:embed="rId4">
            <a:alphaModFix/>
          </a:blip>
          <a:srcRect t="7915" b="15028"/>
          <a:stretch/>
        </p:blipFill>
        <p:spPr>
          <a:xfrm>
            <a:off x="9030589" y="6109142"/>
            <a:ext cx="866263" cy="667512"/>
          </a:xfrm>
          <a:prstGeom prst="rect">
            <a:avLst/>
          </a:prstGeom>
          <a:noFill/>
          <a:ln>
            <a:noFill/>
          </a:ln>
        </p:spPr>
      </p:pic>
      <p:sp>
        <p:nvSpPr>
          <p:cNvPr id="316" name="Google Shape;316;p36"/>
          <p:cNvSpPr/>
          <p:nvPr/>
        </p:nvSpPr>
        <p:spPr>
          <a:xfrm>
            <a:off x="1524000" y="0"/>
            <a:ext cx="9144000" cy="914400"/>
          </a:xfrm>
          <a:prstGeom prst="rect">
            <a:avLst/>
          </a:prstGeom>
          <a:solidFill>
            <a:srgbClr val="AF292E"/>
          </a:solidFill>
          <a:ln>
            <a:noFill/>
          </a:ln>
        </p:spPr>
        <p:txBody>
          <a:bodyPr spcFirstLastPara="1" wrap="square" lIns="91425" tIns="45700" rIns="91425" bIns="45700" anchor="ctr" anchorCtr="0">
            <a:noAutofit/>
          </a:bodyPr>
          <a:lstStyle/>
          <a:p>
            <a:pPr indent="457200">
              <a:buClr>
                <a:srgbClr val="000000"/>
              </a:buClr>
              <a:buSzPts val="1800"/>
            </a:pPr>
            <a:r>
              <a:rPr lang="en-US" sz="3200" kern="0">
                <a:solidFill>
                  <a:srgbClr val="FFFFFF"/>
                </a:solidFill>
                <a:latin typeface="Calibri"/>
                <a:ea typeface="Calibri"/>
                <a:cs typeface="Calibri"/>
                <a:sym typeface="Calibri"/>
              </a:rPr>
              <a:t>You are an advocate!</a:t>
            </a:r>
            <a:endParaRPr sz="3200" kern="0">
              <a:solidFill>
                <a:srgbClr val="FFFFF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7"/>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32</a:t>
            </a:fld>
            <a:endParaRPr kern="0"/>
          </a:p>
        </p:txBody>
      </p:sp>
      <p:sp>
        <p:nvSpPr>
          <p:cNvPr id="322" name="Google Shape;322;p37"/>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pPr>
            <a:fld id="{00000000-1234-1234-1234-123412341234}" type="slidenum">
              <a:rPr lang="en-US" sz="1200" kern="0">
                <a:solidFill>
                  <a:srgbClr val="888888"/>
                </a:solidFill>
                <a:latin typeface="Calibri"/>
                <a:ea typeface="Calibri"/>
                <a:cs typeface="Calibri"/>
                <a:sym typeface="Calibri"/>
              </a:rPr>
              <a:pPr algn="r">
                <a:buClr>
                  <a:srgbClr val="000000"/>
                </a:buClr>
                <a:buSzPts val="1200"/>
              </a:pPr>
              <a:t>32</a:t>
            </a:fld>
            <a:endParaRPr sz="1200" kern="0">
              <a:solidFill>
                <a:srgbClr val="888888"/>
              </a:solidFill>
              <a:latin typeface="Calibri"/>
              <a:ea typeface="Calibri"/>
              <a:cs typeface="Calibri"/>
              <a:sym typeface="Calibri"/>
            </a:endParaRPr>
          </a:p>
        </p:txBody>
      </p:sp>
      <p:sp>
        <p:nvSpPr>
          <p:cNvPr id="323" name="Google Shape;323;p37"/>
          <p:cNvSpPr/>
          <p:nvPr/>
        </p:nvSpPr>
        <p:spPr>
          <a:xfrm>
            <a:off x="1524000" y="0"/>
            <a:ext cx="9144000" cy="3810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1800"/>
            </a:pPr>
            <a:r>
              <a:rPr lang="en-US" kern="0">
                <a:solidFill>
                  <a:srgbClr val="FFFFFF"/>
                </a:solidFill>
                <a:latin typeface="Calibri"/>
                <a:ea typeface="Calibri"/>
                <a:cs typeface="Calibri"/>
                <a:sym typeface="Calibri"/>
              </a:rPr>
              <a:t>	</a:t>
            </a:r>
            <a:endParaRPr sz="3200" kern="0">
              <a:solidFill>
                <a:srgbClr val="FFFFFF"/>
              </a:solidFill>
              <a:latin typeface="Calibri"/>
              <a:ea typeface="Calibri"/>
              <a:cs typeface="Calibri"/>
              <a:sym typeface="Calibri"/>
            </a:endParaRPr>
          </a:p>
        </p:txBody>
      </p:sp>
      <p:sp>
        <p:nvSpPr>
          <p:cNvPr id="324" name="Google Shape;324;p37"/>
          <p:cNvSpPr txBox="1">
            <a:spLocks noGrp="1"/>
          </p:cNvSpPr>
          <p:nvPr>
            <p:ph type="body" idx="1"/>
          </p:nvPr>
        </p:nvSpPr>
        <p:spPr>
          <a:xfrm>
            <a:off x="1981200" y="762000"/>
            <a:ext cx="8229600" cy="5796456"/>
          </a:xfrm>
          <a:prstGeom prst="rect">
            <a:avLst/>
          </a:prstGeom>
          <a:noFill/>
          <a:ln>
            <a:noFill/>
          </a:ln>
        </p:spPr>
        <p:txBody>
          <a:bodyPr spcFirstLastPara="1" wrap="square" lIns="91425" tIns="45700" rIns="91425" bIns="45700" anchor="t" anchorCtr="0">
            <a:normAutofit/>
          </a:bodyPr>
          <a:lstStyle/>
          <a:p>
            <a:pPr marL="342900" algn="ctr">
              <a:spcBef>
                <a:spcPts val="0"/>
              </a:spcBef>
              <a:buSzPts val="2000"/>
              <a:buNone/>
            </a:pPr>
            <a:endParaRPr sz="2000"/>
          </a:p>
          <a:p>
            <a:pPr marL="342900" algn="ctr">
              <a:spcBef>
                <a:spcPts val="480"/>
              </a:spcBef>
              <a:buSzPts val="2400"/>
              <a:buNone/>
            </a:pPr>
            <a:endParaRPr/>
          </a:p>
          <a:p>
            <a:pPr marL="342900" algn="ctr">
              <a:spcBef>
                <a:spcPts val="640"/>
              </a:spcBef>
              <a:buSzPts val="3200"/>
              <a:buNone/>
            </a:pPr>
            <a:endParaRPr/>
          </a:p>
          <a:p>
            <a:pPr marL="342900" algn="ctr">
              <a:spcBef>
                <a:spcPts val="640"/>
              </a:spcBef>
              <a:buSzPts val="3200"/>
              <a:buNone/>
            </a:pPr>
            <a:r>
              <a:rPr lang="en-US"/>
              <a:t>Jen Dietrich</a:t>
            </a:r>
            <a:endParaRPr/>
          </a:p>
          <a:p>
            <a:pPr marL="342900" algn="ctr">
              <a:spcBef>
                <a:spcPts val="480"/>
              </a:spcBef>
              <a:buSzPts val="2400"/>
              <a:buNone/>
            </a:pPr>
            <a:r>
              <a:rPr lang="en-US" sz="2400"/>
              <a:t> </a:t>
            </a:r>
            <a:r>
              <a:rPr lang="en-US" sz="2400" u="sng">
                <a:solidFill>
                  <a:schemeClr val="hlink"/>
                </a:solidFill>
                <a:hlinkClick r:id="rId3"/>
              </a:rPr>
              <a:t>jdietrich@partnerforchildren.org</a:t>
            </a:r>
            <a:r>
              <a:rPr lang="en-US" sz="2400"/>
              <a:t> </a:t>
            </a:r>
            <a:endParaRPr sz="2400"/>
          </a:p>
          <a:p>
            <a:pPr marL="342900" algn="ctr">
              <a:spcBef>
                <a:spcPts val="480"/>
              </a:spcBef>
              <a:buSzPts val="2400"/>
              <a:buNone/>
            </a:pPr>
            <a:endParaRPr sz="2400"/>
          </a:p>
          <a:p>
            <a:pPr marL="342900">
              <a:spcBef>
                <a:spcPts val="480"/>
              </a:spcBef>
              <a:buSzPts val="2400"/>
              <a:buNone/>
            </a:pPr>
            <a:endParaRPr sz="2400"/>
          </a:p>
          <a:p>
            <a:pPr marL="342900" algn="ctr">
              <a:spcBef>
                <a:spcPts val="480"/>
              </a:spcBef>
              <a:buSzPts val="2400"/>
              <a:buNone/>
            </a:pPr>
            <a:endParaRPr sz="2400"/>
          </a:p>
        </p:txBody>
      </p:sp>
      <p:pic>
        <p:nvPicPr>
          <p:cNvPr id="325" name="Google Shape;325;p37"/>
          <p:cNvPicPr preferRelativeResize="0"/>
          <p:nvPr/>
        </p:nvPicPr>
        <p:blipFill rotWithShape="1">
          <a:blip r:embed="rId4">
            <a:alphaModFix/>
          </a:blip>
          <a:srcRect/>
          <a:stretch/>
        </p:blipFill>
        <p:spPr>
          <a:xfrm>
            <a:off x="6919914" y="3763785"/>
            <a:ext cx="1857372" cy="1463041"/>
          </a:xfrm>
          <a:prstGeom prst="rect">
            <a:avLst/>
          </a:prstGeom>
          <a:noFill/>
          <a:ln>
            <a:noFill/>
          </a:ln>
        </p:spPr>
      </p:pic>
      <p:sp>
        <p:nvSpPr>
          <p:cNvPr id="326" name="Google Shape;326;p37"/>
          <p:cNvSpPr txBox="1"/>
          <p:nvPr/>
        </p:nvSpPr>
        <p:spPr>
          <a:xfrm>
            <a:off x="6007050" y="5167600"/>
            <a:ext cx="3683100" cy="707400"/>
          </a:xfrm>
          <a:prstGeom prst="rect">
            <a:avLst/>
          </a:prstGeom>
          <a:noFill/>
          <a:ln>
            <a:noFill/>
          </a:ln>
        </p:spPr>
        <p:txBody>
          <a:bodyPr spcFirstLastPara="1" wrap="square" lIns="91425" tIns="45700" rIns="91425" bIns="45700" anchor="t" anchorCtr="0">
            <a:noAutofit/>
          </a:bodyPr>
          <a:lstStyle/>
          <a:p>
            <a:pPr algn="ctr">
              <a:buClr>
                <a:srgbClr val="AF292E"/>
              </a:buClr>
              <a:buSzPts val="2400"/>
            </a:pPr>
            <a:r>
              <a:rPr lang="en-US" sz="2400" u="sng" kern="0">
                <a:solidFill>
                  <a:srgbClr val="AF292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PartnerForChildren.org</a:t>
            </a:r>
            <a:endParaRPr sz="2400" kern="0">
              <a:solidFill>
                <a:srgbClr val="AF292E"/>
              </a:solidFill>
              <a:latin typeface="Calibri"/>
              <a:ea typeface="Calibri"/>
              <a:cs typeface="Calibri"/>
              <a:sym typeface="Calibri"/>
            </a:endParaRPr>
          </a:p>
          <a:p>
            <a:pPr algn="ctr">
              <a:buClr>
                <a:srgbClr val="AF292E"/>
              </a:buClr>
              <a:buSzPts val="2400"/>
            </a:pPr>
            <a:r>
              <a:rPr lang="en-US" sz="2400" kern="0">
                <a:solidFill>
                  <a:srgbClr val="AF292E"/>
                </a:solidFill>
                <a:latin typeface="Calibri"/>
                <a:ea typeface="Calibri"/>
                <a:cs typeface="Calibri"/>
                <a:sym typeface="Calibri"/>
              </a:rPr>
              <a:t>@partnr4childrn</a:t>
            </a:r>
            <a:endParaRPr sz="2400" kern="0">
              <a:solidFill>
                <a:srgbClr val="AF292E"/>
              </a:solidFill>
              <a:latin typeface="Calibri"/>
              <a:ea typeface="Calibri"/>
              <a:cs typeface="Calibri"/>
              <a:sym typeface="Calibri"/>
            </a:endParaRPr>
          </a:p>
          <a:p>
            <a:pPr algn="ctr">
              <a:buClr>
                <a:srgbClr val="AF292E"/>
              </a:buClr>
              <a:buSzPts val="2400"/>
            </a:pPr>
            <a:r>
              <a:rPr lang="en-US" sz="2400" kern="0">
                <a:solidFill>
                  <a:srgbClr val="AF292E"/>
                </a:solidFill>
                <a:latin typeface="Calibri"/>
                <a:ea typeface="Calibri"/>
                <a:cs typeface="Calibri"/>
                <a:sym typeface="Calibri"/>
              </a:rPr>
              <a:t>@PartnerForChildren </a:t>
            </a:r>
            <a:endParaRPr sz="1300" kern="0">
              <a:solidFill>
                <a:srgbClr val="B0B3B8"/>
              </a:solidFill>
              <a:highlight>
                <a:srgbClr val="242526"/>
              </a:highlight>
              <a:latin typeface="Arial"/>
              <a:ea typeface="Arial"/>
              <a:cs typeface="Arial"/>
              <a:sym typeface="Arial"/>
            </a:endParaRPr>
          </a:p>
          <a:p>
            <a:pPr algn="ctr">
              <a:buClr>
                <a:srgbClr val="000000"/>
              </a:buClr>
              <a:buSzPts val="1100"/>
            </a:pPr>
            <a:r>
              <a:rPr lang="en-US" sz="1300" kern="0">
                <a:solidFill>
                  <a:srgbClr val="B0B3B8"/>
                </a:solidFill>
                <a:highlight>
                  <a:srgbClr val="242526"/>
                </a:highlight>
                <a:latin typeface="Arial"/>
                <a:ea typeface="Arial"/>
                <a:cs typeface="Arial"/>
                <a:sym typeface="Arial"/>
              </a:rPr>
              <a:t> </a:t>
            </a:r>
            <a:endParaRPr sz="1300" kern="0">
              <a:solidFill>
                <a:srgbClr val="B0B3B8"/>
              </a:solidFill>
              <a:highlight>
                <a:srgbClr val="242526"/>
              </a:highlight>
              <a:latin typeface="Arial"/>
              <a:ea typeface="Arial"/>
              <a:cs typeface="Arial"/>
              <a:sym typeface="Arial"/>
            </a:endParaRPr>
          </a:p>
          <a:p>
            <a:pPr algn="ctr">
              <a:buClr>
                <a:srgbClr val="AF292E"/>
              </a:buClr>
              <a:buSzPts val="2400"/>
            </a:pPr>
            <a:r>
              <a:rPr lang="en-US" sz="1300" kern="0">
                <a:solidFill>
                  <a:srgbClr val="B0B3B8"/>
                </a:solidFill>
                <a:highlight>
                  <a:srgbClr val="242526"/>
                </a:highlight>
                <a:latin typeface="Arial"/>
                <a:ea typeface="Arial"/>
                <a:cs typeface="Arial"/>
                <a:sym typeface="Arial"/>
              </a:rPr>
              <a:t> </a:t>
            </a:r>
            <a:endParaRPr sz="2400" kern="0">
              <a:solidFill>
                <a:srgbClr val="AF292E"/>
              </a:solidFill>
              <a:latin typeface="Calibri"/>
              <a:ea typeface="Calibri"/>
              <a:cs typeface="Calibri"/>
              <a:sym typeface="Calibri"/>
            </a:endParaRPr>
          </a:p>
        </p:txBody>
      </p:sp>
      <p:sp>
        <p:nvSpPr>
          <p:cNvPr id="327" name="Google Shape;327;p37"/>
          <p:cNvSpPr txBox="1"/>
          <p:nvPr/>
        </p:nvSpPr>
        <p:spPr>
          <a:xfrm>
            <a:off x="2390442" y="5167610"/>
            <a:ext cx="3429000" cy="707400"/>
          </a:xfrm>
          <a:prstGeom prst="rect">
            <a:avLst/>
          </a:prstGeom>
          <a:noFill/>
          <a:ln>
            <a:noFill/>
          </a:ln>
        </p:spPr>
        <p:txBody>
          <a:bodyPr spcFirstLastPara="1" wrap="square" lIns="91425" tIns="45700" rIns="91425" bIns="45700" anchor="t" anchorCtr="0">
            <a:noAutofit/>
          </a:bodyPr>
          <a:lstStyle/>
          <a:p>
            <a:pPr algn="ctr">
              <a:buClr>
                <a:srgbClr val="C00000"/>
              </a:buClr>
              <a:buSzPts val="2400"/>
            </a:pPr>
            <a:r>
              <a:rPr lang="en-US" sz="2400" u="sng" kern="0">
                <a:solidFill>
                  <a:srgbClr val="C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SaveAfterSchool.com</a:t>
            </a:r>
            <a:endParaRPr sz="2400" kern="0">
              <a:solidFill>
                <a:srgbClr val="C00000"/>
              </a:solidFill>
              <a:latin typeface="Calibri"/>
              <a:ea typeface="Calibri"/>
              <a:cs typeface="Calibri"/>
              <a:sym typeface="Calibri"/>
            </a:endParaRPr>
          </a:p>
          <a:p>
            <a:pPr algn="ctr">
              <a:buClr>
                <a:srgbClr val="C00000"/>
              </a:buClr>
              <a:buSzPts val="2400"/>
            </a:pPr>
            <a:r>
              <a:rPr lang="en-US" sz="2400" kern="0">
                <a:solidFill>
                  <a:srgbClr val="C00000"/>
                </a:solidFill>
                <a:latin typeface="Calibri"/>
                <a:ea typeface="Calibri"/>
                <a:cs typeface="Calibri"/>
                <a:sym typeface="Calibri"/>
              </a:rPr>
              <a:t>@SaveAfterschlCa</a:t>
            </a:r>
            <a:endParaRPr sz="2400" kern="0">
              <a:solidFill>
                <a:srgbClr val="C00000"/>
              </a:solidFill>
              <a:latin typeface="Calibri"/>
              <a:ea typeface="Calibri"/>
              <a:cs typeface="Calibri"/>
              <a:sym typeface="Calibri"/>
            </a:endParaRPr>
          </a:p>
          <a:p>
            <a:pPr algn="ctr">
              <a:buClr>
                <a:srgbClr val="C00000"/>
              </a:buClr>
              <a:buSzPts val="2400"/>
            </a:pPr>
            <a:r>
              <a:rPr lang="en-US" sz="2400" kern="0">
                <a:solidFill>
                  <a:srgbClr val="C00000"/>
                </a:solidFill>
                <a:latin typeface="Calibri"/>
                <a:ea typeface="Calibri"/>
                <a:cs typeface="Calibri"/>
                <a:sym typeface="Calibri"/>
              </a:rPr>
              <a:t>@SaveAfterschoolCA</a:t>
            </a:r>
            <a:endParaRPr sz="2400" kern="0">
              <a:solidFill>
                <a:srgbClr val="C00000"/>
              </a:solidFill>
              <a:latin typeface="Calibri"/>
              <a:ea typeface="Calibri"/>
              <a:cs typeface="Calibri"/>
              <a:sym typeface="Calibri"/>
            </a:endParaRPr>
          </a:p>
          <a:p>
            <a:pPr algn="ctr">
              <a:buClr>
                <a:srgbClr val="C00000"/>
              </a:buClr>
              <a:buSzPts val="2400"/>
            </a:pPr>
            <a:endParaRPr sz="2400" kern="0">
              <a:solidFill>
                <a:srgbClr val="C00000"/>
              </a:solidFill>
              <a:latin typeface="Calibri"/>
              <a:ea typeface="Calibri"/>
              <a:cs typeface="Calibri"/>
              <a:sym typeface="Calibri"/>
            </a:endParaRPr>
          </a:p>
        </p:txBody>
      </p:sp>
      <p:sp>
        <p:nvSpPr>
          <p:cNvPr id="328" name="Google Shape;328;p37"/>
          <p:cNvSpPr/>
          <p:nvPr/>
        </p:nvSpPr>
        <p:spPr>
          <a:xfrm>
            <a:off x="1524000" y="6705600"/>
            <a:ext cx="9144000" cy="152400"/>
          </a:xfrm>
          <a:prstGeom prst="rect">
            <a:avLst/>
          </a:prstGeom>
          <a:solidFill>
            <a:srgbClr val="AF292E"/>
          </a:solidFill>
          <a:ln>
            <a:noFill/>
          </a:ln>
        </p:spPr>
        <p:txBody>
          <a:bodyPr spcFirstLastPara="1" wrap="square" lIns="91425" tIns="45700" rIns="91425" bIns="45700" anchor="ctr" anchorCtr="0">
            <a:noAutofit/>
          </a:bodyPr>
          <a:lstStyle/>
          <a:p>
            <a:pPr>
              <a:buClr>
                <a:srgbClr val="000000"/>
              </a:buClr>
              <a:buSzPts val="1800"/>
            </a:pPr>
            <a:r>
              <a:rPr lang="en-US" kern="0">
                <a:solidFill>
                  <a:srgbClr val="FFFFFF"/>
                </a:solidFill>
                <a:latin typeface="Calibri"/>
                <a:ea typeface="Calibri"/>
                <a:cs typeface="Calibri"/>
                <a:sym typeface="Calibri"/>
              </a:rPr>
              <a:t>	</a:t>
            </a:r>
            <a:endParaRPr sz="3200" kern="0">
              <a:solidFill>
                <a:srgbClr val="FFFFFF"/>
              </a:solidFill>
              <a:latin typeface="Calibri"/>
              <a:ea typeface="Calibri"/>
              <a:cs typeface="Calibri"/>
              <a:sym typeface="Calibri"/>
            </a:endParaRPr>
          </a:p>
        </p:txBody>
      </p:sp>
      <p:pic>
        <p:nvPicPr>
          <p:cNvPr id="329" name="Google Shape;329;p37"/>
          <p:cNvPicPr preferRelativeResize="0"/>
          <p:nvPr/>
        </p:nvPicPr>
        <p:blipFill rotWithShape="1">
          <a:blip r:embed="rId7">
            <a:alphaModFix/>
          </a:blip>
          <a:srcRect/>
          <a:stretch/>
        </p:blipFill>
        <p:spPr>
          <a:xfrm>
            <a:off x="3053476" y="3942426"/>
            <a:ext cx="2210825" cy="1162475"/>
          </a:xfrm>
          <a:prstGeom prst="rect">
            <a:avLst/>
          </a:prstGeom>
          <a:noFill/>
          <a:ln>
            <a:noFill/>
          </a:ln>
        </p:spPr>
      </p:pic>
      <p:pic>
        <p:nvPicPr>
          <p:cNvPr id="330" name="Google Shape;330;p37"/>
          <p:cNvPicPr preferRelativeResize="0"/>
          <p:nvPr/>
        </p:nvPicPr>
        <p:blipFill rotWithShape="1">
          <a:blip r:embed="rId8">
            <a:alphaModFix/>
          </a:blip>
          <a:srcRect/>
          <a:stretch/>
        </p:blipFill>
        <p:spPr>
          <a:xfrm>
            <a:off x="2564600" y="5594350"/>
            <a:ext cx="381000" cy="381000"/>
          </a:xfrm>
          <a:prstGeom prst="rect">
            <a:avLst/>
          </a:prstGeom>
          <a:noFill/>
          <a:ln>
            <a:noFill/>
          </a:ln>
        </p:spPr>
      </p:pic>
      <p:pic>
        <p:nvPicPr>
          <p:cNvPr id="331" name="Google Shape;331;p37"/>
          <p:cNvPicPr preferRelativeResize="0"/>
          <p:nvPr/>
        </p:nvPicPr>
        <p:blipFill rotWithShape="1">
          <a:blip r:embed="rId8">
            <a:alphaModFix/>
          </a:blip>
          <a:srcRect/>
          <a:stretch/>
        </p:blipFill>
        <p:spPr>
          <a:xfrm>
            <a:off x="6443101" y="5634401"/>
            <a:ext cx="365125" cy="365125"/>
          </a:xfrm>
          <a:prstGeom prst="rect">
            <a:avLst/>
          </a:prstGeom>
          <a:noFill/>
          <a:ln>
            <a:noFill/>
          </a:ln>
        </p:spPr>
      </p:pic>
      <p:pic>
        <p:nvPicPr>
          <p:cNvPr id="332" name="Google Shape;332;p37"/>
          <p:cNvPicPr preferRelativeResize="0"/>
          <p:nvPr/>
        </p:nvPicPr>
        <p:blipFill rotWithShape="1">
          <a:blip r:embed="rId9">
            <a:alphaModFix/>
          </a:blip>
          <a:srcRect/>
          <a:stretch/>
        </p:blipFill>
        <p:spPr>
          <a:xfrm>
            <a:off x="2480225" y="5975350"/>
            <a:ext cx="321150" cy="321150"/>
          </a:xfrm>
          <a:prstGeom prst="rect">
            <a:avLst/>
          </a:prstGeom>
          <a:noFill/>
          <a:ln>
            <a:noFill/>
          </a:ln>
        </p:spPr>
      </p:pic>
      <p:pic>
        <p:nvPicPr>
          <p:cNvPr id="333" name="Google Shape;333;p37"/>
          <p:cNvPicPr preferRelativeResize="0"/>
          <p:nvPr/>
        </p:nvPicPr>
        <p:blipFill rotWithShape="1">
          <a:blip r:embed="rId9">
            <a:alphaModFix/>
          </a:blip>
          <a:srcRect/>
          <a:stretch/>
        </p:blipFill>
        <p:spPr>
          <a:xfrm>
            <a:off x="6214250" y="5975350"/>
            <a:ext cx="321150" cy="321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body" idx="1"/>
          </p:nvPr>
        </p:nvSpPr>
        <p:spPr>
          <a:xfrm>
            <a:off x="1556360" y="1524000"/>
            <a:ext cx="9111641" cy="4959438"/>
          </a:xfrm>
          <a:prstGeom prst="rect">
            <a:avLst/>
          </a:prstGeom>
          <a:noFill/>
          <a:ln>
            <a:noFill/>
          </a:ln>
        </p:spPr>
        <p:txBody>
          <a:bodyPr spcFirstLastPara="1" wrap="square" lIns="91425" tIns="45700" rIns="91425" bIns="45700" anchor="t" anchorCtr="0">
            <a:normAutofit/>
          </a:bodyPr>
          <a:lstStyle/>
          <a:p>
            <a:pPr marL="45720" indent="0" algn="ctr">
              <a:spcBef>
                <a:spcPts val="0"/>
              </a:spcBef>
              <a:buClr>
                <a:srgbClr val="4F7E32"/>
              </a:buClr>
              <a:buSzPts val="720"/>
              <a:buNone/>
            </a:pPr>
            <a:endParaRPr sz="1200">
              <a:latin typeface="Arial"/>
              <a:ea typeface="Arial"/>
              <a:cs typeface="Arial"/>
              <a:sym typeface="Arial"/>
            </a:endParaRPr>
          </a:p>
          <a:p>
            <a:pPr marL="45720" indent="0" algn="ctr">
              <a:buClr>
                <a:srgbClr val="4F7E32"/>
              </a:buClr>
              <a:buSzPts val="2400"/>
              <a:buNone/>
            </a:pPr>
            <a:r>
              <a:rPr lang="en-US" sz="4000"/>
              <a:t>Funding to Save Child Care </a:t>
            </a:r>
            <a:endParaRPr sz="4000"/>
          </a:p>
          <a:p>
            <a:pPr marL="45720" indent="0" algn="ctr">
              <a:buClr>
                <a:srgbClr val="4F7E32"/>
              </a:buClr>
              <a:buSzPts val="2400"/>
              <a:buNone/>
            </a:pPr>
            <a:r>
              <a:rPr lang="en-US" sz="4000"/>
              <a:t>in the American Rescue Plan</a:t>
            </a:r>
            <a:endParaRPr/>
          </a:p>
          <a:p>
            <a:pPr marL="0" indent="0" algn="ctr">
              <a:spcBef>
                <a:spcPts val="480"/>
              </a:spcBef>
              <a:buClr>
                <a:schemeClr val="dk1"/>
              </a:buClr>
              <a:buSzPts val="2400"/>
              <a:buNone/>
            </a:pPr>
            <a:endParaRPr sz="2400">
              <a:solidFill>
                <a:srgbClr val="4F7E32"/>
              </a:solidFill>
            </a:endParaRPr>
          </a:p>
          <a:p>
            <a:pPr marL="0" indent="0" algn="ctr">
              <a:spcBef>
                <a:spcPts val="600"/>
              </a:spcBef>
              <a:buClr>
                <a:srgbClr val="4F7E32"/>
              </a:buClr>
              <a:buSzPts val="3000"/>
              <a:buNone/>
            </a:pPr>
            <a:r>
              <a:rPr lang="en-US" sz="3000">
                <a:solidFill>
                  <a:srgbClr val="4F7E32"/>
                </a:solidFill>
              </a:rPr>
              <a:t>April 28, 2021</a:t>
            </a:r>
            <a:endParaRPr sz="3000">
              <a:solidFill>
                <a:srgbClr val="4F7E32"/>
              </a:solidFill>
            </a:endParaRPr>
          </a:p>
          <a:p>
            <a:pPr marL="0" indent="0" algn="ctr">
              <a:spcBef>
                <a:spcPts val="480"/>
              </a:spcBef>
              <a:buClr>
                <a:schemeClr val="dk1"/>
              </a:buClr>
              <a:buSzPts val="2400"/>
              <a:buNone/>
            </a:pPr>
            <a:endParaRPr sz="2400">
              <a:solidFill>
                <a:srgbClr val="4F7E32"/>
              </a:solidFill>
            </a:endParaRPr>
          </a:p>
          <a:p>
            <a:pPr marL="0" indent="0" algn="ctr">
              <a:spcBef>
                <a:spcPts val="520"/>
              </a:spcBef>
              <a:buClr>
                <a:schemeClr val="dk1"/>
              </a:buClr>
              <a:buSzPts val="2600"/>
              <a:buNone/>
            </a:pPr>
            <a:r>
              <a:rPr lang="en-US" sz="2600"/>
              <a:t>Kim Kruckel, Executive Director</a:t>
            </a:r>
            <a:endParaRPr/>
          </a:p>
          <a:p>
            <a:pPr marL="0" indent="0" algn="ctr">
              <a:spcBef>
                <a:spcPts val="520"/>
              </a:spcBef>
              <a:buClr>
                <a:schemeClr val="dk1"/>
              </a:buClr>
              <a:buSzPts val="2600"/>
              <a:buNone/>
            </a:pPr>
            <a:r>
              <a:rPr lang="en-US" sz="2600"/>
              <a:t>CHILD CARE LAW CENTER</a:t>
            </a:r>
            <a:endParaRPr sz="2100"/>
          </a:p>
        </p:txBody>
      </p:sp>
      <p:pic>
        <p:nvPicPr>
          <p:cNvPr id="106" name="Google Shape;106;p1"/>
          <p:cNvPicPr preferRelativeResize="0"/>
          <p:nvPr/>
        </p:nvPicPr>
        <p:blipFill rotWithShape="1">
          <a:blip r:embed="rId3">
            <a:alphaModFix/>
          </a:blip>
          <a:srcRect/>
          <a:stretch/>
        </p:blipFill>
        <p:spPr>
          <a:xfrm>
            <a:off x="1556360" y="6460797"/>
            <a:ext cx="4447619" cy="371429"/>
          </a:xfrm>
          <a:prstGeom prst="rect">
            <a:avLst/>
          </a:prstGeom>
          <a:noFill/>
          <a:ln>
            <a:noFill/>
          </a:ln>
        </p:spPr>
      </p:pic>
      <p:sp>
        <p:nvSpPr>
          <p:cNvPr id="107" name="Google Shape;107;p1"/>
          <p:cNvSpPr txBox="1">
            <a:spLocks noGrp="1"/>
          </p:cNvSpPr>
          <p:nvPr>
            <p:ph type="sldNum" idx="12"/>
          </p:nvPr>
        </p:nvSpPr>
        <p:spPr>
          <a:xfrm>
            <a:off x="1524000" y="1272222"/>
            <a:ext cx="533400" cy="244476"/>
          </a:xfrm>
          <a:prstGeom prst="rect">
            <a:avLst/>
          </a:prstGeom>
          <a:noFill/>
          <a:ln>
            <a:noFill/>
          </a:ln>
        </p:spPr>
        <p:txBody>
          <a:bodyPr spcFirstLastPara="1" wrap="square" lIns="91425" tIns="45700" rIns="91425" bIns="45700" anchor="ctr" anchorCtr="0">
            <a:normAutofit fontScale="85000" lnSpcReduction="20000"/>
          </a:bodyPr>
          <a:lstStyle/>
          <a:p>
            <a:pPr>
              <a:buClr>
                <a:srgbClr val="000000"/>
              </a:buClr>
            </a:pPr>
            <a:fld id="{00000000-1234-1234-1234-123412341234}" type="slidenum">
              <a:rPr lang="en-US" kern="0"/>
              <a:pPr>
                <a:buClr>
                  <a:srgbClr val="000000"/>
                </a:buClr>
              </a:pPr>
              <a:t>33</a:t>
            </a:fld>
            <a:endParaRPr kern="0"/>
          </a:p>
        </p:txBody>
      </p:sp>
      <p:pic>
        <p:nvPicPr>
          <p:cNvPr id="108" name="Google Shape;108;p1"/>
          <p:cNvPicPr preferRelativeResize="0"/>
          <p:nvPr/>
        </p:nvPicPr>
        <p:blipFill rotWithShape="1">
          <a:blip r:embed="rId4">
            <a:alphaModFix/>
          </a:blip>
          <a:srcRect/>
          <a:stretch/>
        </p:blipFill>
        <p:spPr>
          <a:xfrm>
            <a:off x="8077200" y="193255"/>
            <a:ext cx="2286000" cy="981959"/>
          </a:xfrm>
          <a:prstGeom prst="rect">
            <a:avLst/>
          </a:prstGeom>
          <a:noFill/>
          <a:ln>
            <a:noFill/>
          </a:ln>
        </p:spPr>
      </p:pic>
      <p:sp>
        <p:nvSpPr>
          <p:cNvPr id="109" name="Google Shape;109;p1"/>
          <p:cNvSpPr txBox="1"/>
          <p:nvPr/>
        </p:nvSpPr>
        <p:spPr>
          <a:xfrm>
            <a:off x="7886700" y="6524449"/>
            <a:ext cx="2667000" cy="307777"/>
          </a:xfrm>
          <a:prstGeom prst="rect">
            <a:avLst/>
          </a:prstGeom>
          <a:noFill/>
          <a:ln>
            <a:noFill/>
          </a:ln>
        </p:spPr>
        <p:txBody>
          <a:bodyPr spcFirstLastPara="1" wrap="square" lIns="91425" tIns="45700" rIns="91425" bIns="45700" anchor="t" anchorCtr="0">
            <a:spAutoFit/>
          </a:bodyPr>
          <a:lstStyle/>
          <a:p>
            <a:pPr>
              <a:buClr>
                <a:srgbClr val="000000"/>
              </a:buClr>
            </a:pPr>
            <a:r>
              <a:rPr lang="en-US" sz="1400" kern="0">
                <a:solidFill>
                  <a:srgbClr val="231F20"/>
                </a:solidFill>
                <a:latin typeface="Calibri"/>
                <a:ea typeface="Calibri"/>
                <a:cs typeface="Calibri"/>
                <a:sym typeface="Calibri"/>
              </a:rPr>
              <a:t>© 2020 Child Care Law Center</a:t>
            </a:r>
            <a:endParaRPr sz="1400" kern="0">
              <a:solidFill>
                <a:srgbClr val="000000"/>
              </a:solidFill>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d467a4cc1c_0_8"/>
          <p:cNvSpPr txBox="1">
            <a:spLocks noGrp="1"/>
          </p:cNvSpPr>
          <p:nvPr>
            <p:ph type="title"/>
          </p:nvPr>
        </p:nvSpPr>
        <p:spPr>
          <a:xfrm>
            <a:off x="2136648" y="228600"/>
            <a:ext cx="8153400" cy="990600"/>
          </a:xfrm>
          <a:prstGeom prst="rect">
            <a:avLst/>
          </a:prstGeom>
        </p:spPr>
        <p:txBody>
          <a:bodyPr spcFirstLastPara="1" wrap="square" lIns="91425" tIns="45700" rIns="91425" bIns="45700" anchor="ctr" anchorCtr="0">
            <a:normAutofit/>
          </a:bodyPr>
          <a:lstStyle/>
          <a:p>
            <a:r>
              <a:rPr lang="en-US"/>
              <a:t>Quick Context: State of Child Care</a:t>
            </a:r>
            <a:endParaRPr/>
          </a:p>
        </p:txBody>
      </p:sp>
      <p:sp>
        <p:nvSpPr>
          <p:cNvPr id="116" name="Google Shape;116;gd467a4cc1c_0_8"/>
          <p:cNvSpPr txBox="1">
            <a:spLocks noGrp="1"/>
          </p:cNvSpPr>
          <p:nvPr>
            <p:ph type="sldNum" idx="12"/>
          </p:nvPr>
        </p:nvSpPr>
        <p:spPr>
          <a:xfrm>
            <a:off x="1524000" y="1272222"/>
            <a:ext cx="533400" cy="244500"/>
          </a:xfrm>
          <a:prstGeom prst="rect">
            <a:avLst/>
          </a:prstGeom>
        </p:spPr>
        <p:txBody>
          <a:bodyPr spcFirstLastPara="1" wrap="square" lIns="91425" tIns="45700" rIns="91425" bIns="45700" anchor="ctr" anchorCtr="0">
            <a:normAutofit fontScale="85000" lnSpcReduction="20000"/>
          </a:bodyPr>
          <a:lstStyle/>
          <a:p>
            <a:pPr>
              <a:buClr>
                <a:srgbClr val="000000"/>
              </a:buClr>
            </a:pPr>
            <a:fld id="{00000000-1234-1234-1234-123412341234}" type="slidenum">
              <a:rPr lang="en-US" kern="0"/>
              <a:pPr>
                <a:buClr>
                  <a:srgbClr val="000000"/>
                </a:buClr>
              </a:pPr>
              <a:t>34</a:t>
            </a:fld>
            <a:endParaRPr kern="0"/>
          </a:p>
        </p:txBody>
      </p:sp>
      <p:sp>
        <p:nvSpPr>
          <p:cNvPr id="117" name="Google Shape;117;gd467a4cc1c_0_8"/>
          <p:cNvSpPr txBox="1">
            <a:spLocks noGrp="1"/>
          </p:cNvSpPr>
          <p:nvPr>
            <p:ph type="body" idx="1"/>
          </p:nvPr>
        </p:nvSpPr>
        <p:spPr>
          <a:xfrm>
            <a:off x="1793550" y="1600200"/>
            <a:ext cx="8153400" cy="4823700"/>
          </a:xfrm>
          <a:prstGeom prst="rect">
            <a:avLst/>
          </a:prstGeom>
        </p:spPr>
        <p:txBody>
          <a:bodyPr spcFirstLastPara="1" wrap="square" lIns="91425" tIns="45700" rIns="91425" bIns="45700" anchor="t" anchorCtr="0">
            <a:normAutofit/>
          </a:bodyPr>
          <a:lstStyle/>
          <a:p>
            <a:pPr indent="-393700">
              <a:buSzPts val="2600"/>
            </a:pPr>
            <a:r>
              <a:rPr lang="en-US" sz="2600"/>
              <a:t>Before pandemic, child care system was ineffective and inequitable</a:t>
            </a:r>
            <a:endParaRPr sz="2600"/>
          </a:p>
          <a:p>
            <a:pPr indent="-393700">
              <a:spcBef>
                <a:spcPts val="0"/>
              </a:spcBef>
              <a:buSzPts val="2600"/>
            </a:pPr>
            <a:r>
              <a:rPr lang="en-US" sz="2600"/>
              <a:t>Pandemic exacerbated these structural issues, bringing system to brink of collapse</a:t>
            </a:r>
            <a:endParaRPr sz="1800"/>
          </a:p>
        </p:txBody>
      </p:sp>
      <p:pic>
        <p:nvPicPr>
          <p:cNvPr id="118" name="Google Shape;118;gd467a4cc1c_0_8"/>
          <p:cNvPicPr preferRelativeResize="0"/>
          <p:nvPr/>
        </p:nvPicPr>
        <p:blipFill rotWithShape="1">
          <a:blip r:embed="rId3">
            <a:alphaModFix/>
          </a:blip>
          <a:srcRect l="9723" r="8836"/>
          <a:stretch/>
        </p:blipFill>
        <p:spPr>
          <a:xfrm>
            <a:off x="6180751" y="3563751"/>
            <a:ext cx="4194051" cy="2338559"/>
          </a:xfrm>
          <a:prstGeom prst="rect">
            <a:avLst/>
          </a:prstGeom>
          <a:noFill/>
          <a:ln>
            <a:noFill/>
          </a:ln>
        </p:spPr>
      </p:pic>
      <p:sp>
        <p:nvSpPr>
          <p:cNvPr id="119" name="Google Shape;119;gd467a4cc1c_0_8"/>
          <p:cNvSpPr txBox="1"/>
          <p:nvPr/>
        </p:nvSpPr>
        <p:spPr>
          <a:xfrm>
            <a:off x="1628850" y="3264275"/>
            <a:ext cx="4551900" cy="3308568"/>
          </a:xfrm>
          <a:prstGeom prst="rect">
            <a:avLst/>
          </a:prstGeom>
          <a:noFill/>
          <a:ln>
            <a:noFill/>
          </a:ln>
        </p:spPr>
        <p:txBody>
          <a:bodyPr spcFirstLastPara="1" wrap="square" lIns="91425" tIns="91425" rIns="91425" bIns="91425" anchor="t" anchorCtr="0">
            <a:spAutoFit/>
          </a:bodyPr>
          <a:lstStyle/>
          <a:p>
            <a:pPr marL="914400" lvl="1" indent="-342900">
              <a:spcBef>
                <a:spcPts val="550"/>
              </a:spcBef>
              <a:buClr>
                <a:srgbClr val="0077A2"/>
              </a:buClr>
              <a:buSzPts val="1800"/>
              <a:buFont typeface="Noto Sans Symbols"/>
              <a:buChar char="🞑"/>
            </a:pPr>
            <a:r>
              <a:rPr lang="en-US" kern="0">
                <a:solidFill>
                  <a:srgbClr val="231F20"/>
                </a:solidFill>
                <a:latin typeface="Calibri"/>
                <a:ea typeface="Calibri"/>
                <a:cs typeface="Calibri"/>
                <a:sym typeface="Calibri"/>
              </a:rPr>
              <a:t>Many providers closed -- for good</a:t>
            </a:r>
            <a:endParaRPr kern="0">
              <a:solidFill>
                <a:srgbClr val="231F20"/>
              </a:solidFill>
              <a:latin typeface="Calibri"/>
              <a:ea typeface="Calibri"/>
              <a:cs typeface="Calibri"/>
              <a:sym typeface="Calibri"/>
            </a:endParaRPr>
          </a:p>
          <a:p>
            <a:pPr marL="914400" lvl="1" indent="-342900">
              <a:buClr>
                <a:srgbClr val="0077A2"/>
              </a:buClr>
              <a:buSzPts val="1800"/>
              <a:buFont typeface="Noto Sans Symbols"/>
              <a:buChar char="🞑"/>
            </a:pPr>
            <a:r>
              <a:rPr lang="en-US" kern="0">
                <a:solidFill>
                  <a:srgbClr val="231F20"/>
                </a:solidFill>
                <a:latin typeface="Calibri"/>
                <a:ea typeface="Calibri"/>
                <a:cs typeface="Calibri"/>
                <a:sym typeface="Calibri"/>
              </a:rPr>
              <a:t>Others closed temporarily, and need help to re-open</a:t>
            </a:r>
            <a:endParaRPr kern="0">
              <a:solidFill>
                <a:srgbClr val="231F20"/>
              </a:solidFill>
              <a:latin typeface="Calibri"/>
              <a:ea typeface="Calibri"/>
              <a:cs typeface="Calibri"/>
              <a:sym typeface="Calibri"/>
            </a:endParaRPr>
          </a:p>
          <a:p>
            <a:pPr marL="914400" lvl="1" indent="-342900">
              <a:buClr>
                <a:srgbClr val="0077A2"/>
              </a:buClr>
              <a:buSzPts val="1800"/>
              <a:buFont typeface="Noto Sans Symbols"/>
              <a:buChar char="🞑"/>
            </a:pPr>
            <a:r>
              <a:rPr lang="en-US" kern="0">
                <a:solidFill>
                  <a:srgbClr val="231F20"/>
                </a:solidFill>
                <a:latin typeface="Calibri"/>
                <a:ea typeface="Calibri"/>
                <a:cs typeface="Calibri"/>
                <a:sym typeface="Calibri"/>
              </a:rPr>
              <a:t>Some stayed open by making tough financial decisions </a:t>
            </a:r>
            <a:br>
              <a:rPr lang="en-US" kern="0">
                <a:solidFill>
                  <a:srgbClr val="231F20"/>
                </a:solidFill>
                <a:latin typeface="Calibri"/>
                <a:ea typeface="Calibri"/>
                <a:cs typeface="Calibri"/>
                <a:sym typeface="Calibri"/>
              </a:rPr>
            </a:br>
            <a:r>
              <a:rPr lang="en-US" kern="0">
                <a:solidFill>
                  <a:srgbClr val="231F20"/>
                </a:solidFill>
                <a:latin typeface="Calibri"/>
                <a:ea typeface="Calibri"/>
                <a:cs typeface="Calibri"/>
                <a:sym typeface="Calibri"/>
              </a:rPr>
              <a:t>while they wait for help</a:t>
            </a:r>
            <a:endParaRPr kern="0">
              <a:solidFill>
                <a:srgbClr val="231F20"/>
              </a:solidFill>
              <a:latin typeface="Calibri"/>
              <a:ea typeface="Calibri"/>
              <a:cs typeface="Calibri"/>
              <a:sym typeface="Calibri"/>
            </a:endParaRPr>
          </a:p>
          <a:p>
            <a:pPr marL="914400" lvl="1" indent="-342900">
              <a:buClr>
                <a:srgbClr val="0077A2"/>
              </a:buClr>
              <a:buSzPts val="1800"/>
              <a:buFont typeface="Noto Sans Symbols"/>
              <a:buChar char="🞑"/>
            </a:pPr>
            <a:r>
              <a:rPr lang="en-US" kern="0">
                <a:solidFill>
                  <a:srgbClr val="231F20"/>
                </a:solidFill>
                <a:latin typeface="Calibri"/>
                <a:ea typeface="Calibri"/>
                <a:cs typeface="Calibri"/>
                <a:sym typeface="Calibri"/>
              </a:rPr>
              <a:t>Parents lost jobs or income, </a:t>
            </a:r>
            <a:br>
              <a:rPr lang="en-US" kern="0">
                <a:solidFill>
                  <a:srgbClr val="231F20"/>
                </a:solidFill>
                <a:latin typeface="Calibri"/>
                <a:ea typeface="Calibri"/>
                <a:cs typeface="Calibri"/>
                <a:sym typeface="Calibri"/>
              </a:rPr>
            </a:br>
            <a:r>
              <a:rPr lang="en-US" kern="0">
                <a:solidFill>
                  <a:srgbClr val="231F20"/>
                </a:solidFill>
                <a:latin typeface="Calibri"/>
                <a:ea typeface="Calibri"/>
                <a:cs typeface="Calibri"/>
                <a:sym typeface="Calibri"/>
              </a:rPr>
              <a:t>&amp; unable to pay for child care</a:t>
            </a:r>
            <a:endParaRPr kern="0">
              <a:solidFill>
                <a:srgbClr val="231F20"/>
              </a:solidFill>
              <a:latin typeface="Calibri"/>
              <a:ea typeface="Calibri"/>
              <a:cs typeface="Calibri"/>
              <a:sym typeface="Calibri"/>
            </a:endParaRPr>
          </a:p>
          <a:p>
            <a:pPr marL="914400" lvl="1" indent="-342900">
              <a:buClr>
                <a:srgbClr val="0077A2"/>
              </a:buClr>
              <a:buSzPts val="1800"/>
              <a:buFont typeface="Noto Sans Symbols"/>
              <a:buChar char="🞑"/>
            </a:pPr>
            <a:r>
              <a:rPr lang="en-US" kern="0">
                <a:solidFill>
                  <a:srgbClr val="231F20"/>
                </a:solidFill>
                <a:latin typeface="Calibri"/>
                <a:ea typeface="Calibri"/>
                <a:cs typeface="Calibri"/>
                <a:sym typeface="Calibri"/>
              </a:rPr>
              <a:t>Women dropped out </a:t>
            </a:r>
            <a:br>
              <a:rPr lang="en-US" kern="0">
                <a:solidFill>
                  <a:srgbClr val="231F20"/>
                </a:solidFill>
                <a:latin typeface="Calibri"/>
                <a:ea typeface="Calibri"/>
                <a:cs typeface="Calibri"/>
                <a:sym typeface="Calibri"/>
              </a:rPr>
            </a:br>
            <a:r>
              <a:rPr lang="en-US" kern="0">
                <a:solidFill>
                  <a:srgbClr val="231F20"/>
                </a:solidFill>
                <a:latin typeface="Calibri"/>
                <a:ea typeface="Calibri"/>
                <a:cs typeface="Calibri"/>
                <a:sym typeface="Calibri"/>
              </a:rPr>
              <a:t>of workforce to cover care </a:t>
            </a:r>
            <a:br>
              <a:rPr lang="en-US" kern="0">
                <a:solidFill>
                  <a:srgbClr val="231F20"/>
                </a:solidFill>
                <a:latin typeface="Calibri"/>
                <a:ea typeface="Calibri"/>
                <a:cs typeface="Calibri"/>
                <a:sym typeface="Calibri"/>
              </a:rPr>
            </a:br>
            <a:r>
              <a:rPr lang="en-US" kern="0">
                <a:solidFill>
                  <a:srgbClr val="231F20"/>
                </a:solidFill>
                <a:latin typeface="Calibri"/>
                <a:ea typeface="Calibri"/>
                <a:cs typeface="Calibri"/>
                <a:sym typeface="Calibri"/>
              </a:rPr>
              <a:t>needs</a:t>
            </a:r>
            <a:endParaRPr sz="1400" kern="0">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d467a4cc1c_0_0"/>
          <p:cNvSpPr txBox="1">
            <a:spLocks noGrp="1"/>
          </p:cNvSpPr>
          <p:nvPr>
            <p:ph type="title"/>
          </p:nvPr>
        </p:nvSpPr>
        <p:spPr>
          <a:xfrm>
            <a:off x="2136648" y="228600"/>
            <a:ext cx="8153400" cy="990600"/>
          </a:xfrm>
          <a:prstGeom prst="rect">
            <a:avLst/>
          </a:prstGeom>
          <a:noFill/>
          <a:ln>
            <a:noFill/>
          </a:ln>
        </p:spPr>
        <p:txBody>
          <a:bodyPr spcFirstLastPara="1" wrap="square" lIns="91425" tIns="45700" rIns="91425" bIns="45700" anchor="ctr" anchorCtr="0">
            <a:normAutofit/>
          </a:bodyPr>
          <a:lstStyle/>
          <a:p>
            <a:pPr>
              <a:buSzPts val="4400"/>
            </a:pPr>
            <a:r>
              <a:rPr lang="en-US"/>
              <a:t>Overview: ARP Child Care Funding</a:t>
            </a:r>
            <a:endParaRPr/>
          </a:p>
        </p:txBody>
      </p:sp>
      <p:sp>
        <p:nvSpPr>
          <p:cNvPr id="126" name="Google Shape;126;gd467a4cc1c_0_0"/>
          <p:cNvSpPr txBox="1">
            <a:spLocks noGrp="1"/>
          </p:cNvSpPr>
          <p:nvPr>
            <p:ph type="sldNum" idx="12"/>
          </p:nvPr>
        </p:nvSpPr>
        <p:spPr>
          <a:xfrm>
            <a:off x="1524000" y="1272222"/>
            <a:ext cx="533400" cy="244500"/>
          </a:xfrm>
          <a:prstGeom prst="rect">
            <a:avLst/>
          </a:prstGeom>
          <a:noFill/>
          <a:ln>
            <a:noFill/>
          </a:ln>
        </p:spPr>
        <p:txBody>
          <a:bodyPr spcFirstLastPara="1" wrap="square" lIns="91425" tIns="45700" rIns="91425" bIns="45700" anchor="ctr" anchorCtr="0">
            <a:normAutofit fontScale="85000" lnSpcReduction="20000"/>
          </a:bodyPr>
          <a:lstStyle/>
          <a:p>
            <a:pPr>
              <a:buClr>
                <a:srgbClr val="000000"/>
              </a:buClr>
            </a:pPr>
            <a:fld id="{00000000-1234-1234-1234-123412341234}" type="slidenum">
              <a:rPr lang="en-US" kern="0"/>
              <a:pPr>
                <a:buClr>
                  <a:srgbClr val="000000"/>
                </a:buClr>
              </a:pPr>
              <a:t>35</a:t>
            </a:fld>
            <a:endParaRPr kern="0"/>
          </a:p>
        </p:txBody>
      </p:sp>
      <p:sp>
        <p:nvSpPr>
          <p:cNvPr id="127" name="Google Shape;127;gd467a4cc1c_0_0"/>
          <p:cNvSpPr txBox="1">
            <a:spLocks noGrp="1"/>
          </p:cNvSpPr>
          <p:nvPr>
            <p:ph type="body" idx="1"/>
          </p:nvPr>
        </p:nvSpPr>
        <p:spPr>
          <a:xfrm>
            <a:off x="2136649" y="1600200"/>
            <a:ext cx="4069800" cy="4495800"/>
          </a:xfrm>
          <a:prstGeom prst="rect">
            <a:avLst/>
          </a:prstGeom>
          <a:noFill/>
          <a:ln>
            <a:noFill/>
          </a:ln>
        </p:spPr>
        <p:txBody>
          <a:bodyPr spcFirstLastPara="1" wrap="square" lIns="91425" tIns="45700" rIns="91425" bIns="45700" anchor="t" anchorCtr="0">
            <a:normAutofit fontScale="77500" lnSpcReduction="20000"/>
          </a:bodyPr>
          <a:lstStyle/>
          <a:p>
            <a:pPr indent="-366395">
              <a:spcBef>
                <a:spcPts val="0"/>
              </a:spcBef>
              <a:buSzPct val="100000"/>
            </a:pPr>
            <a:r>
              <a:rPr lang="en-US" sz="2800" b="1"/>
              <a:t>Largest investment in child care since WWII </a:t>
            </a:r>
            <a:endParaRPr sz="2800" b="1"/>
          </a:p>
          <a:p>
            <a:pPr indent="-366395">
              <a:spcBef>
                <a:spcPts val="0"/>
              </a:spcBef>
              <a:buSzPct val="100000"/>
            </a:pPr>
            <a:r>
              <a:rPr lang="en-US" sz="2800"/>
              <a:t>Two main funding streams:</a:t>
            </a:r>
            <a:endParaRPr sz="2800"/>
          </a:p>
          <a:p>
            <a:pPr lvl="1" indent="-366394">
              <a:spcBef>
                <a:spcPts val="0"/>
              </a:spcBef>
              <a:buSzPct val="100000"/>
            </a:pPr>
            <a:r>
              <a:rPr lang="en-US" sz="2800"/>
              <a:t>Child Care and Development Block Grant COVID-19 Relief (Section 2201)</a:t>
            </a:r>
            <a:endParaRPr sz="2800"/>
          </a:p>
          <a:p>
            <a:pPr lvl="1" indent="-366394">
              <a:spcBef>
                <a:spcPts val="0"/>
              </a:spcBef>
              <a:buSzPct val="100000"/>
            </a:pPr>
            <a:r>
              <a:rPr lang="en-US" sz="2800"/>
              <a:t>Child Care Stabilization Grants (Section 2202)</a:t>
            </a:r>
            <a:endParaRPr sz="2800"/>
          </a:p>
          <a:p>
            <a:pPr indent="-366395">
              <a:spcBef>
                <a:spcPts val="0"/>
              </a:spcBef>
              <a:buSzPct val="100000"/>
            </a:pPr>
            <a:r>
              <a:rPr lang="en-US" sz="2800"/>
              <a:t>Funding is largely one-time, but can be spent out over several years</a:t>
            </a:r>
            <a:endParaRPr sz="2800"/>
          </a:p>
          <a:p>
            <a:pPr indent="-366395">
              <a:spcBef>
                <a:spcPts val="0"/>
              </a:spcBef>
              <a:buSzPct val="100000"/>
            </a:pPr>
            <a:r>
              <a:rPr lang="en-US" sz="2800"/>
              <a:t>States have flexibility to determine how money is spent within certain federal bounds</a:t>
            </a:r>
            <a:endParaRPr sz="2800"/>
          </a:p>
        </p:txBody>
      </p:sp>
      <p:pic>
        <p:nvPicPr>
          <p:cNvPr id="128" name="Google Shape;128;gd467a4cc1c_0_0"/>
          <p:cNvPicPr preferRelativeResize="0"/>
          <p:nvPr/>
        </p:nvPicPr>
        <p:blipFill rotWithShape="1">
          <a:blip r:embed="rId3">
            <a:alphaModFix/>
          </a:blip>
          <a:srcRect/>
          <a:stretch/>
        </p:blipFill>
        <p:spPr>
          <a:xfrm>
            <a:off x="9753600" y="5940380"/>
            <a:ext cx="737616" cy="753200"/>
          </a:xfrm>
          <a:prstGeom prst="rect">
            <a:avLst/>
          </a:prstGeom>
          <a:noFill/>
          <a:ln>
            <a:noFill/>
          </a:ln>
        </p:spPr>
      </p:pic>
      <p:pic>
        <p:nvPicPr>
          <p:cNvPr id="129" name="Google Shape;129;gd467a4cc1c_0_0"/>
          <p:cNvPicPr preferRelativeResize="0"/>
          <p:nvPr/>
        </p:nvPicPr>
        <p:blipFill>
          <a:blip r:embed="rId4">
            <a:alphaModFix/>
          </a:blip>
          <a:stretch>
            <a:fillRect/>
          </a:stretch>
        </p:blipFill>
        <p:spPr>
          <a:xfrm>
            <a:off x="6206450" y="2000726"/>
            <a:ext cx="4156751" cy="31581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title"/>
          </p:nvPr>
        </p:nvSpPr>
        <p:spPr>
          <a:xfrm>
            <a:off x="2136648" y="228600"/>
            <a:ext cx="8153400" cy="990600"/>
          </a:xfrm>
          <a:prstGeom prst="rect">
            <a:avLst/>
          </a:prstGeom>
          <a:noFill/>
          <a:ln>
            <a:noFill/>
          </a:ln>
        </p:spPr>
        <p:txBody>
          <a:bodyPr spcFirstLastPara="1" wrap="square" lIns="91425" tIns="45700" rIns="91425" bIns="45700" anchor="ctr" anchorCtr="0">
            <a:normAutofit/>
          </a:bodyPr>
          <a:lstStyle/>
          <a:p>
            <a:pPr>
              <a:buSzPts val="4400"/>
            </a:pPr>
            <a:r>
              <a:rPr lang="en-US"/>
              <a:t>CCDBG COVID-19 Relief </a:t>
            </a:r>
            <a:endParaRPr/>
          </a:p>
        </p:txBody>
      </p:sp>
      <p:sp>
        <p:nvSpPr>
          <p:cNvPr id="135" name="Google Shape;135;p4"/>
          <p:cNvSpPr txBox="1">
            <a:spLocks noGrp="1"/>
          </p:cNvSpPr>
          <p:nvPr>
            <p:ph type="sldNum" idx="12"/>
          </p:nvPr>
        </p:nvSpPr>
        <p:spPr>
          <a:xfrm>
            <a:off x="1524000" y="1272222"/>
            <a:ext cx="533400" cy="244476"/>
          </a:xfrm>
          <a:prstGeom prst="rect">
            <a:avLst/>
          </a:prstGeom>
          <a:noFill/>
          <a:ln>
            <a:noFill/>
          </a:ln>
        </p:spPr>
        <p:txBody>
          <a:bodyPr spcFirstLastPara="1" wrap="square" lIns="91425" tIns="45700" rIns="91425" bIns="45700" anchor="ctr" anchorCtr="0">
            <a:normAutofit fontScale="85000" lnSpcReduction="20000"/>
          </a:bodyPr>
          <a:lstStyle/>
          <a:p>
            <a:pPr>
              <a:buClr>
                <a:srgbClr val="000000"/>
              </a:buClr>
            </a:pPr>
            <a:fld id="{00000000-1234-1234-1234-123412341234}" type="slidenum">
              <a:rPr lang="en-US" kern="0"/>
              <a:pPr>
                <a:buClr>
                  <a:srgbClr val="000000"/>
                </a:buClr>
              </a:pPr>
              <a:t>36</a:t>
            </a:fld>
            <a:endParaRPr kern="0"/>
          </a:p>
        </p:txBody>
      </p:sp>
      <p:sp>
        <p:nvSpPr>
          <p:cNvPr id="136" name="Google Shape;136;p4"/>
          <p:cNvSpPr txBox="1">
            <a:spLocks noGrp="1"/>
          </p:cNvSpPr>
          <p:nvPr>
            <p:ph type="body" idx="1"/>
          </p:nvPr>
        </p:nvSpPr>
        <p:spPr>
          <a:xfrm>
            <a:off x="2136648" y="1600200"/>
            <a:ext cx="8153400" cy="4495800"/>
          </a:xfrm>
          <a:prstGeom prst="rect">
            <a:avLst/>
          </a:prstGeom>
          <a:noFill/>
          <a:ln>
            <a:noFill/>
          </a:ln>
        </p:spPr>
        <p:txBody>
          <a:bodyPr spcFirstLastPara="1" wrap="square" lIns="91425" tIns="45700" rIns="91425" bIns="45700" anchor="t" anchorCtr="0">
            <a:normAutofit/>
          </a:bodyPr>
          <a:lstStyle/>
          <a:p>
            <a:pPr indent="-412750">
              <a:spcBef>
                <a:spcPts val="0"/>
              </a:spcBef>
              <a:buSzPts val="2900"/>
            </a:pPr>
            <a:r>
              <a:rPr lang="en-US"/>
              <a:t>~$15 billion overall, with ~$1.4 billion for CA</a:t>
            </a:r>
            <a:endParaRPr/>
          </a:p>
          <a:p>
            <a:pPr indent="-412750">
              <a:spcBef>
                <a:spcPts val="0"/>
              </a:spcBef>
              <a:buSzPts val="2900"/>
            </a:pPr>
            <a:r>
              <a:rPr lang="en-US"/>
              <a:t>What is funding for?</a:t>
            </a:r>
            <a:endParaRPr/>
          </a:p>
          <a:p>
            <a:pPr lvl="1" indent="-393700">
              <a:spcBef>
                <a:spcPts val="0"/>
              </a:spcBef>
              <a:buSzPts val="2600"/>
            </a:pPr>
            <a:r>
              <a:rPr lang="en-US"/>
              <a:t>Support State child care assistance programs for low-income families through CCDBG</a:t>
            </a:r>
            <a:endParaRPr/>
          </a:p>
          <a:p>
            <a:pPr lvl="1" indent="-393700">
              <a:spcBef>
                <a:spcPts val="0"/>
              </a:spcBef>
              <a:buSzPts val="2600"/>
            </a:pPr>
            <a:r>
              <a:rPr lang="en-US"/>
              <a:t>Additional flexibility to serve essential workers who are not income-eligible</a:t>
            </a:r>
            <a:endParaRPr/>
          </a:p>
        </p:txBody>
      </p:sp>
      <p:pic>
        <p:nvPicPr>
          <p:cNvPr id="137" name="Google Shape;137;p4"/>
          <p:cNvPicPr preferRelativeResize="0"/>
          <p:nvPr/>
        </p:nvPicPr>
        <p:blipFill rotWithShape="1">
          <a:blip r:embed="rId3">
            <a:alphaModFix/>
          </a:blip>
          <a:srcRect/>
          <a:stretch/>
        </p:blipFill>
        <p:spPr>
          <a:xfrm>
            <a:off x="9753600" y="5940380"/>
            <a:ext cx="737616" cy="753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gd467a4cc1c_0_15"/>
          <p:cNvPicPr preferRelativeResize="0"/>
          <p:nvPr/>
        </p:nvPicPr>
        <p:blipFill>
          <a:blip r:embed="rId3">
            <a:alphaModFix/>
          </a:blip>
          <a:stretch>
            <a:fillRect/>
          </a:stretch>
        </p:blipFill>
        <p:spPr>
          <a:xfrm>
            <a:off x="7064226" y="1620800"/>
            <a:ext cx="3197649" cy="4263526"/>
          </a:xfrm>
          <a:prstGeom prst="rect">
            <a:avLst/>
          </a:prstGeom>
          <a:noFill/>
          <a:ln>
            <a:noFill/>
          </a:ln>
        </p:spPr>
      </p:pic>
      <p:sp>
        <p:nvSpPr>
          <p:cNvPr id="143" name="Google Shape;143;gd467a4cc1c_0_15"/>
          <p:cNvSpPr txBox="1">
            <a:spLocks noGrp="1"/>
          </p:cNvSpPr>
          <p:nvPr>
            <p:ph type="title"/>
          </p:nvPr>
        </p:nvSpPr>
        <p:spPr>
          <a:xfrm>
            <a:off x="2136648" y="228600"/>
            <a:ext cx="8153400" cy="990600"/>
          </a:xfrm>
          <a:prstGeom prst="rect">
            <a:avLst/>
          </a:prstGeom>
          <a:noFill/>
          <a:ln>
            <a:noFill/>
          </a:ln>
        </p:spPr>
        <p:txBody>
          <a:bodyPr spcFirstLastPara="1" wrap="square" lIns="91425" tIns="45700" rIns="91425" bIns="45700" anchor="ctr" anchorCtr="0">
            <a:normAutofit/>
          </a:bodyPr>
          <a:lstStyle/>
          <a:p>
            <a:pPr>
              <a:buSzPts val="4400"/>
            </a:pPr>
            <a:r>
              <a:rPr lang="en-US"/>
              <a:t>Child Care Stabilization Grants </a:t>
            </a:r>
            <a:endParaRPr/>
          </a:p>
        </p:txBody>
      </p:sp>
      <p:sp>
        <p:nvSpPr>
          <p:cNvPr id="144" name="Google Shape;144;gd467a4cc1c_0_15"/>
          <p:cNvSpPr txBox="1">
            <a:spLocks noGrp="1"/>
          </p:cNvSpPr>
          <p:nvPr>
            <p:ph type="sldNum" idx="12"/>
          </p:nvPr>
        </p:nvSpPr>
        <p:spPr>
          <a:xfrm>
            <a:off x="1524000" y="1272222"/>
            <a:ext cx="533400" cy="244500"/>
          </a:xfrm>
          <a:prstGeom prst="rect">
            <a:avLst/>
          </a:prstGeom>
          <a:noFill/>
          <a:ln>
            <a:noFill/>
          </a:ln>
        </p:spPr>
        <p:txBody>
          <a:bodyPr spcFirstLastPara="1" wrap="square" lIns="91425" tIns="45700" rIns="91425" bIns="45700" anchor="ctr" anchorCtr="0">
            <a:normAutofit fontScale="85000" lnSpcReduction="20000"/>
          </a:bodyPr>
          <a:lstStyle/>
          <a:p>
            <a:pPr>
              <a:buClr>
                <a:srgbClr val="000000"/>
              </a:buClr>
            </a:pPr>
            <a:fld id="{00000000-1234-1234-1234-123412341234}" type="slidenum">
              <a:rPr lang="en-US" kern="0"/>
              <a:pPr>
                <a:buClr>
                  <a:srgbClr val="000000"/>
                </a:buClr>
              </a:pPr>
              <a:t>37</a:t>
            </a:fld>
            <a:endParaRPr kern="0"/>
          </a:p>
        </p:txBody>
      </p:sp>
      <p:sp>
        <p:nvSpPr>
          <p:cNvPr id="145" name="Google Shape;145;gd467a4cc1c_0_15"/>
          <p:cNvSpPr txBox="1">
            <a:spLocks noGrp="1"/>
          </p:cNvSpPr>
          <p:nvPr>
            <p:ph type="body" idx="1"/>
          </p:nvPr>
        </p:nvSpPr>
        <p:spPr>
          <a:xfrm>
            <a:off x="1780925" y="1620800"/>
            <a:ext cx="5283300" cy="4922700"/>
          </a:xfrm>
          <a:prstGeom prst="rect">
            <a:avLst/>
          </a:prstGeom>
          <a:noFill/>
          <a:ln>
            <a:noFill/>
          </a:ln>
        </p:spPr>
        <p:txBody>
          <a:bodyPr spcFirstLastPara="1" wrap="square" lIns="91425" tIns="45700" rIns="91425" bIns="45700" anchor="t" anchorCtr="0">
            <a:normAutofit fontScale="92500" lnSpcReduction="10000"/>
          </a:bodyPr>
          <a:lstStyle/>
          <a:p>
            <a:pPr indent="-405279">
              <a:spcBef>
                <a:spcPts val="0"/>
              </a:spcBef>
              <a:buSzPts val="2782"/>
            </a:pPr>
            <a:r>
              <a:rPr lang="en-US" sz="2782"/>
              <a:t>~$24 billion overall, with ~$2.3 billion for CA</a:t>
            </a:r>
            <a:endParaRPr sz="2782"/>
          </a:p>
          <a:p>
            <a:pPr indent="-405279">
              <a:spcBef>
                <a:spcPts val="0"/>
              </a:spcBef>
              <a:buSzPts val="2782"/>
            </a:pPr>
            <a:r>
              <a:rPr lang="en-US" sz="2782"/>
              <a:t>What is funding for?</a:t>
            </a:r>
            <a:endParaRPr sz="2782"/>
          </a:p>
          <a:p>
            <a:pPr lvl="1" indent="-377825">
              <a:spcBef>
                <a:spcPts val="0"/>
              </a:spcBef>
              <a:buSzPts val="2350"/>
            </a:pPr>
            <a:r>
              <a:rPr lang="en-US" sz="2350"/>
              <a:t>Stabilizing child care providers,</a:t>
            </a:r>
            <a:endParaRPr sz="2350"/>
          </a:p>
          <a:p>
            <a:pPr marL="914400" indent="0">
              <a:spcBef>
                <a:spcPts val="0"/>
              </a:spcBef>
              <a:buNone/>
            </a:pPr>
            <a:r>
              <a:rPr lang="en-US" sz="2350" b="1" i="1"/>
              <a:t>whether currently receiving </a:t>
            </a:r>
            <a:endParaRPr sz="2350" b="1" i="1"/>
          </a:p>
          <a:p>
            <a:pPr marL="914400" indent="0">
              <a:spcBef>
                <a:spcPts val="0"/>
              </a:spcBef>
              <a:buNone/>
            </a:pPr>
            <a:r>
              <a:rPr lang="en-US" sz="2350" b="1" i="1"/>
              <a:t>subsidies or private pay</a:t>
            </a:r>
            <a:endParaRPr sz="2350" b="1" i="1"/>
          </a:p>
          <a:p>
            <a:pPr lvl="1" indent="-377825">
              <a:spcBef>
                <a:spcPts val="0"/>
              </a:spcBef>
              <a:buSzPts val="2350"/>
            </a:pPr>
            <a:r>
              <a:rPr lang="en-US" sz="2350"/>
              <a:t>Grants to help providers re-open</a:t>
            </a:r>
            <a:endParaRPr sz="2350"/>
          </a:p>
          <a:p>
            <a:pPr marL="914400" indent="0">
              <a:spcBef>
                <a:spcPts val="0"/>
              </a:spcBef>
              <a:buNone/>
            </a:pPr>
            <a:r>
              <a:rPr lang="en-US" sz="2350"/>
              <a:t>+ operate safely by covering expenses like rent, personnel costs, PPE, mental health supports, and more</a:t>
            </a:r>
            <a:endParaRPr sz="2350"/>
          </a:p>
          <a:p>
            <a:pPr lvl="1" indent="-377825">
              <a:spcBef>
                <a:spcPts val="0"/>
              </a:spcBef>
              <a:buSzPts val="2350"/>
            </a:pPr>
            <a:r>
              <a:rPr lang="en-US" sz="2350"/>
              <a:t>Can be used to reimburse for expenses already incurred</a:t>
            </a:r>
            <a:endParaRPr sz="2350"/>
          </a:p>
          <a:p>
            <a:pPr lvl="1" indent="-377825">
              <a:spcBef>
                <a:spcPts val="0"/>
              </a:spcBef>
              <a:buSzPts val="2350"/>
            </a:pPr>
            <a:r>
              <a:rPr lang="en-US" sz="2350"/>
              <a:t>Providers that receive these funds </a:t>
            </a:r>
            <a:endParaRPr sz="2350"/>
          </a:p>
          <a:p>
            <a:pPr marL="914400" indent="0">
              <a:spcBef>
                <a:spcPts val="0"/>
              </a:spcBef>
              <a:buNone/>
            </a:pPr>
            <a:r>
              <a:rPr lang="en-US" sz="2350"/>
              <a:t>have to meet certain requirements</a:t>
            </a:r>
            <a:endParaRPr sz="2350"/>
          </a:p>
        </p:txBody>
      </p:sp>
      <p:pic>
        <p:nvPicPr>
          <p:cNvPr id="146" name="Google Shape;146;gd467a4cc1c_0_15"/>
          <p:cNvPicPr preferRelativeResize="0"/>
          <p:nvPr/>
        </p:nvPicPr>
        <p:blipFill rotWithShape="1">
          <a:blip r:embed="rId4">
            <a:alphaModFix/>
          </a:blip>
          <a:srcRect/>
          <a:stretch/>
        </p:blipFill>
        <p:spPr>
          <a:xfrm>
            <a:off x="9753600" y="5940380"/>
            <a:ext cx="737616" cy="753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d467a4cc1c_0_29"/>
          <p:cNvSpPr txBox="1">
            <a:spLocks noGrp="1"/>
          </p:cNvSpPr>
          <p:nvPr>
            <p:ph type="title"/>
          </p:nvPr>
        </p:nvSpPr>
        <p:spPr>
          <a:xfrm>
            <a:off x="2136648" y="228600"/>
            <a:ext cx="8153400" cy="990600"/>
          </a:xfrm>
          <a:prstGeom prst="rect">
            <a:avLst/>
          </a:prstGeom>
        </p:spPr>
        <p:txBody>
          <a:bodyPr spcFirstLastPara="1" wrap="square" lIns="91425" tIns="45700" rIns="91425" bIns="45700" anchor="ctr" anchorCtr="0">
            <a:normAutofit/>
          </a:bodyPr>
          <a:lstStyle/>
          <a:p>
            <a:r>
              <a:rPr lang="en-US"/>
              <a:t>CA ECE Coalition Budget Asks</a:t>
            </a:r>
            <a:endParaRPr/>
          </a:p>
        </p:txBody>
      </p:sp>
      <p:sp>
        <p:nvSpPr>
          <p:cNvPr id="153" name="Google Shape;153;gd467a4cc1c_0_29"/>
          <p:cNvSpPr txBox="1">
            <a:spLocks noGrp="1"/>
          </p:cNvSpPr>
          <p:nvPr>
            <p:ph type="sldNum" idx="12"/>
          </p:nvPr>
        </p:nvSpPr>
        <p:spPr>
          <a:xfrm>
            <a:off x="1524000" y="1272222"/>
            <a:ext cx="533400" cy="244500"/>
          </a:xfrm>
          <a:prstGeom prst="rect">
            <a:avLst/>
          </a:prstGeom>
        </p:spPr>
        <p:txBody>
          <a:bodyPr spcFirstLastPara="1" wrap="square" lIns="91425" tIns="45700" rIns="91425" bIns="45700" anchor="ctr" anchorCtr="0">
            <a:normAutofit fontScale="85000" lnSpcReduction="20000"/>
          </a:bodyPr>
          <a:lstStyle/>
          <a:p>
            <a:pPr>
              <a:buClr>
                <a:srgbClr val="000000"/>
              </a:buClr>
            </a:pPr>
            <a:fld id="{00000000-1234-1234-1234-123412341234}" type="slidenum">
              <a:rPr lang="en-US" kern="0"/>
              <a:pPr>
                <a:buClr>
                  <a:srgbClr val="000000"/>
                </a:buClr>
              </a:pPr>
              <a:t>38</a:t>
            </a:fld>
            <a:endParaRPr kern="0"/>
          </a:p>
        </p:txBody>
      </p:sp>
      <p:sp>
        <p:nvSpPr>
          <p:cNvPr id="154" name="Google Shape;154;gd467a4cc1c_0_29"/>
          <p:cNvSpPr txBox="1">
            <a:spLocks noGrp="1"/>
          </p:cNvSpPr>
          <p:nvPr>
            <p:ph type="body" idx="1"/>
          </p:nvPr>
        </p:nvSpPr>
        <p:spPr>
          <a:xfrm>
            <a:off x="2136648" y="1600200"/>
            <a:ext cx="8153400" cy="4495800"/>
          </a:xfrm>
          <a:prstGeom prst="rect">
            <a:avLst/>
          </a:prstGeom>
        </p:spPr>
        <p:txBody>
          <a:bodyPr spcFirstLastPara="1" wrap="square" lIns="91425" tIns="45700" rIns="91425" bIns="45700" anchor="t" anchorCtr="0">
            <a:normAutofit fontScale="92500"/>
          </a:bodyPr>
          <a:lstStyle/>
          <a:p>
            <a:pPr indent="-409575">
              <a:buSzPts val="2850"/>
            </a:pPr>
            <a:r>
              <a:rPr lang="en-US" sz="2850"/>
              <a:t>Increase rates paid to providers &amp; pay based on enrollment, not attendance </a:t>
            </a:r>
            <a:endParaRPr sz="2850"/>
          </a:p>
          <a:p>
            <a:pPr indent="-409575">
              <a:spcBef>
                <a:spcPts val="0"/>
              </a:spcBef>
              <a:buSzPts val="2850"/>
            </a:pPr>
            <a:r>
              <a:rPr lang="en-US" sz="2850"/>
              <a:t>Waive family fees for next 3 years</a:t>
            </a:r>
            <a:endParaRPr sz="2850"/>
          </a:p>
          <a:p>
            <a:pPr indent="-409575">
              <a:spcBef>
                <a:spcPts val="0"/>
              </a:spcBef>
              <a:buSzPts val="2850"/>
            </a:pPr>
            <a:r>
              <a:rPr lang="en-US" sz="2850"/>
              <a:t>Expand child care assistance to more families</a:t>
            </a:r>
            <a:endParaRPr sz="2850"/>
          </a:p>
          <a:p>
            <a:pPr indent="-409575">
              <a:spcBef>
                <a:spcPts val="0"/>
              </a:spcBef>
              <a:buSzPts val="2850"/>
            </a:pPr>
            <a:r>
              <a:rPr lang="en-US" sz="2850"/>
              <a:t>Provide grants to subsidy &amp; private providers, with higher grants for those in neediest communities</a:t>
            </a:r>
            <a:endParaRPr sz="2850"/>
          </a:p>
          <a:p>
            <a:pPr indent="-409575">
              <a:spcBef>
                <a:spcPts val="0"/>
              </a:spcBef>
              <a:buSzPts val="2850"/>
            </a:pPr>
            <a:r>
              <a:rPr lang="en-US" sz="2850"/>
              <a:t>Make investments in other needed areas, including:</a:t>
            </a:r>
            <a:endParaRPr sz="2850"/>
          </a:p>
          <a:p>
            <a:pPr lvl="1" indent="-381000">
              <a:spcBef>
                <a:spcPts val="0"/>
              </a:spcBef>
              <a:buSzPts val="2400"/>
            </a:pPr>
            <a:r>
              <a:rPr lang="en-US" sz="2400"/>
              <a:t>Comprehensive services for families</a:t>
            </a:r>
            <a:endParaRPr sz="2400"/>
          </a:p>
          <a:p>
            <a:pPr lvl="1" indent="-381000">
              <a:spcBef>
                <a:spcPts val="0"/>
              </a:spcBef>
              <a:buSzPts val="2400"/>
            </a:pPr>
            <a:r>
              <a:rPr lang="en-US" sz="2400"/>
              <a:t>Professional development for educators</a:t>
            </a:r>
            <a:endParaRPr sz="2400"/>
          </a:p>
          <a:p>
            <a:pPr lvl="1" indent="-381000">
              <a:spcBef>
                <a:spcPts val="0"/>
              </a:spcBef>
              <a:buSzPts val="2400"/>
            </a:pPr>
            <a:r>
              <a:rPr lang="en-US" sz="2400"/>
              <a:t>Child care facilities</a:t>
            </a:r>
            <a:endParaRPr sz="2400"/>
          </a:p>
          <a:p>
            <a:pPr lvl="1" indent="-381000">
              <a:spcBef>
                <a:spcPts val="0"/>
              </a:spcBef>
              <a:buSzPts val="2400"/>
            </a:pPr>
            <a:r>
              <a:rPr lang="en-US" sz="2400"/>
              <a:t>And more!</a:t>
            </a:r>
            <a:endParaRPr sz="2400"/>
          </a:p>
        </p:txBody>
      </p:sp>
      <p:pic>
        <p:nvPicPr>
          <p:cNvPr id="155" name="Google Shape;155;gd467a4cc1c_0_29"/>
          <p:cNvPicPr preferRelativeResize="0"/>
          <p:nvPr/>
        </p:nvPicPr>
        <p:blipFill rotWithShape="1">
          <a:blip r:embed="rId3">
            <a:alphaModFix/>
          </a:blip>
          <a:srcRect/>
          <a:stretch/>
        </p:blipFill>
        <p:spPr>
          <a:xfrm>
            <a:off x="9753600" y="5940380"/>
            <a:ext cx="737616" cy="753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d467a4cc1c_0_22"/>
          <p:cNvSpPr txBox="1">
            <a:spLocks noGrp="1"/>
          </p:cNvSpPr>
          <p:nvPr>
            <p:ph type="title"/>
          </p:nvPr>
        </p:nvSpPr>
        <p:spPr>
          <a:xfrm>
            <a:off x="2136648" y="228600"/>
            <a:ext cx="8153400" cy="990600"/>
          </a:xfrm>
          <a:prstGeom prst="rect">
            <a:avLst/>
          </a:prstGeom>
        </p:spPr>
        <p:txBody>
          <a:bodyPr spcFirstLastPara="1" wrap="square" lIns="91425" tIns="45700" rIns="91425" bIns="45700" anchor="ctr" anchorCtr="0">
            <a:normAutofit/>
          </a:bodyPr>
          <a:lstStyle/>
          <a:p>
            <a:r>
              <a:rPr lang="en-US"/>
              <a:t>Opportunities to Engage</a:t>
            </a:r>
            <a:endParaRPr/>
          </a:p>
        </p:txBody>
      </p:sp>
      <p:sp>
        <p:nvSpPr>
          <p:cNvPr id="162" name="Google Shape;162;gd467a4cc1c_0_22"/>
          <p:cNvSpPr txBox="1">
            <a:spLocks noGrp="1"/>
          </p:cNvSpPr>
          <p:nvPr>
            <p:ph type="sldNum" idx="12"/>
          </p:nvPr>
        </p:nvSpPr>
        <p:spPr>
          <a:xfrm>
            <a:off x="1524000" y="1272222"/>
            <a:ext cx="533400" cy="244500"/>
          </a:xfrm>
          <a:prstGeom prst="rect">
            <a:avLst/>
          </a:prstGeom>
        </p:spPr>
        <p:txBody>
          <a:bodyPr spcFirstLastPara="1" wrap="square" lIns="91425" tIns="45700" rIns="91425" bIns="45700" anchor="ctr" anchorCtr="0">
            <a:normAutofit fontScale="85000" lnSpcReduction="20000"/>
          </a:bodyPr>
          <a:lstStyle/>
          <a:p>
            <a:pPr>
              <a:buClr>
                <a:srgbClr val="000000"/>
              </a:buClr>
            </a:pPr>
            <a:fld id="{00000000-1234-1234-1234-123412341234}" type="slidenum">
              <a:rPr lang="en-US" kern="0"/>
              <a:pPr>
                <a:buClr>
                  <a:srgbClr val="000000"/>
                </a:buClr>
              </a:pPr>
              <a:t>39</a:t>
            </a:fld>
            <a:endParaRPr kern="0"/>
          </a:p>
        </p:txBody>
      </p:sp>
      <p:sp>
        <p:nvSpPr>
          <p:cNvPr id="163" name="Google Shape;163;gd467a4cc1c_0_22"/>
          <p:cNvSpPr txBox="1">
            <a:spLocks noGrp="1"/>
          </p:cNvSpPr>
          <p:nvPr>
            <p:ph type="body" idx="1"/>
          </p:nvPr>
        </p:nvSpPr>
        <p:spPr>
          <a:xfrm>
            <a:off x="2136650" y="1600200"/>
            <a:ext cx="4408800" cy="4868400"/>
          </a:xfrm>
          <a:prstGeom prst="rect">
            <a:avLst/>
          </a:prstGeom>
        </p:spPr>
        <p:txBody>
          <a:bodyPr spcFirstLastPara="1" wrap="square" lIns="91425" tIns="45700" rIns="91425" bIns="45700" anchor="t" anchorCtr="0">
            <a:normAutofit fontScale="85000" lnSpcReduction="20000"/>
          </a:bodyPr>
          <a:lstStyle/>
          <a:p>
            <a:pPr indent="-382428">
              <a:buSzPct val="100000"/>
            </a:pPr>
            <a:r>
              <a:rPr lang="en-US" sz="2850"/>
              <a:t>Share stories of issues facing child care providers and families with press and policymakers</a:t>
            </a:r>
            <a:endParaRPr sz="2850"/>
          </a:p>
          <a:p>
            <a:pPr indent="-382428">
              <a:spcBef>
                <a:spcPts val="0"/>
              </a:spcBef>
              <a:buSzPct val="100000"/>
            </a:pPr>
            <a:r>
              <a:rPr lang="en-US" sz="2850"/>
              <a:t>Weigh in with the Governor’s office and state legislature now to influence...</a:t>
            </a:r>
            <a:endParaRPr sz="2850"/>
          </a:p>
          <a:p>
            <a:pPr lvl="1" indent="-366236">
              <a:spcBef>
                <a:spcPts val="0"/>
              </a:spcBef>
              <a:buSzPct val="100000"/>
            </a:pPr>
            <a:r>
              <a:rPr lang="en-US" sz="2550"/>
              <a:t>Governor’s May budget revise </a:t>
            </a:r>
            <a:endParaRPr sz="2550"/>
          </a:p>
          <a:p>
            <a:pPr lvl="1" indent="-366236">
              <a:spcBef>
                <a:spcPts val="0"/>
              </a:spcBef>
              <a:buSzPct val="100000"/>
            </a:pPr>
            <a:r>
              <a:rPr lang="en-US" sz="2550"/>
              <a:t>Legislature-Governor final budget agreement </a:t>
            </a:r>
            <a:endParaRPr sz="2550"/>
          </a:p>
          <a:p>
            <a:pPr indent="-382428">
              <a:spcBef>
                <a:spcPts val="0"/>
              </a:spcBef>
              <a:buSzPct val="100000"/>
            </a:pPr>
            <a:r>
              <a:rPr lang="en-US" sz="2850"/>
              <a:t>When funding is available, help get the word out, especially in underserved communities</a:t>
            </a:r>
            <a:endParaRPr sz="2850"/>
          </a:p>
          <a:p>
            <a:pPr indent="0">
              <a:buNone/>
            </a:pPr>
            <a:endParaRPr/>
          </a:p>
        </p:txBody>
      </p:sp>
      <p:pic>
        <p:nvPicPr>
          <p:cNvPr id="164" name="Google Shape;164;gd467a4cc1c_0_22"/>
          <p:cNvPicPr preferRelativeResize="0"/>
          <p:nvPr/>
        </p:nvPicPr>
        <p:blipFill rotWithShape="1">
          <a:blip r:embed="rId3">
            <a:alphaModFix/>
          </a:blip>
          <a:srcRect/>
          <a:stretch/>
        </p:blipFill>
        <p:spPr>
          <a:xfrm>
            <a:off x="9753600" y="5940380"/>
            <a:ext cx="737616" cy="753200"/>
          </a:xfrm>
          <a:prstGeom prst="rect">
            <a:avLst/>
          </a:prstGeom>
          <a:noFill/>
          <a:ln>
            <a:noFill/>
          </a:ln>
        </p:spPr>
      </p:pic>
      <p:pic>
        <p:nvPicPr>
          <p:cNvPr id="165" name="Google Shape;165;gd467a4cc1c_0_22"/>
          <p:cNvPicPr preferRelativeResize="0"/>
          <p:nvPr/>
        </p:nvPicPr>
        <p:blipFill rotWithShape="1">
          <a:blip r:embed="rId4">
            <a:alphaModFix/>
          </a:blip>
          <a:srcRect l="17326" r="13864"/>
          <a:stretch/>
        </p:blipFill>
        <p:spPr>
          <a:xfrm>
            <a:off x="6686851" y="2055788"/>
            <a:ext cx="3722675" cy="304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C77-8C01-4630-9CE4-FA694DF89D40}"/>
              </a:ext>
            </a:extLst>
          </p:cNvPr>
          <p:cNvSpPr>
            <a:spLocks noGrp="1"/>
          </p:cNvSpPr>
          <p:nvPr>
            <p:ph type="title"/>
          </p:nvPr>
        </p:nvSpPr>
        <p:spPr>
          <a:xfrm>
            <a:off x="2628900" y="365125"/>
            <a:ext cx="6696075" cy="1325563"/>
          </a:xfrm>
        </p:spPr>
        <p:txBody>
          <a:bodyPr/>
          <a:lstStyle/>
          <a:p>
            <a:endParaRPr lang="en-US" dirty="0"/>
          </a:p>
        </p:txBody>
      </p:sp>
      <p:sp>
        <p:nvSpPr>
          <p:cNvPr id="3" name="Content Placeholder 2">
            <a:extLst>
              <a:ext uri="{FF2B5EF4-FFF2-40B4-BE49-F238E27FC236}">
                <a16:creationId xmlns:a16="http://schemas.microsoft.com/office/drawing/2014/main" id="{8FCA4DFD-A25F-447C-8414-EED9C94C278E}"/>
              </a:ext>
            </a:extLst>
          </p:cNvPr>
          <p:cNvSpPr>
            <a:spLocks noGrp="1"/>
          </p:cNvSpPr>
          <p:nvPr>
            <p:ph idx="1"/>
          </p:nvPr>
        </p:nvSpPr>
        <p:spPr>
          <a:xfrm>
            <a:off x="642937" y="2589040"/>
            <a:ext cx="10320338" cy="4049885"/>
          </a:xfrm>
        </p:spPr>
        <p:txBody>
          <a:bodyPr/>
          <a:lstStyle/>
          <a:p>
            <a:pPr marL="0" indent="0">
              <a:buNone/>
            </a:pPr>
            <a:r>
              <a:rPr lang="en-US" dirty="0">
                <a:solidFill>
                  <a:schemeClr val="bg1"/>
                </a:solidFill>
              </a:rPr>
              <a:t>AGENDA</a:t>
            </a:r>
          </a:p>
          <a:p>
            <a:pPr>
              <a:buFont typeface="Wingdings" panose="05000000000000000000" pitchFamily="2" charset="2"/>
              <a:buChar char="Ø"/>
            </a:pPr>
            <a:r>
              <a:rPr lang="en-US" dirty="0">
                <a:solidFill>
                  <a:schemeClr val="bg1"/>
                </a:solidFill>
              </a:rPr>
              <a:t>Introduction and purpose of meeting</a:t>
            </a:r>
          </a:p>
          <a:p>
            <a:pPr>
              <a:buFont typeface="Wingdings" panose="05000000000000000000" pitchFamily="2" charset="2"/>
              <a:buChar char="Ø"/>
            </a:pPr>
            <a:r>
              <a:rPr lang="en-US" dirty="0">
                <a:solidFill>
                  <a:schemeClr val="bg1"/>
                </a:solidFill>
              </a:rPr>
              <a:t>Overview of American Rescue Plan – Children’s Funding Project</a:t>
            </a:r>
          </a:p>
          <a:p>
            <a:pPr>
              <a:buFont typeface="Wingdings" panose="05000000000000000000" pitchFamily="2" charset="2"/>
              <a:buChar char="Ø"/>
            </a:pPr>
            <a:r>
              <a:rPr lang="en-US" dirty="0">
                <a:solidFill>
                  <a:schemeClr val="bg1"/>
                </a:solidFill>
              </a:rPr>
              <a:t>Education funding to schools – Advancement Project and Partnership for Children and Youth</a:t>
            </a:r>
          </a:p>
          <a:p>
            <a:pPr>
              <a:buFont typeface="Wingdings" panose="05000000000000000000" pitchFamily="2" charset="2"/>
              <a:buChar char="Ø"/>
            </a:pPr>
            <a:r>
              <a:rPr lang="en-US" dirty="0">
                <a:solidFill>
                  <a:schemeClr val="bg1"/>
                </a:solidFill>
              </a:rPr>
              <a:t>Child Care funding – Child Care Law Center</a:t>
            </a:r>
          </a:p>
          <a:p>
            <a:pPr>
              <a:buFont typeface="Wingdings" panose="05000000000000000000" pitchFamily="2" charset="2"/>
              <a:buChar char="Ø"/>
            </a:pPr>
            <a:r>
              <a:rPr lang="en-US" dirty="0">
                <a:solidFill>
                  <a:schemeClr val="bg1"/>
                </a:solidFill>
              </a:rPr>
              <a:t>Direct funding to counties and cities with advocacy tips and examples – Advancement Project and Funding the Next Generation</a:t>
            </a:r>
          </a:p>
          <a:p>
            <a:pPr marL="0" indent="0">
              <a:buNone/>
            </a:pPr>
            <a:endParaRPr lang="en-US" dirty="0">
              <a:solidFill>
                <a:schemeClr val="bg1"/>
              </a:solidFill>
            </a:endParaRPr>
          </a:p>
          <a:p>
            <a:endParaRPr lang="en-US" dirty="0"/>
          </a:p>
          <a:p>
            <a:endParaRPr lang="en-US" dirty="0"/>
          </a:p>
          <a:p>
            <a:endParaRPr lang="en-US" dirty="0"/>
          </a:p>
        </p:txBody>
      </p:sp>
      <p:pic>
        <p:nvPicPr>
          <p:cNvPr id="5" name="Content Placeholder 4" descr="Text&#10;&#10;Description automatically generated">
            <a:extLst>
              <a:ext uri="{FF2B5EF4-FFF2-40B4-BE49-F238E27FC236}">
                <a16:creationId xmlns:a16="http://schemas.microsoft.com/office/drawing/2014/main" id="{7CB1E9FD-478D-4EB5-A192-35F64C10BD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431" b="71926"/>
          <a:stretch/>
        </p:blipFill>
        <p:spPr>
          <a:xfrm>
            <a:off x="838200" y="0"/>
            <a:ext cx="10125075" cy="2223915"/>
          </a:xfrm>
        </p:spPr>
      </p:pic>
    </p:spTree>
    <p:extLst>
      <p:ext uri="{BB962C8B-B14F-4D97-AF65-F5344CB8AC3E}">
        <p14:creationId xmlns:p14="http://schemas.microsoft.com/office/powerpoint/2010/main" val="3596935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5"/>
          <p:cNvSpPr txBox="1">
            <a:spLocks noGrp="1"/>
          </p:cNvSpPr>
          <p:nvPr>
            <p:ph type="title"/>
          </p:nvPr>
        </p:nvSpPr>
        <p:spPr>
          <a:xfrm>
            <a:off x="2136648" y="228600"/>
            <a:ext cx="8153400" cy="990600"/>
          </a:xfrm>
          <a:prstGeom prst="rect">
            <a:avLst/>
          </a:prstGeom>
          <a:noFill/>
          <a:ln>
            <a:noFill/>
          </a:ln>
        </p:spPr>
        <p:txBody>
          <a:bodyPr spcFirstLastPara="1" wrap="square" lIns="91425" tIns="45700" rIns="91425" bIns="45700" anchor="ctr" anchorCtr="0">
            <a:normAutofit/>
          </a:bodyPr>
          <a:lstStyle/>
          <a:p>
            <a:pPr>
              <a:buSzPts val="4400"/>
            </a:pPr>
            <a:r>
              <a:rPr lang="en-US"/>
              <a:t>Other Resources</a:t>
            </a:r>
            <a:endParaRPr/>
          </a:p>
        </p:txBody>
      </p:sp>
      <p:sp>
        <p:nvSpPr>
          <p:cNvPr id="172" name="Google Shape;172;p5"/>
          <p:cNvSpPr txBox="1">
            <a:spLocks noGrp="1"/>
          </p:cNvSpPr>
          <p:nvPr>
            <p:ph type="sldNum" idx="12"/>
          </p:nvPr>
        </p:nvSpPr>
        <p:spPr>
          <a:xfrm>
            <a:off x="1524000" y="1272222"/>
            <a:ext cx="533400" cy="244476"/>
          </a:xfrm>
          <a:prstGeom prst="rect">
            <a:avLst/>
          </a:prstGeom>
          <a:noFill/>
          <a:ln>
            <a:noFill/>
          </a:ln>
        </p:spPr>
        <p:txBody>
          <a:bodyPr spcFirstLastPara="1" wrap="square" lIns="91425" tIns="45700" rIns="91425" bIns="45700" anchor="ctr" anchorCtr="0">
            <a:normAutofit fontScale="85000" lnSpcReduction="20000"/>
          </a:bodyPr>
          <a:lstStyle/>
          <a:p>
            <a:pPr>
              <a:buClr>
                <a:srgbClr val="000000"/>
              </a:buClr>
            </a:pPr>
            <a:fld id="{00000000-1234-1234-1234-123412341234}" type="slidenum">
              <a:rPr lang="en-US" kern="0"/>
              <a:pPr>
                <a:buClr>
                  <a:srgbClr val="000000"/>
                </a:buClr>
              </a:pPr>
              <a:t>40</a:t>
            </a:fld>
            <a:endParaRPr kern="0"/>
          </a:p>
        </p:txBody>
      </p:sp>
      <p:sp>
        <p:nvSpPr>
          <p:cNvPr id="173" name="Google Shape;173;p5"/>
          <p:cNvSpPr txBox="1">
            <a:spLocks noGrp="1"/>
          </p:cNvSpPr>
          <p:nvPr>
            <p:ph type="body" idx="1"/>
          </p:nvPr>
        </p:nvSpPr>
        <p:spPr>
          <a:xfrm>
            <a:off x="2136648" y="1516698"/>
            <a:ext cx="8153400" cy="4495800"/>
          </a:xfrm>
          <a:prstGeom prst="rect">
            <a:avLst/>
          </a:prstGeom>
          <a:noFill/>
          <a:ln>
            <a:noFill/>
          </a:ln>
        </p:spPr>
        <p:txBody>
          <a:bodyPr spcFirstLastPara="1" wrap="square" lIns="91425" tIns="45700" rIns="91425" bIns="45700" anchor="t" anchorCtr="0">
            <a:normAutofit/>
          </a:bodyPr>
          <a:lstStyle/>
          <a:p>
            <a:pPr indent="-412750">
              <a:spcBef>
                <a:spcPts val="0"/>
              </a:spcBef>
              <a:buSzPts val="2900"/>
            </a:pPr>
            <a:r>
              <a:rPr lang="en-US" u="sng">
                <a:solidFill>
                  <a:schemeClr val="hlink"/>
                </a:solidFill>
                <a:hlinkClick r:id="rId3"/>
              </a:rPr>
              <a:t>Child Care Law Center Explainer on ARP Child Care Funding</a:t>
            </a:r>
            <a:endParaRPr/>
          </a:p>
          <a:p>
            <a:pPr indent="0">
              <a:spcBef>
                <a:spcPts val="0"/>
              </a:spcBef>
              <a:buNone/>
            </a:pPr>
            <a:endParaRPr/>
          </a:p>
          <a:p>
            <a:pPr indent="-412750">
              <a:spcBef>
                <a:spcPts val="0"/>
              </a:spcBef>
              <a:buSzPts val="2900"/>
            </a:pPr>
            <a:r>
              <a:rPr lang="en-US" u="sng">
                <a:solidFill>
                  <a:schemeClr val="hlink"/>
                </a:solidFill>
                <a:hlinkClick r:id="rId4"/>
              </a:rPr>
              <a:t>White House Fact Sheet on ARP Child Care Funds</a:t>
            </a:r>
            <a:endParaRPr/>
          </a:p>
          <a:p>
            <a:pPr indent="0">
              <a:spcBef>
                <a:spcPts val="0"/>
              </a:spcBef>
              <a:buNone/>
            </a:pPr>
            <a:endParaRPr/>
          </a:p>
          <a:p>
            <a:pPr indent="-412750">
              <a:spcBef>
                <a:spcPts val="0"/>
              </a:spcBef>
              <a:buSzPts val="2900"/>
            </a:pPr>
            <a:r>
              <a:rPr lang="en-US" u="sng">
                <a:solidFill>
                  <a:schemeClr val="hlink"/>
                </a:solidFill>
                <a:hlinkClick r:id="rId5"/>
              </a:rPr>
              <a:t>California ECE Coalition Letter</a:t>
            </a:r>
            <a:r>
              <a:rPr lang="en-US"/>
              <a:t> </a:t>
            </a:r>
            <a:endParaRPr>
              <a:highlight>
                <a:srgbClr val="FFFF00"/>
              </a:highlight>
            </a:endParaRPr>
          </a:p>
        </p:txBody>
      </p:sp>
      <p:pic>
        <p:nvPicPr>
          <p:cNvPr id="174" name="Google Shape;174;p5"/>
          <p:cNvPicPr preferRelativeResize="0"/>
          <p:nvPr/>
        </p:nvPicPr>
        <p:blipFill rotWithShape="1">
          <a:blip r:embed="rId6">
            <a:alphaModFix/>
          </a:blip>
          <a:srcRect/>
          <a:stretch/>
        </p:blipFill>
        <p:spPr>
          <a:xfrm>
            <a:off x="9753600" y="5940380"/>
            <a:ext cx="737616" cy="753200"/>
          </a:xfrm>
          <a:prstGeom prst="rect">
            <a:avLst/>
          </a:prstGeom>
          <a:noFill/>
          <a:ln>
            <a:noFill/>
          </a:ln>
        </p:spPr>
      </p:pic>
      <p:sp>
        <p:nvSpPr>
          <p:cNvPr id="175" name="Google Shape;175;p5"/>
          <p:cNvSpPr txBox="1"/>
          <p:nvPr/>
        </p:nvSpPr>
        <p:spPr>
          <a:xfrm>
            <a:off x="7315200" y="6749534"/>
            <a:ext cx="2590800" cy="369332"/>
          </a:xfrm>
          <a:prstGeom prst="rect">
            <a:avLst/>
          </a:prstGeom>
          <a:noFill/>
          <a:ln>
            <a:noFill/>
          </a:ln>
        </p:spPr>
        <p:txBody>
          <a:bodyPr spcFirstLastPara="1" wrap="square" lIns="91425" tIns="45700" rIns="91425" bIns="45700" anchor="t" anchorCtr="0">
            <a:spAutoFit/>
          </a:bodyPr>
          <a:lstStyle/>
          <a:p>
            <a:pPr>
              <a:buClr>
                <a:srgbClr val="000000"/>
              </a:buClr>
            </a:pPr>
            <a:endParaRPr kern="0">
              <a:solidFill>
                <a:srgbClr val="231F2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71" y="5299788"/>
            <a:ext cx="783772" cy="970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6270171" y="4684860"/>
            <a:ext cx="4599962" cy="1229855"/>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base"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641" y="231707"/>
            <a:ext cx="3292849" cy="943950"/>
          </a:xfrm>
          <a:prstGeom prst="rect">
            <a:avLst/>
          </a:prstGeom>
        </p:spPr>
      </p:pic>
      <p:pic>
        <p:nvPicPr>
          <p:cNvPr id="7" name="Graphic 6" descr="City with solid fill">
            <a:extLst>
              <a:ext uri="{FF2B5EF4-FFF2-40B4-BE49-F238E27FC236}">
                <a16:creationId xmlns:a16="http://schemas.microsoft.com/office/drawing/2014/main" id="{5A817541-6271-4DC7-817C-339AD81D24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62769" y="1540367"/>
            <a:ext cx="1666461" cy="1666461"/>
          </a:xfrm>
          <a:prstGeom prst="rect">
            <a:avLst/>
          </a:prstGeom>
        </p:spPr>
      </p:pic>
      <p:sp>
        <p:nvSpPr>
          <p:cNvPr id="10" name="Title 1">
            <a:extLst>
              <a:ext uri="{FF2B5EF4-FFF2-40B4-BE49-F238E27FC236}">
                <a16:creationId xmlns:a16="http://schemas.microsoft.com/office/drawing/2014/main" id="{352AFF5A-8E41-48AC-99D6-FD855B1E347B}"/>
              </a:ext>
            </a:extLst>
          </p:cNvPr>
          <p:cNvSpPr txBox="1">
            <a:spLocks/>
          </p:cNvSpPr>
          <p:nvPr/>
        </p:nvSpPr>
        <p:spPr>
          <a:xfrm>
            <a:off x="1718664" y="3158974"/>
            <a:ext cx="875466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a:ea typeface="+mj-ea"/>
                <a:cs typeface="+mj-cs"/>
              </a:rPr>
              <a:t>COVID-19 Federal Relief Funding: </a:t>
            </a:r>
            <a:br>
              <a:rPr kumimoji="0" lang="en-US" sz="3200" b="1" i="0" u="none" strike="noStrike" kern="1200" cap="none" spc="0" normalizeH="0" baseline="0" noProof="0" dirty="0">
                <a:ln>
                  <a:noFill/>
                </a:ln>
                <a:solidFill>
                  <a:prstClr val="black"/>
                </a:solidFill>
                <a:effectLst/>
                <a:uLnTx/>
                <a:uFillTx/>
                <a:latin typeface="Open Sans"/>
                <a:ea typeface="+mj-ea"/>
                <a:cs typeface="+mj-cs"/>
              </a:rPr>
            </a:br>
            <a:r>
              <a:rPr kumimoji="0" lang="en-US" sz="3200" b="0" i="0" u="none" strike="noStrike" kern="1200" cap="none" spc="0" normalizeH="0" baseline="0" noProof="0" dirty="0">
                <a:ln>
                  <a:noFill/>
                </a:ln>
                <a:solidFill>
                  <a:prstClr val="black"/>
                </a:solidFill>
                <a:effectLst/>
                <a:uLnTx/>
                <a:uFillTx/>
                <a:latin typeface="Open Sans"/>
                <a:ea typeface="+mj-ea"/>
                <a:cs typeface="+mj-cs"/>
              </a:rPr>
              <a:t>States and Local Governments</a:t>
            </a:r>
            <a:endParaRPr kumimoji="0" lang="en-US" sz="4800" b="0" i="0" u="none" strike="noStrike" kern="1200" cap="none" spc="0" normalizeH="0" baseline="0" noProof="0" dirty="0">
              <a:ln>
                <a:noFill/>
              </a:ln>
              <a:solidFill>
                <a:prstClr val="black"/>
              </a:solidFill>
              <a:effectLst/>
              <a:uLnTx/>
              <a:uFillTx/>
              <a:latin typeface="Open Sans"/>
              <a:ea typeface="+mj-ea"/>
              <a:cs typeface="+mj-cs"/>
            </a:endParaRPr>
          </a:p>
        </p:txBody>
      </p:sp>
    </p:spTree>
    <p:extLst>
      <p:ext uri="{BB962C8B-B14F-4D97-AF65-F5344CB8AC3E}">
        <p14:creationId xmlns:p14="http://schemas.microsoft.com/office/powerpoint/2010/main" val="926185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763" y="462500"/>
            <a:ext cx="10753541" cy="1325563"/>
          </a:xfrm>
        </p:spPr>
        <p:txBody>
          <a:bodyPr>
            <a:normAutofit/>
          </a:bodyPr>
          <a:lstStyle/>
          <a:p>
            <a:r>
              <a:rPr lang="en-US" sz="3200" b="1" dirty="0">
                <a:latin typeface="Open Sans"/>
              </a:rPr>
              <a:t>American Rescue Plan - State &amp; Local Aid Funding</a:t>
            </a:r>
            <a:endParaRPr lang="en-US" sz="3200" b="1" dirty="0">
              <a:solidFill>
                <a:schemeClr val="tx1"/>
              </a:solidFill>
              <a:latin typeface="Open Sans"/>
            </a:endParaRPr>
          </a:p>
        </p:txBody>
      </p:sp>
      <p:sp>
        <p:nvSpPr>
          <p:cNvPr id="3" name="TextBox 2">
            <a:extLst>
              <a:ext uri="{FF2B5EF4-FFF2-40B4-BE49-F238E27FC236}">
                <a16:creationId xmlns:a16="http://schemas.microsoft.com/office/drawing/2014/main" id="{267FF8FA-3AEF-4EDA-A23E-F26E5B92313B}"/>
              </a:ext>
            </a:extLst>
          </p:cNvPr>
          <p:cNvSpPr txBox="1"/>
          <p:nvPr/>
        </p:nvSpPr>
        <p:spPr>
          <a:xfrm>
            <a:off x="506026" y="1490007"/>
            <a:ext cx="11471115" cy="387798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Bef>
                <a:spcPts val="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solidFill>
                <a:effectLst/>
                <a:uLnTx/>
                <a:uFillTx/>
                <a:latin typeface="Open Sans"/>
                <a:ea typeface="+mn-ea"/>
                <a:cs typeface="+mn-cs"/>
              </a:rPr>
              <a:t>$350 billion in emergency funding for state, local, tribal, and U.S. territories</a:t>
            </a:r>
          </a:p>
          <a:p>
            <a:pPr marL="800100" marR="0" lvl="1" indent="-342900" algn="l" defTabSz="914400" rtl="0" eaLnBrk="1" fontAlgn="auto" latinLnBrk="0" hangingPunct="1">
              <a:lnSpc>
                <a:spcPct val="150000"/>
              </a:lnSpc>
              <a:spcBef>
                <a:spcPts val="0"/>
              </a:spcBef>
              <a:spcAft>
                <a:spcPts val="0"/>
              </a:spcAft>
              <a:buClrTx/>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State Government &amp; Washington D.C. - $195.3 billion  </a:t>
            </a:r>
            <a:endParaRPr kumimoji="0" lang="en-US" sz="2000" b="0" i="0" u="none" strike="noStrike" kern="1200" cap="none" spc="0" normalizeH="0" baseline="0" noProof="0" dirty="0">
              <a:ln>
                <a:noFill/>
              </a:ln>
              <a:solidFill>
                <a:prstClr val="black"/>
              </a:solidFill>
              <a:effectLst/>
              <a:uLnTx/>
              <a:uFillTx/>
              <a:latin typeface="Open Sans"/>
              <a:ea typeface="+mn-ea"/>
              <a:cs typeface="Calibri"/>
            </a:endParaRPr>
          </a:p>
          <a:p>
            <a:pPr marL="800100" marR="0" lvl="1" indent="-342900" algn="l" defTabSz="914400" rtl="0" eaLnBrk="1" fontAlgn="auto" latinLnBrk="0" hangingPunct="1">
              <a:lnSpc>
                <a:spcPct val="150000"/>
              </a:lnSpc>
              <a:spcBef>
                <a:spcPts val="0"/>
              </a:spcBef>
              <a:spcAft>
                <a:spcPts val="0"/>
              </a:spcAft>
              <a:buClrTx/>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Local Government - $130.2 billion</a:t>
            </a:r>
            <a:endParaRPr kumimoji="0" lang="en-US" sz="2000" b="0" i="0" u="none" strike="noStrike" kern="1200" cap="none" spc="0" normalizeH="0" baseline="0" noProof="0" dirty="0">
              <a:ln>
                <a:noFill/>
              </a:ln>
              <a:solidFill>
                <a:prstClr val="black"/>
              </a:solidFill>
              <a:effectLst/>
              <a:uLnTx/>
              <a:uFillTx/>
              <a:latin typeface="Open Sans"/>
              <a:ea typeface="+mn-ea"/>
              <a:cs typeface="Calibri"/>
            </a:endParaRPr>
          </a:p>
          <a:p>
            <a:pPr marL="800100" marR="0" lvl="1" indent="-342900" algn="l" defTabSz="914400" rtl="0" eaLnBrk="1" fontAlgn="auto" latinLnBrk="0" hangingPunct="1">
              <a:lnSpc>
                <a:spcPct val="150000"/>
              </a:lnSpc>
              <a:spcBef>
                <a:spcPts val="0"/>
              </a:spcBef>
              <a:spcAft>
                <a:spcPts val="0"/>
              </a:spcAft>
              <a:buClrTx/>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Tribal Governments &amp; U.S. Territories - $24.5 billion</a:t>
            </a:r>
            <a:endParaRPr kumimoji="0" lang="en-US" sz="2400" b="0" i="0" u="none" strike="noStrike" kern="1200" cap="none" spc="0" normalizeH="0" baseline="0" noProof="0" dirty="0">
              <a:ln>
                <a:noFill/>
              </a:ln>
              <a:solidFill>
                <a:prstClr val="black"/>
              </a:solidFill>
              <a:effectLst/>
              <a:uLnTx/>
              <a:uFillTx/>
              <a:latin typeface="Open San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Open Sans"/>
                <a:ea typeface="+mn-ea"/>
                <a:cs typeface="+mn-cs"/>
              </a:rPr>
              <a:t>Bottom line – the local aid amount would more than double what the CARES Act provided … and with fewer restrictions on use.</a:t>
            </a:r>
            <a:endParaRPr kumimoji="0" lang="en-US" sz="2400" b="1" i="1" u="sng" strike="noStrike" kern="1200" cap="none" spc="0" normalizeH="0" baseline="0" noProof="0" dirty="0">
              <a:ln>
                <a:noFill/>
              </a:ln>
              <a:solidFill>
                <a:prstClr val="black"/>
              </a:solidFill>
              <a:effectLst/>
              <a:uLnTx/>
              <a:uFillTx/>
              <a:latin typeface="Open Sans"/>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3356921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3" y="439225"/>
            <a:ext cx="10515600" cy="1325563"/>
          </a:xfrm>
        </p:spPr>
        <p:txBody>
          <a:bodyPr>
            <a:normAutofit/>
          </a:bodyPr>
          <a:lstStyle/>
          <a:p>
            <a:r>
              <a:rPr lang="en-US" sz="3200" b="1" dirty="0">
                <a:latin typeface="Open Sans"/>
              </a:rPr>
              <a:t>American Rescue Plan - Allowable Uses </a:t>
            </a:r>
            <a:endParaRPr lang="en-US" sz="3200" b="1" u="sng" dirty="0">
              <a:solidFill>
                <a:schemeClr val="tx1"/>
              </a:solidFill>
              <a:latin typeface="Open Sans"/>
            </a:endParaRPr>
          </a:p>
        </p:txBody>
      </p:sp>
      <p:grpSp>
        <p:nvGrpSpPr>
          <p:cNvPr id="4" name="Group 3">
            <a:extLst>
              <a:ext uri="{FF2B5EF4-FFF2-40B4-BE49-F238E27FC236}">
                <a16:creationId xmlns:a16="http://schemas.microsoft.com/office/drawing/2014/main" id="{3FC3F73D-0139-4E74-9646-8FBF6B902FE7}"/>
              </a:ext>
            </a:extLst>
          </p:cNvPr>
          <p:cNvGrpSpPr/>
          <p:nvPr/>
        </p:nvGrpSpPr>
        <p:grpSpPr>
          <a:xfrm>
            <a:off x="949086" y="1648037"/>
            <a:ext cx="10113116" cy="3758850"/>
            <a:chOff x="949086" y="1648037"/>
            <a:chExt cx="10113116" cy="3780585"/>
          </a:xfrm>
        </p:grpSpPr>
        <p:sp>
          <p:nvSpPr>
            <p:cNvPr id="5" name="Freeform: Shape 4">
              <a:extLst>
                <a:ext uri="{FF2B5EF4-FFF2-40B4-BE49-F238E27FC236}">
                  <a16:creationId xmlns:a16="http://schemas.microsoft.com/office/drawing/2014/main" id="{BE9A42B9-544A-4944-93FD-33FF83F292B2}"/>
                </a:ext>
              </a:extLst>
            </p:cNvPr>
            <p:cNvSpPr/>
            <p:nvPr/>
          </p:nvSpPr>
          <p:spPr>
            <a:xfrm>
              <a:off x="949086" y="1648037"/>
              <a:ext cx="4725755" cy="835200"/>
            </a:xfrm>
            <a:custGeom>
              <a:avLst/>
              <a:gdLst>
                <a:gd name="connsiteX0" fmla="*/ 0 w 4725755"/>
                <a:gd name="connsiteY0" fmla="*/ 0 h 835200"/>
                <a:gd name="connsiteX1" fmla="*/ 4725755 w 4725755"/>
                <a:gd name="connsiteY1" fmla="*/ 0 h 835200"/>
                <a:gd name="connsiteX2" fmla="*/ 4725755 w 4725755"/>
                <a:gd name="connsiteY2" fmla="*/ 835200 h 835200"/>
                <a:gd name="connsiteX3" fmla="*/ 0 w 4725755"/>
                <a:gd name="connsiteY3" fmla="*/ 835200 h 835200"/>
                <a:gd name="connsiteX4" fmla="*/ 0 w 4725755"/>
                <a:gd name="connsiteY4" fmla="*/ 0 h 83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5755" h="835200">
                  <a:moveTo>
                    <a:pt x="0" y="0"/>
                  </a:moveTo>
                  <a:lnTo>
                    <a:pt x="4725755" y="0"/>
                  </a:lnTo>
                  <a:lnTo>
                    <a:pt x="4725755" y="835200"/>
                  </a:lnTo>
                  <a:lnTo>
                    <a:pt x="0" y="8352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a:ea typeface="+mn-ea"/>
                  <a:cs typeface="+mn-cs"/>
                </a:rPr>
                <a:t>Allowable Uses</a:t>
              </a:r>
            </a:p>
          </p:txBody>
        </p:sp>
        <p:sp>
          <p:nvSpPr>
            <p:cNvPr id="7" name="Freeform: Shape 6">
              <a:extLst>
                <a:ext uri="{FF2B5EF4-FFF2-40B4-BE49-F238E27FC236}">
                  <a16:creationId xmlns:a16="http://schemas.microsoft.com/office/drawing/2014/main" id="{EA98C5E2-FE1B-4C17-BE07-0A2088ED05BE}"/>
                </a:ext>
              </a:extLst>
            </p:cNvPr>
            <p:cNvSpPr/>
            <p:nvPr/>
          </p:nvSpPr>
          <p:spPr>
            <a:xfrm>
              <a:off x="949086" y="2483237"/>
              <a:ext cx="4725755" cy="2945385"/>
            </a:xfrm>
            <a:custGeom>
              <a:avLst/>
              <a:gdLst>
                <a:gd name="connsiteX0" fmla="*/ 0 w 4725755"/>
                <a:gd name="connsiteY0" fmla="*/ 0 h 2945385"/>
                <a:gd name="connsiteX1" fmla="*/ 4725755 w 4725755"/>
                <a:gd name="connsiteY1" fmla="*/ 0 h 2945385"/>
                <a:gd name="connsiteX2" fmla="*/ 4725755 w 4725755"/>
                <a:gd name="connsiteY2" fmla="*/ 2945385 h 2945385"/>
                <a:gd name="connsiteX3" fmla="*/ 0 w 4725755"/>
                <a:gd name="connsiteY3" fmla="*/ 2945385 h 2945385"/>
                <a:gd name="connsiteX4" fmla="*/ 0 w 4725755"/>
                <a:gd name="connsiteY4" fmla="*/ 0 h 2945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5755" h="2945385">
                  <a:moveTo>
                    <a:pt x="0" y="0"/>
                  </a:moveTo>
                  <a:lnTo>
                    <a:pt x="4725755" y="0"/>
                  </a:lnTo>
                  <a:lnTo>
                    <a:pt x="4725755" y="2945385"/>
                  </a:lnTo>
                  <a:lnTo>
                    <a:pt x="0" y="294538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4686" tIns="154686" rIns="206248" bIns="232029" numCol="1" spcCol="1270" anchor="t" anchorCtr="0">
              <a:noAutofit/>
            </a:bodyPr>
            <a:lstStyle/>
            <a:p>
              <a:pPr marL="285750" marR="0" lvl="1" indent="-285750" algn="l" defTabSz="1289050" rtl="0" eaLnBrk="1" fontAlgn="auto" latinLnBrk="0" hangingPunct="1">
                <a:lnSpc>
                  <a:spcPct val="90000"/>
                </a:lnSpc>
                <a:spcBef>
                  <a:spcPct val="0"/>
                </a:spcBef>
                <a:spcAft>
                  <a:spcPct val="15000"/>
                </a:spcAft>
                <a:buClrTx/>
                <a:buSzTx/>
                <a:buFontTx/>
                <a:buChar char="•"/>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Respond to and mitigate the public health emergency and/or its negative economic impacts</a:t>
              </a:r>
            </a:p>
            <a:p>
              <a:pPr marL="0" marR="0" lvl="1" indent="0" algn="l" defTabSz="1289050" rtl="0" eaLnBrk="1" fontAlgn="auto" latinLnBrk="0" hangingPunct="1">
                <a:lnSpc>
                  <a:spcPct val="90000"/>
                </a:lnSpc>
                <a:spcBef>
                  <a:spcPct val="0"/>
                </a:spcBef>
                <a:spcAft>
                  <a:spcPct val="15000"/>
                </a:spcAft>
                <a:buClrTx/>
                <a:buSzTx/>
                <a:buFontTx/>
                <a:buNone/>
                <a:tabLst/>
                <a:defRPr/>
              </a:pP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endParaRPr>
            </a:p>
            <a:p>
              <a:pPr marL="285750" marR="0" lvl="1" indent="-285750" algn="l" defTabSz="1289050" rtl="0" eaLnBrk="1" fontAlgn="auto" latinLnBrk="0" hangingPunct="1">
                <a:lnSpc>
                  <a:spcPct val="90000"/>
                </a:lnSpc>
                <a:spcBef>
                  <a:spcPct val="0"/>
                </a:spcBef>
                <a:spcAft>
                  <a:spcPct val="15000"/>
                </a:spcAft>
                <a:buClrTx/>
                <a:buSzTx/>
                <a:buFontTx/>
                <a:buChar char="•"/>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Funds expended over multiple years (into 2024).</a:t>
              </a:r>
            </a:p>
          </p:txBody>
        </p:sp>
        <p:sp>
          <p:nvSpPr>
            <p:cNvPr id="8" name="Freeform: Shape 7">
              <a:extLst>
                <a:ext uri="{FF2B5EF4-FFF2-40B4-BE49-F238E27FC236}">
                  <a16:creationId xmlns:a16="http://schemas.microsoft.com/office/drawing/2014/main" id="{4A08B5FF-E5F4-45B4-8672-14C3C2A53160}"/>
                </a:ext>
              </a:extLst>
            </p:cNvPr>
            <p:cNvSpPr/>
            <p:nvPr/>
          </p:nvSpPr>
          <p:spPr>
            <a:xfrm>
              <a:off x="6336447" y="1648037"/>
              <a:ext cx="4725755" cy="835200"/>
            </a:xfrm>
            <a:custGeom>
              <a:avLst/>
              <a:gdLst>
                <a:gd name="connsiteX0" fmla="*/ 0 w 4725755"/>
                <a:gd name="connsiteY0" fmla="*/ 0 h 835200"/>
                <a:gd name="connsiteX1" fmla="*/ 4725755 w 4725755"/>
                <a:gd name="connsiteY1" fmla="*/ 0 h 835200"/>
                <a:gd name="connsiteX2" fmla="*/ 4725755 w 4725755"/>
                <a:gd name="connsiteY2" fmla="*/ 835200 h 835200"/>
                <a:gd name="connsiteX3" fmla="*/ 0 w 4725755"/>
                <a:gd name="connsiteY3" fmla="*/ 835200 h 835200"/>
                <a:gd name="connsiteX4" fmla="*/ 0 w 4725755"/>
                <a:gd name="connsiteY4" fmla="*/ 0 h 83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5755" h="835200">
                  <a:moveTo>
                    <a:pt x="0" y="0"/>
                  </a:moveTo>
                  <a:lnTo>
                    <a:pt x="4725755" y="0"/>
                  </a:lnTo>
                  <a:lnTo>
                    <a:pt x="4725755" y="835200"/>
                  </a:lnTo>
                  <a:lnTo>
                    <a:pt x="0" y="8352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a:ea typeface="+mn-ea"/>
                  <a:cs typeface="+mn-cs"/>
                </a:rPr>
                <a:t>Allocation Methodology</a:t>
              </a:r>
            </a:p>
          </p:txBody>
        </p:sp>
        <p:sp>
          <p:nvSpPr>
            <p:cNvPr id="9" name="Freeform: Shape 8">
              <a:extLst>
                <a:ext uri="{FF2B5EF4-FFF2-40B4-BE49-F238E27FC236}">
                  <a16:creationId xmlns:a16="http://schemas.microsoft.com/office/drawing/2014/main" id="{B82685CA-A550-4AAB-A782-B0A52A59BF7C}"/>
                </a:ext>
              </a:extLst>
            </p:cNvPr>
            <p:cNvSpPr/>
            <p:nvPr/>
          </p:nvSpPr>
          <p:spPr>
            <a:xfrm>
              <a:off x="6336447" y="2483237"/>
              <a:ext cx="4725755" cy="2945385"/>
            </a:xfrm>
            <a:custGeom>
              <a:avLst/>
              <a:gdLst>
                <a:gd name="connsiteX0" fmla="*/ 0 w 4725755"/>
                <a:gd name="connsiteY0" fmla="*/ 0 h 2945385"/>
                <a:gd name="connsiteX1" fmla="*/ 4725755 w 4725755"/>
                <a:gd name="connsiteY1" fmla="*/ 0 h 2945385"/>
                <a:gd name="connsiteX2" fmla="*/ 4725755 w 4725755"/>
                <a:gd name="connsiteY2" fmla="*/ 2945385 h 2945385"/>
                <a:gd name="connsiteX3" fmla="*/ 0 w 4725755"/>
                <a:gd name="connsiteY3" fmla="*/ 2945385 h 2945385"/>
                <a:gd name="connsiteX4" fmla="*/ 0 w 4725755"/>
                <a:gd name="connsiteY4" fmla="*/ 0 h 2945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5755" h="2945385">
                  <a:moveTo>
                    <a:pt x="0" y="0"/>
                  </a:moveTo>
                  <a:lnTo>
                    <a:pt x="4725755" y="0"/>
                  </a:lnTo>
                  <a:lnTo>
                    <a:pt x="4725755" y="2945385"/>
                  </a:lnTo>
                  <a:lnTo>
                    <a:pt x="0" y="294538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4686" tIns="154686" rIns="206248" bIns="232029" numCol="1" spcCol="1270" anchor="t" anchorCtr="0">
              <a:noAutofit/>
            </a:bodyPr>
            <a:lstStyle/>
            <a:p>
              <a:pPr marL="285750" marR="0" lvl="1" indent="-285750" algn="l" defTabSz="1289050" rtl="0" eaLnBrk="1" fontAlgn="auto" latinLnBrk="0" hangingPunct="1">
                <a:lnSpc>
                  <a:spcPct val="90000"/>
                </a:lnSpc>
                <a:spcBef>
                  <a:spcPct val="0"/>
                </a:spcBef>
                <a:spcAft>
                  <a:spcPct val="15000"/>
                </a:spcAft>
                <a:buClrTx/>
                <a:buSzTx/>
                <a:buFontTx/>
                <a:buChar char="•"/>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Half of the local government aid will go to counties using a Community Development Block Grant (CDBG) allocation methodology</a:t>
              </a:r>
            </a:p>
          </p:txBody>
        </p:sp>
      </p:grpSp>
    </p:spTree>
    <p:extLst>
      <p:ext uri="{BB962C8B-B14F-4D97-AF65-F5344CB8AC3E}">
        <p14:creationId xmlns:p14="http://schemas.microsoft.com/office/powerpoint/2010/main" val="463698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763" y="462500"/>
            <a:ext cx="11190623" cy="1325563"/>
          </a:xfrm>
        </p:spPr>
        <p:txBody>
          <a:bodyPr>
            <a:normAutofit/>
          </a:bodyPr>
          <a:lstStyle/>
          <a:p>
            <a:r>
              <a:rPr lang="en-US" sz="3200" b="1" dirty="0">
                <a:latin typeface="Open Sans"/>
              </a:rPr>
              <a:t>American Rescue Plan – Timeline for Funding Dispersal</a:t>
            </a:r>
            <a:endParaRPr lang="en-US" sz="3200" b="1" dirty="0">
              <a:solidFill>
                <a:schemeClr val="tx1"/>
              </a:solidFill>
              <a:latin typeface="Open Sans"/>
            </a:endParaRPr>
          </a:p>
        </p:txBody>
      </p:sp>
      <p:graphicFrame>
        <p:nvGraphicFramePr>
          <p:cNvPr id="5" name="TextBox 2">
            <a:extLst>
              <a:ext uri="{FF2B5EF4-FFF2-40B4-BE49-F238E27FC236}">
                <a16:creationId xmlns:a16="http://schemas.microsoft.com/office/drawing/2014/main" id="{9421B877-6C41-5341-BA92-A6C7C7952C78}"/>
              </a:ext>
            </a:extLst>
          </p:cNvPr>
          <p:cNvGraphicFramePr/>
          <p:nvPr/>
        </p:nvGraphicFramePr>
        <p:xfrm>
          <a:off x="713509" y="16764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48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19" y="282416"/>
            <a:ext cx="10515600" cy="1325563"/>
          </a:xfrm>
        </p:spPr>
        <p:txBody>
          <a:bodyPr>
            <a:normAutofit/>
          </a:bodyPr>
          <a:lstStyle/>
          <a:p>
            <a:pPr algn="ctr"/>
            <a:r>
              <a:rPr lang="en-US" sz="3200" b="1" dirty="0">
                <a:latin typeface="Open Sans"/>
              </a:rPr>
              <a:t>Estimated California Allocation – $42.3 billion</a:t>
            </a:r>
            <a:endParaRPr lang="en-US" sz="3200" b="1" dirty="0">
              <a:solidFill>
                <a:schemeClr val="tx1"/>
              </a:solidFill>
              <a:latin typeface="Open Sans"/>
            </a:endParaRPr>
          </a:p>
        </p:txBody>
      </p:sp>
      <p:sp>
        <p:nvSpPr>
          <p:cNvPr id="3" name="TextBox 2">
            <a:extLst>
              <a:ext uri="{FF2B5EF4-FFF2-40B4-BE49-F238E27FC236}">
                <a16:creationId xmlns:a16="http://schemas.microsoft.com/office/drawing/2014/main" id="{B11C981A-2D89-4740-A025-5EE9315EBACB}"/>
              </a:ext>
            </a:extLst>
          </p:cNvPr>
          <p:cNvSpPr txBox="1"/>
          <p:nvPr/>
        </p:nvSpPr>
        <p:spPr>
          <a:xfrm>
            <a:off x="641045" y="6136771"/>
            <a:ext cx="4796441"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U.S. House of Representatives, Estimates as of 2.25.21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6" name="Chart 5">
            <a:extLst>
              <a:ext uri="{FF2B5EF4-FFF2-40B4-BE49-F238E27FC236}">
                <a16:creationId xmlns:a16="http://schemas.microsoft.com/office/drawing/2014/main" id="{2365B051-0624-45F4-9A44-D8730D7F770B}"/>
              </a:ext>
            </a:extLst>
          </p:cNvPr>
          <p:cNvGraphicFramePr>
            <a:graphicFrameLocks/>
          </p:cNvGraphicFramePr>
          <p:nvPr/>
        </p:nvGraphicFramePr>
        <p:xfrm>
          <a:off x="2623931" y="1652587"/>
          <a:ext cx="6808304" cy="43407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3283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8" y="462500"/>
            <a:ext cx="10137655" cy="1325563"/>
          </a:xfrm>
        </p:spPr>
        <p:txBody>
          <a:bodyPr>
            <a:normAutofit/>
          </a:bodyPr>
          <a:lstStyle/>
          <a:p>
            <a:r>
              <a:rPr lang="en-US" sz="3200" b="1" dirty="0">
                <a:latin typeface="Open Sans"/>
              </a:rPr>
              <a:t>Examples of Uses for Children, Youth, and Families</a:t>
            </a:r>
            <a:endParaRPr lang="en-US" dirty="0">
              <a:latin typeface="Open Sans"/>
            </a:endParaRPr>
          </a:p>
        </p:txBody>
      </p:sp>
      <p:sp>
        <p:nvSpPr>
          <p:cNvPr id="5" name="Content Placeholder 4">
            <a:extLst>
              <a:ext uri="{FF2B5EF4-FFF2-40B4-BE49-F238E27FC236}">
                <a16:creationId xmlns:a16="http://schemas.microsoft.com/office/drawing/2014/main" id="{EAF42279-F079-41B7-A2D0-89277F15A9E1}"/>
              </a:ext>
            </a:extLst>
          </p:cNvPr>
          <p:cNvSpPr>
            <a:spLocks noGrp="1"/>
          </p:cNvSpPr>
          <p:nvPr>
            <p:ph idx="1"/>
          </p:nvPr>
        </p:nvSpPr>
        <p:spPr>
          <a:xfrm>
            <a:off x="838200" y="1686477"/>
            <a:ext cx="10515600" cy="4351338"/>
          </a:xfrm>
        </p:spPr>
        <p:txBody>
          <a:bodyPr>
            <a:normAutofit fontScale="77500" lnSpcReduction="20000"/>
          </a:bodyPr>
          <a:lstStyle/>
          <a:p>
            <a:pPr>
              <a:lnSpc>
                <a:spcPct val="110000"/>
              </a:lnSpc>
              <a:spcBef>
                <a:spcPts val="0"/>
              </a:spcBef>
            </a:pPr>
            <a:r>
              <a:rPr lang="en-US" b="1" dirty="0">
                <a:latin typeface="Open Sans"/>
              </a:rPr>
              <a:t>Child Care Relief Funds – </a:t>
            </a:r>
            <a:r>
              <a:rPr lang="en-US" dirty="0">
                <a:latin typeface="Open Sans"/>
              </a:rPr>
              <a:t>Set aside funding for providers who were hurt financially due to pandemic. </a:t>
            </a:r>
          </a:p>
          <a:p>
            <a:pPr>
              <a:lnSpc>
                <a:spcPct val="110000"/>
              </a:lnSpc>
              <a:spcBef>
                <a:spcPts val="0"/>
              </a:spcBef>
            </a:pPr>
            <a:endParaRPr lang="en-US" dirty="0">
              <a:latin typeface="Open Sans"/>
            </a:endParaRPr>
          </a:p>
          <a:p>
            <a:pPr>
              <a:lnSpc>
                <a:spcPct val="110000"/>
              </a:lnSpc>
              <a:spcBef>
                <a:spcPts val="0"/>
              </a:spcBef>
            </a:pPr>
            <a:r>
              <a:rPr lang="en-US" b="1" dirty="0">
                <a:latin typeface="Open Sans"/>
              </a:rPr>
              <a:t>Bridging Digital Divide </a:t>
            </a:r>
            <a:r>
              <a:rPr lang="en-US" dirty="0">
                <a:latin typeface="Open Sans"/>
              </a:rPr>
              <a:t>– Provide technology, internet, and other services for families to access the internet.  </a:t>
            </a:r>
          </a:p>
          <a:p>
            <a:pPr>
              <a:lnSpc>
                <a:spcPct val="110000"/>
              </a:lnSpc>
              <a:spcBef>
                <a:spcPts val="0"/>
              </a:spcBef>
            </a:pPr>
            <a:endParaRPr lang="en-US" dirty="0">
              <a:latin typeface="Open Sans"/>
            </a:endParaRPr>
          </a:p>
          <a:p>
            <a:pPr>
              <a:lnSpc>
                <a:spcPct val="110000"/>
              </a:lnSpc>
              <a:spcBef>
                <a:spcPts val="0"/>
              </a:spcBef>
            </a:pPr>
            <a:r>
              <a:rPr lang="en-US" b="1" dirty="0">
                <a:latin typeface="Open Sans"/>
              </a:rPr>
              <a:t>Grants to Children &amp; Youth Program Providers</a:t>
            </a:r>
            <a:r>
              <a:rPr lang="en-US" dirty="0">
                <a:latin typeface="Open Sans"/>
              </a:rPr>
              <a:t> – Funding to extend programming or provide supplemental programming for children and youth after school. </a:t>
            </a:r>
          </a:p>
          <a:p>
            <a:pPr>
              <a:lnSpc>
                <a:spcPct val="110000"/>
              </a:lnSpc>
              <a:spcBef>
                <a:spcPts val="0"/>
              </a:spcBef>
            </a:pPr>
            <a:endParaRPr lang="en-US" dirty="0">
              <a:latin typeface="Open Sans"/>
            </a:endParaRPr>
          </a:p>
          <a:p>
            <a:pPr>
              <a:lnSpc>
                <a:spcPct val="110000"/>
              </a:lnSpc>
              <a:spcBef>
                <a:spcPts val="0"/>
              </a:spcBef>
            </a:pPr>
            <a:r>
              <a:rPr lang="en-US" b="1" dirty="0">
                <a:latin typeface="Open Sans"/>
              </a:rPr>
              <a:t>Individual Income Assistance </a:t>
            </a:r>
            <a:r>
              <a:rPr lang="en-US" dirty="0">
                <a:latin typeface="Open Sans"/>
              </a:rPr>
              <a:t>– Provide low-income individuals with direct financial income to cover food, mortgage, utilities, telecommunication, etc.</a:t>
            </a:r>
          </a:p>
        </p:txBody>
      </p:sp>
    </p:spTree>
    <p:extLst>
      <p:ext uri="{BB962C8B-B14F-4D97-AF65-F5344CB8AC3E}">
        <p14:creationId xmlns:p14="http://schemas.microsoft.com/office/powerpoint/2010/main" val="2464772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8" y="462500"/>
            <a:ext cx="10137655" cy="1325563"/>
          </a:xfrm>
        </p:spPr>
        <p:txBody>
          <a:bodyPr>
            <a:normAutofit/>
          </a:bodyPr>
          <a:lstStyle/>
          <a:p>
            <a:pPr algn="ctr"/>
            <a:r>
              <a:rPr lang="en-US" sz="3200" b="1" dirty="0">
                <a:latin typeface="Open Sans"/>
              </a:rPr>
              <a:t>Budget Advocacy Recommendations</a:t>
            </a:r>
            <a:endParaRPr lang="en-US" dirty="0">
              <a:latin typeface="Open Sans"/>
            </a:endParaRPr>
          </a:p>
        </p:txBody>
      </p:sp>
      <p:sp>
        <p:nvSpPr>
          <p:cNvPr id="9" name="TextBox 8">
            <a:extLst>
              <a:ext uri="{FF2B5EF4-FFF2-40B4-BE49-F238E27FC236}">
                <a16:creationId xmlns:a16="http://schemas.microsoft.com/office/drawing/2014/main" id="{BB45DBAC-E987-4182-91AE-9D090088DEC5}"/>
              </a:ext>
            </a:extLst>
          </p:cNvPr>
          <p:cNvSpPr txBox="1"/>
          <p:nvPr/>
        </p:nvSpPr>
        <p:spPr>
          <a:xfrm>
            <a:off x="669851" y="1788063"/>
            <a:ext cx="10530422" cy="4093428"/>
          </a:xfrm>
          <a:prstGeom prst="rect">
            <a:avLst/>
          </a:prstGeom>
          <a:noFill/>
        </p:spPr>
        <p:txBody>
          <a:bodyPr wrap="square">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Budget capacity building for parents and students can build their understanding on how budget decisions are made and where inequities exist.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Use available data to make a case for an equity-based school funding formula in order to correct historic inequities.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Develop your own parent and student survey to learn what investments schools and students need.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Collect community stories and examples to aid in your advocacy.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Organize rallies, attend school board meetings, LCAP stakeholder meetings, submit letters to bring attention to the needs parents and students have. </a:t>
            </a:r>
          </a:p>
        </p:txBody>
      </p:sp>
    </p:spTree>
    <p:extLst>
      <p:ext uri="{BB962C8B-B14F-4D97-AF65-F5344CB8AC3E}">
        <p14:creationId xmlns:p14="http://schemas.microsoft.com/office/powerpoint/2010/main" val="3362478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ID ppt template-rev-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3637" y="4991818"/>
            <a:ext cx="1836139" cy="777753"/>
          </a:xfrm>
          <a:prstGeom prst="rect">
            <a:avLst/>
          </a:prstGeom>
        </p:spPr>
      </p:pic>
      <p:sp>
        <p:nvSpPr>
          <p:cNvPr id="4" name="TextBox 3">
            <a:extLst>
              <a:ext uri="{FF2B5EF4-FFF2-40B4-BE49-F238E27FC236}">
                <a16:creationId xmlns:a16="http://schemas.microsoft.com/office/drawing/2014/main" id="{94302F4A-18B9-4CCB-AD4D-E221B1EAA7E1}"/>
              </a:ext>
            </a:extLst>
          </p:cNvPr>
          <p:cNvSpPr txBox="1"/>
          <p:nvPr/>
        </p:nvSpPr>
        <p:spPr>
          <a:xfrm>
            <a:off x="7517217" y="4221126"/>
            <a:ext cx="363633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hlinkClick r:id="rId5"/>
              </a:rPr>
              <a:t>jguerrero@advanceproj.org</a:t>
            </a:r>
            <a:r>
              <a:rPr kumimoji="0" lang="en-US" sz="1800" b="0" i="0" u="none" strike="noStrike" kern="1200" cap="none" spc="0" normalizeH="0" baseline="0" noProof="0" dirty="0">
                <a:ln>
                  <a:noFill/>
                </a:ln>
                <a:solidFill>
                  <a:prstClr val="black"/>
                </a:solidFill>
                <a:effectLst/>
                <a:uLnTx/>
                <a:uFillTx/>
                <a:latin typeface="Open Sans"/>
                <a:ea typeface="+mn-ea"/>
                <a:cs typeface="+mn-cs"/>
              </a:rPr>
              <a:t> </a:t>
            </a:r>
          </a:p>
        </p:txBody>
      </p:sp>
    </p:spTree>
    <p:extLst>
      <p:ext uri="{BB962C8B-B14F-4D97-AF65-F5344CB8AC3E}">
        <p14:creationId xmlns:p14="http://schemas.microsoft.com/office/powerpoint/2010/main" val="1061690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C77-8C01-4630-9CE4-FA694DF89D40}"/>
              </a:ext>
            </a:extLst>
          </p:cNvPr>
          <p:cNvSpPr>
            <a:spLocks noGrp="1"/>
          </p:cNvSpPr>
          <p:nvPr>
            <p:ph type="title"/>
          </p:nvPr>
        </p:nvSpPr>
        <p:spPr>
          <a:xfrm>
            <a:off x="2628900" y="365125"/>
            <a:ext cx="6696075" cy="1325563"/>
          </a:xfrm>
        </p:spPr>
        <p:txBody>
          <a:bodyPr/>
          <a:lstStyle/>
          <a:p>
            <a:endParaRPr lang="en-US" dirty="0"/>
          </a:p>
        </p:txBody>
      </p:sp>
      <p:sp>
        <p:nvSpPr>
          <p:cNvPr id="3" name="Content Placeholder 2">
            <a:extLst>
              <a:ext uri="{FF2B5EF4-FFF2-40B4-BE49-F238E27FC236}">
                <a16:creationId xmlns:a16="http://schemas.microsoft.com/office/drawing/2014/main" id="{8FCA4DFD-A25F-447C-8414-EED9C94C278E}"/>
              </a:ext>
            </a:extLst>
          </p:cNvPr>
          <p:cNvSpPr>
            <a:spLocks noGrp="1"/>
          </p:cNvSpPr>
          <p:nvPr>
            <p:ph idx="1"/>
          </p:nvPr>
        </p:nvSpPr>
        <p:spPr>
          <a:xfrm>
            <a:off x="769143" y="2144540"/>
            <a:ext cx="10320338" cy="4348335"/>
          </a:xfrm>
        </p:spPr>
        <p:txBody>
          <a:bodyPr numCol="1">
            <a:normAutofit fontScale="85000" lnSpcReduction="20000"/>
          </a:bodyPr>
          <a:lstStyle/>
          <a:p>
            <a:pPr marL="0" indent="0" algn="ctr">
              <a:buNone/>
            </a:pPr>
            <a:r>
              <a:rPr lang="en-US" sz="3300" b="1" dirty="0">
                <a:solidFill>
                  <a:srgbClr val="FF0000"/>
                </a:solidFill>
              </a:rPr>
              <a:t>FISCAL RECOVERY FUNDS </a:t>
            </a:r>
          </a:p>
          <a:p>
            <a:pPr marL="0" indent="0" algn="ctr">
              <a:buNone/>
            </a:pPr>
            <a:r>
              <a:rPr lang="en-US" sz="3300" b="1" dirty="0">
                <a:solidFill>
                  <a:srgbClr val="FF0000"/>
                </a:solidFill>
              </a:rPr>
              <a:t>HOW MUCH WILL EACH CITY AND COUNTY RECEIVE:</a:t>
            </a:r>
          </a:p>
          <a:p>
            <a:pPr marL="0" indent="0" algn="ctr">
              <a:buNone/>
            </a:pPr>
            <a:r>
              <a:rPr lang="en-US" sz="2200" dirty="0">
                <a:solidFill>
                  <a:schemeClr val="bg1"/>
                </a:solidFill>
              </a:rPr>
              <a:t>Check this link from the National League of Cities:</a:t>
            </a:r>
          </a:p>
          <a:p>
            <a:pPr marL="0" marR="0" algn="ctr">
              <a:spcBef>
                <a:spcPts val="0"/>
              </a:spcBef>
              <a:spcAft>
                <a:spcPts val="0"/>
              </a:spcAft>
            </a:pPr>
            <a:r>
              <a:rPr lang="en-US" sz="2200" u="sng" dirty="0">
                <a:solidFill>
                  <a:srgbClr val="000000"/>
                </a:solidFill>
                <a:effectLst/>
                <a:latin typeface="Calibri" panose="020F0502020204030204" pitchFamily="34" charset="0"/>
                <a:ea typeface="Times New Roman" panose="02020603050405020304" pitchFamily="18" charset="0"/>
                <a:hlinkClick r:id="rId2"/>
              </a:rPr>
              <a:t>http://www.fundingthenextgeneration.org/nextgenwp/wp-content/uploads/2021/04/National-League-of-Cities-State-and-Local-Allocation-Output-02.25.21-2.xlsx</a:t>
            </a:r>
            <a:endParaRPr lang="en-US" sz="2200" u="sng" dirty="0">
              <a:solidFill>
                <a:srgbClr val="000000"/>
              </a:solidFill>
              <a:effectLst/>
              <a:latin typeface="Calibri" panose="020F0502020204030204" pitchFamily="34" charset="0"/>
              <a:ea typeface="Times New Roman" panose="02020603050405020304" pitchFamily="18" charset="0"/>
            </a:endParaRPr>
          </a:p>
          <a:p>
            <a:pPr marL="0" indent="0" algn="ctr">
              <a:buNone/>
            </a:pPr>
            <a:r>
              <a:rPr lang="en-US" sz="2200" b="1" dirty="0">
                <a:solidFill>
                  <a:schemeClr val="bg1"/>
                </a:solidFill>
              </a:rPr>
              <a:t>Examples of amounts:</a:t>
            </a:r>
          </a:p>
          <a:p>
            <a:pPr algn="ctr"/>
            <a:r>
              <a:rPr lang="en-US" sz="2200" dirty="0">
                <a:solidFill>
                  <a:schemeClr val="bg1"/>
                </a:solidFill>
              </a:rPr>
              <a:t>San Joaquin County $148M; City of Stockton $85M</a:t>
            </a:r>
          </a:p>
          <a:p>
            <a:pPr algn="ctr"/>
            <a:r>
              <a:rPr lang="en-US" sz="2200" dirty="0">
                <a:solidFill>
                  <a:schemeClr val="bg1"/>
                </a:solidFill>
              </a:rPr>
              <a:t>Monterey County $84M; City of Salinas $50M</a:t>
            </a:r>
          </a:p>
          <a:p>
            <a:pPr algn="ctr"/>
            <a:r>
              <a:rPr lang="en-US" sz="2200" dirty="0">
                <a:solidFill>
                  <a:schemeClr val="bg1"/>
                </a:solidFill>
              </a:rPr>
              <a:t>Santa Clara County $374M; City of San Jose $223M</a:t>
            </a:r>
          </a:p>
          <a:p>
            <a:pPr marL="0" indent="0" algn="ctr">
              <a:buNone/>
            </a:pPr>
            <a:r>
              <a:rPr lang="en-US" sz="2200" b="1" dirty="0">
                <a:solidFill>
                  <a:schemeClr val="bg1"/>
                </a:solidFill>
              </a:rPr>
              <a:t>Deadlines:</a:t>
            </a:r>
          </a:p>
          <a:p>
            <a:pPr algn="ctr"/>
            <a:r>
              <a:rPr lang="en-US" sz="2200" dirty="0">
                <a:solidFill>
                  <a:schemeClr val="bg1"/>
                </a:solidFill>
              </a:rPr>
              <a:t>May 11, 2021 – First half of money dispersed</a:t>
            </a:r>
          </a:p>
          <a:p>
            <a:pPr algn="ctr"/>
            <a:r>
              <a:rPr lang="en-US" sz="2200" dirty="0">
                <a:solidFill>
                  <a:schemeClr val="bg1"/>
                </a:solidFill>
              </a:rPr>
              <a:t>May 11, 2022 – Second half of money dispersed</a:t>
            </a:r>
          </a:p>
          <a:p>
            <a:pPr algn="ctr"/>
            <a:r>
              <a:rPr lang="en-US" sz="2200" dirty="0">
                <a:solidFill>
                  <a:schemeClr val="bg1"/>
                </a:solidFill>
              </a:rPr>
              <a:t>December 31, 2024 – Deadline to spend</a:t>
            </a:r>
          </a:p>
          <a:p>
            <a:endParaRPr lang="en-US" sz="2200" dirty="0"/>
          </a:p>
          <a:p>
            <a:endParaRPr lang="en-US" dirty="0"/>
          </a:p>
          <a:p>
            <a:endParaRPr lang="en-US" dirty="0"/>
          </a:p>
        </p:txBody>
      </p:sp>
      <p:pic>
        <p:nvPicPr>
          <p:cNvPr id="5" name="Content Placeholder 4" descr="Text&#10;&#10;Description automatically generated">
            <a:extLst>
              <a:ext uri="{FF2B5EF4-FFF2-40B4-BE49-F238E27FC236}">
                <a16:creationId xmlns:a16="http://schemas.microsoft.com/office/drawing/2014/main" id="{7CB1E9FD-478D-4EB5-A192-35F64C10BDD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431" b="71926"/>
          <a:stretch/>
        </p:blipFill>
        <p:spPr>
          <a:xfrm>
            <a:off x="2038351" y="0"/>
            <a:ext cx="8420100" cy="1849427"/>
          </a:xfrm>
        </p:spPr>
      </p:pic>
    </p:spTree>
    <p:extLst>
      <p:ext uri="{BB962C8B-B14F-4D97-AF65-F5344CB8AC3E}">
        <p14:creationId xmlns:p14="http://schemas.microsoft.com/office/powerpoint/2010/main" val="4229912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C77-8C01-4630-9CE4-FA694DF89D40}"/>
              </a:ext>
            </a:extLst>
          </p:cNvPr>
          <p:cNvSpPr>
            <a:spLocks noGrp="1"/>
          </p:cNvSpPr>
          <p:nvPr>
            <p:ph type="title"/>
          </p:nvPr>
        </p:nvSpPr>
        <p:spPr>
          <a:xfrm>
            <a:off x="2628900" y="365125"/>
            <a:ext cx="6696075" cy="1325563"/>
          </a:xfrm>
        </p:spPr>
        <p:txBody>
          <a:bodyPr/>
          <a:lstStyle/>
          <a:p>
            <a:endParaRPr lang="en-US" dirty="0"/>
          </a:p>
        </p:txBody>
      </p:sp>
      <p:sp>
        <p:nvSpPr>
          <p:cNvPr id="3" name="Content Placeholder 2">
            <a:extLst>
              <a:ext uri="{FF2B5EF4-FFF2-40B4-BE49-F238E27FC236}">
                <a16:creationId xmlns:a16="http://schemas.microsoft.com/office/drawing/2014/main" id="{8FCA4DFD-A25F-447C-8414-EED9C94C278E}"/>
              </a:ext>
            </a:extLst>
          </p:cNvPr>
          <p:cNvSpPr>
            <a:spLocks noGrp="1"/>
          </p:cNvSpPr>
          <p:nvPr>
            <p:ph idx="1"/>
          </p:nvPr>
        </p:nvSpPr>
        <p:spPr>
          <a:xfrm>
            <a:off x="642936" y="2589040"/>
            <a:ext cx="10996613" cy="4049885"/>
          </a:xfrm>
        </p:spPr>
        <p:txBody>
          <a:bodyPr numCol="2">
            <a:normAutofit fontScale="92500"/>
          </a:bodyPr>
          <a:lstStyle/>
          <a:p>
            <a:pPr marL="0" indent="0">
              <a:buNone/>
            </a:pPr>
            <a:r>
              <a:rPr lang="en-US" b="1" dirty="0">
                <a:solidFill>
                  <a:schemeClr val="bg1"/>
                </a:solidFill>
              </a:rPr>
              <a:t>PURPOSE OF MEETING</a:t>
            </a:r>
          </a:p>
          <a:p>
            <a:pPr>
              <a:buFont typeface="Wingdings" panose="05000000000000000000" pitchFamily="2" charset="2"/>
              <a:buChar char="§"/>
            </a:pPr>
            <a:r>
              <a:rPr lang="en-US" dirty="0">
                <a:solidFill>
                  <a:schemeClr val="bg1"/>
                </a:solidFill>
              </a:rPr>
              <a:t>Provide overview of ARP funding for California kids</a:t>
            </a:r>
          </a:p>
          <a:p>
            <a:pPr>
              <a:buFont typeface="Wingdings" panose="05000000000000000000" pitchFamily="2" charset="2"/>
              <a:buChar char="§"/>
            </a:pPr>
            <a:r>
              <a:rPr lang="en-US" dirty="0">
                <a:solidFill>
                  <a:schemeClr val="bg1"/>
                </a:solidFill>
              </a:rPr>
              <a:t>Learn entry points and timelines  for advocacy</a:t>
            </a:r>
          </a:p>
          <a:p>
            <a:pPr>
              <a:buFont typeface="Wingdings" panose="05000000000000000000" pitchFamily="2" charset="2"/>
              <a:buChar char="§"/>
            </a:pPr>
            <a:r>
              <a:rPr lang="en-US" dirty="0">
                <a:solidFill>
                  <a:schemeClr val="bg1"/>
                </a:solidFill>
              </a:rPr>
              <a:t>Learn sources of additional information</a:t>
            </a:r>
          </a:p>
          <a:p>
            <a:pPr>
              <a:buFont typeface="Wingdings" panose="05000000000000000000" pitchFamily="2" charset="2"/>
              <a:buChar char="§"/>
            </a:pPr>
            <a:r>
              <a:rPr lang="en-US" dirty="0">
                <a:solidFill>
                  <a:schemeClr val="bg1"/>
                </a:solidFill>
              </a:rPr>
              <a:t>Inspire effective advocacy</a:t>
            </a:r>
          </a:p>
          <a:p>
            <a:pPr>
              <a:buFont typeface="Wingdings" panose="05000000000000000000" pitchFamily="2" charset="2"/>
              <a:buChar char="§"/>
            </a:pPr>
            <a:r>
              <a:rPr lang="en-US" dirty="0">
                <a:solidFill>
                  <a:schemeClr val="bg1"/>
                </a:solidFill>
              </a:rPr>
              <a:t>Get some creative ideas for funding</a:t>
            </a:r>
          </a:p>
          <a:p>
            <a:pPr marL="0" indent="0">
              <a:buNone/>
            </a:pPr>
            <a:r>
              <a:rPr lang="en-US" b="1" dirty="0">
                <a:solidFill>
                  <a:schemeClr val="bg1"/>
                </a:solidFill>
              </a:rPr>
              <a:t>MEETING INFO</a:t>
            </a:r>
          </a:p>
          <a:p>
            <a:pPr>
              <a:buFont typeface="Wingdings" panose="05000000000000000000" pitchFamily="2" charset="2"/>
              <a:buChar char="§"/>
            </a:pPr>
            <a:r>
              <a:rPr lang="en-US" dirty="0">
                <a:solidFill>
                  <a:schemeClr val="bg1"/>
                </a:solidFill>
              </a:rPr>
              <a:t>Tape and materials will be sent to all registrants after the meeting.</a:t>
            </a:r>
          </a:p>
          <a:p>
            <a:pPr>
              <a:buFont typeface="Wingdings" panose="05000000000000000000" pitchFamily="2" charset="2"/>
              <a:buChar char="§"/>
            </a:pPr>
            <a:r>
              <a:rPr lang="en-US" dirty="0">
                <a:solidFill>
                  <a:schemeClr val="bg1"/>
                </a:solidFill>
              </a:rPr>
              <a:t>Q &amp; A after each section</a:t>
            </a:r>
          </a:p>
          <a:p>
            <a:pPr>
              <a:buFont typeface="Wingdings" panose="05000000000000000000" pitchFamily="2" charset="2"/>
              <a:buChar char="§"/>
            </a:pPr>
            <a:r>
              <a:rPr lang="en-US" dirty="0">
                <a:solidFill>
                  <a:schemeClr val="bg1"/>
                </a:solidFill>
              </a:rPr>
              <a:t>Put questions, ideas, examples in chat.  Relevant parts of chat will be shared.</a:t>
            </a:r>
          </a:p>
          <a:p>
            <a:pPr>
              <a:buFont typeface="Wingdings" panose="05000000000000000000" pitchFamily="2" charset="2"/>
              <a:buChar char="§"/>
            </a:pPr>
            <a:r>
              <a:rPr lang="en-US" dirty="0">
                <a:solidFill>
                  <a:schemeClr val="bg1"/>
                </a:solidFill>
              </a:rPr>
              <a:t>There will be some repetition – hopefully that helps.</a:t>
            </a:r>
          </a:p>
          <a:p>
            <a:endParaRPr lang="en-US" sz="2400" dirty="0"/>
          </a:p>
          <a:p>
            <a:endParaRPr lang="en-US" dirty="0"/>
          </a:p>
        </p:txBody>
      </p:sp>
      <p:pic>
        <p:nvPicPr>
          <p:cNvPr id="5" name="Content Placeholder 4" descr="Text&#10;&#10;Description automatically generated">
            <a:extLst>
              <a:ext uri="{FF2B5EF4-FFF2-40B4-BE49-F238E27FC236}">
                <a16:creationId xmlns:a16="http://schemas.microsoft.com/office/drawing/2014/main" id="{7CB1E9FD-478D-4EB5-A192-35F64C10BD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431" b="71926"/>
          <a:stretch/>
        </p:blipFill>
        <p:spPr>
          <a:xfrm>
            <a:off x="838200" y="0"/>
            <a:ext cx="10125075" cy="2223915"/>
          </a:xfrm>
        </p:spPr>
      </p:pic>
    </p:spTree>
    <p:extLst>
      <p:ext uri="{BB962C8B-B14F-4D97-AF65-F5344CB8AC3E}">
        <p14:creationId xmlns:p14="http://schemas.microsoft.com/office/powerpoint/2010/main" val="3130189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7B244E1A-F9AA-42B7-8210-204B305ECB7E}"/>
              </a:ext>
            </a:extLst>
          </p:cNvPr>
          <p:cNvPicPr>
            <a:picLocks noChangeAspect="1"/>
          </p:cNvPicPr>
          <p:nvPr/>
        </p:nvPicPr>
        <p:blipFill rotWithShape="1">
          <a:blip r:embed="rId2">
            <a:extLst>
              <a:ext uri="{28A0092B-C50C-407E-A947-70E740481C1C}">
                <a14:useLocalDpi xmlns:a14="http://schemas.microsoft.com/office/drawing/2010/main" val="0"/>
              </a:ext>
            </a:extLst>
          </a:blip>
          <a:srcRect r="13025"/>
          <a:stretch/>
        </p:blipFill>
        <p:spPr>
          <a:xfrm>
            <a:off x="10919899" y="6399738"/>
            <a:ext cx="1272101" cy="408475"/>
          </a:xfrm>
          <a:prstGeom prst="rect">
            <a:avLst/>
          </a:prstGeom>
        </p:spPr>
      </p:pic>
      <p:graphicFrame>
        <p:nvGraphicFramePr>
          <p:cNvPr id="10" name="Diagram 9">
            <a:extLst>
              <a:ext uri="{FF2B5EF4-FFF2-40B4-BE49-F238E27FC236}">
                <a16:creationId xmlns:a16="http://schemas.microsoft.com/office/drawing/2014/main" id="{624416B4-0FA4-494F-8B64-B96D31AA6121}"/>
              </a:ext>
            </a:extLst>
          </p:cNvPr>
          <p:cNvGraphicFramePr/>
          <p:nvPr>
            <p:extLst>
              <p:ext uri="{D42A27DB-BD31-4B8C-83A1-F6EECF244321}">
                <p14:modId xmlns:p14="http://schemas.microsoft.com/office/powerpoint/2010/main" val="1507647097"/>
              </p:ext>
            </p:extLst>
          </p:nvPr>
        </p:nvGraphicFramePr>
        <p:xfrm>
          <a:off x="1274218" y="1595142"/>
          <a:ext cx="9643564" cy="5213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Arrow: Striped Right 12">
            <a:extLst>
              <a:ext uri="{FF2B5EF4-FFF2-40B4-BE49-F238E27FC236}">
                <a16:creationId xmlns:a16="http://schemas.microsoft.com/office/drawing/2014/main" id="{6A56FC02-CD63-457C-AC0A-BC41AF613166}"/>
              </a:ext>
            </a:extLst>
          </p:cNvPr>
          <p:cNvSpPr/>
          <p:nvPr/>
        </p:nvSpPr>
        <p:spPr>
          <a:xfrm>
            <a:off x="1176210" y="888081"/>
            <a:ext cx="9839579" cy="898429"/>
          </a:xfrm>
          <a:prstGeom prst="stripedRightArrow">
            <a:avLst/>
          </a:prstGeom>
          <a:gradFill flip="none" rotWithShape="1">
            <a:gsLst>
              <a:gs pos="0">
                <a:schemeClr val="accent5"/>
              </a:gs>
              <a:gs pos="74000">
                <a:schemeClr val="accent5">
                  <a:lumMod val="50000"/>
                </a:schemeClr>
              </a:gs>
              <a:gs pos="83000">
                <a:schemeClr val="accent1">
                  <a:lumMod val="75000"/>
                </a:schemeClr>
              </a:gs>
              <a:gs pos="100000">
                <a:schemeClr val="accent5">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E51EA1D-F441-482C-8014-9D8BB228A9F7}"/>
              </a:ext>
            </a:extLst>
          </p:cNvPr>
          <p:cNvSpPr txBox="1"/>
          <p:nvPr/>
        </p:nvSpPr>
        <p:spPr>
          <a:xfrm>
            <a:off x="1274218" y="1069580"/>
            <a:ext cx="51156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Eligible Use for Fiscal Recovery Fund $</a:t>
            </a:r>
          </a:p>
        </p:txBody>
      </p:sp>
      <p:sp>
        <p:nvSpPr>
          <p:cNvPr id="12" name="TextBox 11">
            <a:extLst>
              <a:ext uri="{FF2B5EF4-FFF2-40B4-BE49-F238E27FC236}">
                <a16:creationId xmlns:a16="http://schemas.microsoft.com/office/drawing/2014/main" id="{4593D19E-45BC-44C3-9621-2711C2155CE4}"/>
              </a:ext>
            </a:extLst>
          </p:cNvPr>
          <p:cNvSpPr txBox="1"/>
          <p:nvPr/>
        </p:nvSpPr>
        <p:spPr>
          <a:xfrm>
            <a:off x="5638799" y="1091644"/>
            <a:ext cx="48179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Possible Child-Serving Use</a:t>
            </a:r>
          </a:p>
        </p:txBody>
      </p:sp>
      <p:pic>
        <p:nvPicPr>
          <p:cNvPr id="8" name="Content Placeholder 4" descr="Text&#10;&#10;Description automatically generated">
            <a:extLst>
              <a:ext uri="{FF2B5EF4-FFF2-40B4-BE49-F238E27FC236}">
                <a16:creationId xmlns:a16="http://schemas.microsoft.com/office/drawing/2014/main" id="{EA13DD1B-5935-4299-95F4-42B6484A0D46}"/>
              </a:ext>
            </a:extLst>
          </p:cNvPr>
          <p:cNvPicPr>
            <a:picLocks noChangeAspect="1"/>
          </p:cNvPicPr>
          <p:nvPr/>
        </p:nvPicPr>
        <p:blipFill rotWithShape="1">
          <a:blip r:embed="rId8">
            <a:extLst>
              <a:ext uri="{28A0092B-C50C-407E-A947-70E740481C1C}">
                <a14:useLocalDpi xmlns:a14="http://schemas.microsoft.com/office/drawing/2010/main" val="0"/>
              </a:ext>
            </a:extLst>
          </a:blip>
          <a:srcRect t="13431" b="71926"/>
          <a:stretch/>
        </p:blipFill>
        <p:spPr>
          <a:xfrm>
            <a:off x="3683833" y="21023"/>
            <a:ext cx="4743876" cy="1041966"/>
          </a:xfrm>
          <a:prstGeom prst="rect">
            <a:avLst/>
          </a:prstGeom>
        </p:spPr>
      </p:pic>
    </p:spTree>
    <p:extLst>
      <p:ext uri="{BB962C8B-B14F-4D97-AF65-F5344CB8AC3E}">
        <p14:creationId xmlns:p14="http://schemas.microsoft.com/office/powerpoint/2010/main" val="933837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2478-5C76-4255-9B23-44805CE4506F}"/>
              </a:ext>
            </a:extLst>
          </p:cNvPr>
          <p:cNvSpPr>
            <a:spLocks noGrp="1"/>
          </p:cNvSpPr>
          <p:nvPr>
            <p:ph type="title"/>
          </p:nvPr>
        </p:nvSpPr>
        <p:spPr>
          <a:xfrm>
            <a:off x="1466850" y="79375"/>
            <a:ext cx="9258300" cy="473075"/>
          </a:xfrm>
        </p:spPr>
        <p:txBody>
          <a:bodyPr>
            <a:normAutofit/>
          </a:bodyPr>
          <a:lstStyle/>
          <a:p>
            <a:r>
              <a:rPr lang="en-US" sz="2000" b="1" dirty="0"/>
              <a:t>SONOMA COUNTY PLAN SUBMITTED TO BOARD OF SUPERVISORS AND CITY COUNCILS </a:t>
            </a:r>
          </a:p>
        </p:txBody>
      </p:sp>
      <p:pic>
        <p:nvPicPr>
          <p:cNvPr id="4" name="Content Placeholder 3">
            <a:extLst>
              <a:ext uri="{FF2B5EF4-FFF2-40B4-BE49-F238E27FC236}">
                <a16:creationId xmlns:a16="http://schemas.microsoft.com/office/drawing/2014/main" id="{2DB50D2C-AA5D-4708-B676-C58F6FE38978}"/>
              </a:ext>
            </a:extLst>
          </p:cNvPr>
          <p:cNvPicPr>
            <a:picLocks noGrp="1"/>
          </p:cNvPicPr>
          <p:nvPr>
            <p:ph idx="1"/>
          </p:nvPr>
        </p:nvPicPr>
        <p:blipFill rotWithShape="1">
          <a:blip r:embed="rId2"/>
          <a:srcRect l="10526" t="15001" r="26682" b="12408"/>
          <a:stretch/>
        </p:blipFill>
        <p:spPr bwMode="auto">
          <a:xfrm>
            <a:off x="1233488" y="552450"/>
            <a:ext cx="8915400" cy="61976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792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6514-71C3-4C94-BF16-C9BC9CE1BCA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EA48EBC-7771-48BE-BB98-B399D1B24D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D826F1-2710-46B8-AD2B-6FDB47D25645}"/>
              </a:ext>
            </a:extLst>
          </p:cNvPr>
          <p:cNvPicPr>
            <a:picLocks noChangeAspect="1"/>
          </p:cNvPicPr>
          <p:nvPr/>
        </p:nvPicPr>
        <p:blipFill rotWithShape="1">
          <a:blip r:embed="rId2"/>
          <a:srcRect l="8437" t="14676" r="12969" b="4306"/>
          <a:stretch/>
        </p:blipFill>
        <p:spPr>
          <a:xfrm>
            <a:off x="381000" y="200025"/>
            <a:ext cx="11248296" cy="6522372"/>
          </a:xfrm>
          <a:prstGeom prst="rect">
            <a:avLst/>
          </a:prstGeom>
        </p:spPr>
      </p:pic>
    </p:spTree>
    <p:extLst>
      <p:ext uri="{BB962C8B-B14F-4D97-AF65-F5344CB8AC3E}">
        <p14:creationId xmlns:p14="http://schemas.microsoft.com/office/powerpoint/2010/main" val="2916217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D1829-8510-4886-87B1-42F69592B5A9}"/>
              </a:ext>
            </a:extLst>
          </p:cNvPr>
          <p:cNvSpPr>
            <a:spLocks noGrp="1"/>
          </p:cNvSpPr>
          <p:nvPr>
            <p:ph type="title"/>
          </p:nvPr>
        </p:nvSpPr>
        <p:spPr>
          <a:xfrm>
            <a:off x="4591050" y="1584325"/>
            <a:ext cx="2257426" cy="1325563"/>
          </a:xfrm>
        </p:spPr>
        <p:txBody>
          <a:bodyPr/>
          <a:lstStyle/>
          <a:p>
            <a:endParaRPr lang="en-US" dirty="0"/>
          </a:p>
        </p:txBody>
      </p:sp>
      <p:sp>
        <p:nvSpPr>
          <p:cNvPr id="3" name="Content Placeholder 2">
            <a:extLst>
              <a:ext uri="{FF2B5EF4-FFF2-40B4-BE49-F238E27FC236}">
                <a16:creationId xmlns:a16="http://schemas.microsoft.com/office/drawing/2014/main" id="{BA4808E1-70AC-41E4-8C72-C559155BA00E}"/>
              </a:ext>
            </a:extLst>
          </p:cNvPr>
          <p:cNvSpPr>
            <a:spLocks noGrp="1"/>
          </p:cNvSpPr>
          <p:nvPr>
            <p:ph idx="1"/>
          </p:nvPr>
        </p:nvSpPr>
        <p:spPr>
          <a:xfrm>
            <a:off x="1724024" y="1825625"/>
            <a:ext cx="9629775" cy="2012950"/>
          </a:xfrm>
        </p:spPr>
        <p:txBody>
          <a:bodyPr/>
          <a:lstStyle/>
          <a:p>
            <a:endParaRPr lang="en-US" dirty="0"/>
          </a:p>
        </p:txBody>
      </p:sp>
      <p:pic>
        <p:nvPicPr>
          <p:cNvPr id="5" name="Picture 4">
            <a:extLst>
              <a:ext uri="{FF2B5EF4-FFF2-40B4-BE49-F238E27FC236}">
                <a16:creationId xmlns:a16="http://schemas.microsoft.com/office/drawing/2014/main" id="{BD8C829C-778C-4186-9472-7E70A0673C41}"/>
              </a:ext>
            </a:extLst>
          </p:cNvPr>
          <p:cNvPicPr>
            <a:picLocks noChangeAspect="1"/>
          </p:cNvPicPr>
          <p:nvPr/>
        </p:nvPicPr>
        <p:blipFill rotWithShape="1">
          <a:blip r:embed="rId2"/>
          <a:srcRect l="6875" t="25627" r="19453" b="20972"/>
          <a:stretch/>
        </p:blipFill>
        <p:spPr>
          <a:xfrm>
            <a:off x="0" y="809626"/>
            <a:ext cx="11960770" cy="4876800"/>
          </a:xfrm>
          <a:prstGeom prst="rect">
            <a:avLst/>
          </a:prstGeom>
        </p:spPr>
      </p:pic>
    </p:spTree>
    <p:extLst>
      <p:ext uri="{BB962C8B-B14F-4D97-AF65-F5344CB8AC3E}">
        <p14:creationId xmlns:p14="http://schemas.microsoft.com/office/powerpoint/2010/main" val="862479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C77-8C01-4630-9CE4-FA694DF89D40}"/>
              </a:ext>
            </a:extLst>
          </p:cNvPr>
          <p:cNvSpPr>
            <a:spLocks noGrp="1"/>
          </p:cNvSpPr>
          <p:nvPr>
            <p:ph type="title"/>
          </p:nvPr>
        </p:nvSpPr>
        <p:spPr>
          <a:xfrm>
            <a:off x="2628900" y="365125"/>
            <a:ext cx="6696075" cy="1325563"/>
          </a:xfrm>
        </p:spPr>
        <p:txBody>
          <a:bodyPr/>
          <a:lstStyle/>
          <a:p>
            <a:endParaRPr lang="en-US" dirty="0"/>
          </a:p>
        </p:txBody>
      </p:sp>
      <p:sp>
        <p:nvSpPr>
          <p:cNvPr id="3" name="Content Placeholder 2">
            <a:extLst>
              <a:ext uri="{FF2B5EF4-FFF2-40B4-BE49-F238E27FC236}">
                <a16:creationId xmlns:a16="http://schemas.microsoft.com/office/drawing/2014/main" id="{8FCA4DFD-A25F-447C-8414-EED9C94C278E}"/>
              </a:ext>
            </a:extLst>
          </p:cNvPr>
          <p:cNvSpPr>
            <a:spLocks noGrp="1"/>
          </p:cNvSpPr>
          <p:nvPr>
            <p:ph idx="1"/>
          </p:nvPr>
        </p:nvSpPr>
        <p:spPr>
          <a:xfrm>
            <a:off x="828675" y="2589040"/>
            <a:ext cx="11110913" cy="4495799"/>
          </a:xfrm>
        </p:spPr>
        <p:txBody>
          <a:bodyPr numCol="2">
            <a:normAutofit fontScale="55000" lnSpcReduction="20000"/>
          </a:bodyPr>
          <a:lstStyle/>
          <a:p>
            <a:pPr marL="0" indent="0">
              <a:buNone/>
            </a:pPr>
            <a:r>
              <a:rPr lang="en-US" sz="4000" b="1" dirty="0">
                <a:solidFill>
                  <a:schemeClr val="bg1"/>
                </a:solidFill>
              </a:rPr>
              <a:t>ADVOCACY TIPS</a:t>
            </a:r>
          </a:p>
          <a:p>
            <a:pPr>
              <a:buFont typeface="Wingdings" panose="05000000000000000000" pitchFamily="2" charset="2"/>
              <a:buChar char="ü"/>
            </a:pPr>
            <a:r>
              <a:rPr lang="en-US" sz="4000" dirty="0">
                <a:solidFill>
                  <a:schemeClr val="bg1"/>
                </a:solidFill>
              </a:rPr>
              <a:t>Focus on equity</a:t>
            </a:r>
          </a:p>
          <a:p>
            <a:pPr>
              <a:buFont typeface="Wingdings" panose="05000000000000000000" pitchFamily="2" charset="2"/>
              <a:buChar char="ü"/>
            </a:pPr>
            <a:r>
              <a:rPr lang="en-US" sz="4000" dirty="0">
                <a:solidFill>
                  <a:schemeClr val="bg1"/>
                </a:solidFill>
              </a:rPr>
              <a:t>Demand transparency</a:t>
            </a:r>
          </a:p>
          <a:p>
            <a:pPr>
              <a:buFont typeface="Wingdings" panose="05000000000000000000" pitchFamily="2" charset="2"/>
              <a:buChar char="ü"/>
            </a:pPr>
            <a:r>
              <a:rPr lang="en-US" sz="4000" dirty="0">
                <a:solidFill>
                  <a:schemeClr val="bg1"/>
                </a:solidFill>
              </a:rPr>
              <a:t>Start now – be bold</a:t>
            </a:r>
          </a:p>
          <a:p>
            <a:pPr>
              <a:buFont typeface="Wingdings" panose="05000000000000000000" pitchFamily="2" charset="2"/>
              <a:buChar char="ü"/>
            </a:pPr>
            <a:r>
              <a:rPr lang="en-US" sz="4000" dirty="0">
                <a:solidFill>
                  <a:schemeClr val="bg1"/>
                </a:solidFill>
              </a:rPr>
              <a:t>Learn city/county financial position re: pandemic spending and future plans</a:t>
            </a:r>
          </a:p>
          <a:p>
            <a:pPr>
              <a:buFont typeface="Wingdings" panose="05000000000000000000" pitchFamily="2" charset="2"/>
              <a:buChar char="ü"/>
            </a:pPr>
            <a:r>
              <a:rPr lang="en-US" sz="4000" dirty="0">
                <a:solidFill>
                  <a:schemeClr val="bg1"/>
                </a:solidFill>
              </a:rPr>
              <a:t>Assess competing needs</a:t>
            </a:r>
          </a:p>
          <a:p>
            <a:pPr>
              <a:buFont typeface="Wingdings" panose="05000000000000000000" pitchFamily="2" charset="2"/>
              <a:buChar char="ü"/>
            </a:pPr>
            <a:r>
              <a:rPr lang="en-US" sz="4000" dirty="0">
                <a:solidFill>
                  <a:schemeClr val="bg1"/>
                </a:solidFill>
              </a:rPr>
              <a:t>Work in coalition</a:t>
            </a:r>
          </a:p>
          <a:p>
            <a:pPr>
              <a:buFont typeface="Wingdings" panose="05000000000000000000" pitchFamily="2" charset="2"/>
              <a:buChar char="ü"/>
            </a:pPr>
            <a:r>
              <a:rPr lang="en-US" sz="4000" dirty="0">
                <a:solidFill>
                  <a:schemeClr val="bg1"/>
                </a:solidFill>
              </a:rPr>
              <a:t>Identify champion on Board or City Council</a:t>
            </a:r>
          </a:p>
          <a:p>
            <a:pPr>
              <a:buFont typeface="Wingdings" panose="05000000000000000000" pitchFamily="2" charset="2"/>
              <a:buChar char="ü"/>
            </a:pPr>
            <a:r>
              <a:rPr lang="en-US" sz="4000" dirty="0">
                <a:solidFill>
                  <a:schemeClr val="bg1"/>
                </a:solidFill>
              </a:rPr>
              <a:t>If time, conduct survey </a:t>
            </a:r>
            <a:endParaRPr lang="en-US" sz="4000" b="1" dirty="0">
              <a:solidFill>
                <a:schemeClr val="bg1"/>
              </a:solidFill>
            </a:endParaRPr>
          </a:p>
          <a:p>
            <a:pPr marL="0" indent="0">
              <a:buNone/>
            </a:pPr>
            <a:r>
              <a:rPr lang="en-US" sz="4000" b="1" dirty="0">
                <a:solidFill>
                  <a:schemeClr val="bg1"/>
                </a:solidFill>
              </a:rPr>
              <a:t>NOTE: Can be groundwork for revenue ballot measure</a:t>
            </a:r>
            <a:endParaRPr lang="en-US" sz="4000" dirty="0">
              <a:solidFill>
                <a:schemeClr val="bg1"/>
              </a:solidFill>
            </a:endParaRPr>
          </a:p>
          <a:p>
            <a:pPr marL="0" indent="0">
              <a:buNone/>
            </a:pPr>
            <a:endParaRPr lang="en-US" sz="4000" b="1" dirty="0">
              <a:solidFill>
                <a:schemeClr val="bg1"/>
              </a:solidFill>
            </a:endParaRPr>
          </a:p>
          <a:p>
            <a:pPr marL="0" indent="0">
              <a:buNone/>
            </a:pPr>
            <a:r>
              <a:rPr lang="en-US" sz="4000" b="1" dirty="0">
                <a:solidFill>
                  <a:schemeClr val="bg1"/>
                </a:solidFill>
              </a:rPr>
              <a:t>PROPOSAL GUIDELINES</a:t>
            </a:r>
            <a:endParaRPr lang="en-US" sz="4000" dirty="0">
              <a:solidFill>
                <a:schemeClr val="bg1"/>
              </a:solidFill>
            </a:endParaRPr>
          </a:p>
          <a:p>
            <a:pPr>
              <a:buFont typeface="Wingdings" panose="05000000000000000000" pitchFamily="2" charset="2"/>
              <a:buChar char="ü"/>
            </a:pPr>
            <a:r>
              <a:rPr lang="en-US" sz="4000" dirty="0">
                <a:solidFill>
                  <a:schemeClr val="bg1"/>
                </a:solidFill>
              </a:rPr>
              <a:t>Provide specific funding recommendations, w. cost and documentation</a:t>
            </a:r>
          </a:p>
          <a:p>
            <a:pPr>
              <a:buFont typeface="Wingdings" panose="05000000000000000000" pitchFamily="2" charset="2"/>
              <a:buChar char="ü"/>
            </a:pPr>
            <a:r>
              <a:rPr lang="en-US" sz="4000" dirty="0">
                <a:solidFill>
                  <a:schemeClr val="bg1"/>
                </a:solidFill>
              </a:rPr>
              <a:t>Relate to conditions created by pandemic</a:t>
            </a:r>
          </a:p>
          <a:p>
            <a:pPr>
              <a:buFont typeface="Wingdings" panose="05000000000000000000" pitchFamily="2" charset="2"/>
              <a:buChar char="ü"/>
            </a:pPr>
            <a:r>
              <a:rPr lang="en-US" sz="4000" dirty="0">
                <a:solidFill>
                  <a:schemeClr val="bg1"/>
                </a:solidFill>
              </a:rPr>
              <a:t>Suggest ways funds will be leveraged</a:t>
            </a:r>
          </a:p>
          <a:p>
            <a:pPr>
              <a:buFont typeface="Wingdings" panose="05000000000000000000" pitchFamily="2" charset="2"/>
              <a:buChar char="ü"/>
            </a:pPr>
            <a:r>
              <a:rPr lang="en-US" sz="4000" dirty="0">
                <a:solidFill>
                  <a:schemeClr val="bg1"/>
                </a:solidFill>
              </a:rPr>
              <a:t>Propose allocation mechanism</a:t>
            </a:r>
          </a:p>
          <a:p>
            <a:pPr>
              <a:buFont typeface="Wingdings" panose="05000000000000000000" pitchFamily="2" charset="2"/>
              <a:buChar char="ü"/>
            </a:pPr>
            <a:r>
              <a:rPr lang="en-US" sz="4000" dirty="0">
                <a:solidFill>
                  <a:schemeClr val="bg1"/>
                </a:solidFill>
              </a:rPr>
              <a:t>Frame as helping government, not asking for support</a:t>
            </a:r>
          </a:p>
          <a:p>
            <a:pPr>
              <a:buFont typeface="Wingdings" panose="05000000000000000000" pitchFamily="2" charset="2"/>
              <a:buChar char="ü"/>
            </a:pPr>
            <a:r>
              <a:rPr lang="en-US" sz="4000" dirty="0">
                <a:solidFill>
                  <a:schemeClr val="bg1"/>
                </a:solidFill>
              </a:rPr>
              <a:t>Include cities and county</a:t>
            </a:r>
          </a:p>
          <a:p>
            <a:endParaRPr lang="en-US" dirty="0"/>
          </a:p>
          <a:p>
            <a:endParaRPr lang="en-US" dirty="0"/>
          </a:p>
          <a:p>
            <a:endParaRPr lang="en-US" dirty="0"/>
          </a:p>
        </p:txBody>
      </p:sp>
      <p:pic>
        <p:nvPicPr>
          <p:cNvPr id="5" name="Content Placeholder 4" descr="Text&#10;&#10;Description automatically generated">
            <a:extLst>
              <a:ext uri="{FF2B5EF4-FFF2-40B4-BE49-F238E27FC236}">
                <a16:creationId xmlns:a16="http://schemas.microsoft.com/office/drawing/2014/main" id="{7CB1E9FD-478D-4EB5-A192-35F64C10BD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431" b="71926"/>
          <a:stretch/>
        </p:blipFill>
        <p:spPr>
          <a:xfrm>
            <a:off x="838200" y="0"/>
            <a:ext cx="10125075" cy="2223915"/>
          </a:xfrm>
        </p:spPr>
      </p:pic>
    </p:spTree>
    <p:extLst>
      <p:ext uri="{BB962C8B-B14F-4D97-AF65-F5344CB8AC3E}">
        <p14:creationId xmlns:p14="http://schemas.microsoft.com/office/powerpoint/2010/main" val="3238796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C77-8C01-4630-9CE4-FA694DF89D40}"/>
              </a:ext>
            </a:extLst>
          </p:cNvPr>
          <p:cNvSpPr>
            <a:spLocks noGrp="1"/>
          </p:cNvSpPr>
          <p:nvPr>
            <p:ph type="title"/>
          </p:nvPr>
        </p:nvSpPr>
        <p:spPr>
          <a:xfrm>
            <a:off x="2628900" y="365125"/>
            <a:ext cx="6696075" cy="1325563"/>
          </a:xfrm>
        </p:spPr>
        <p:txBody>
          <a:bodyPr/>
          <a:lstStyle/>
          <a:p>
            <a:endParaRPr lang="en-US" dirty="0"/>
          </a:p>
        </p:txBody>
      </p:sp>
      <p:sp>
        <p:nvSpPr>
          <p:cNvPr id="3" name="Content Placeholder 2">
            <a:extLst>
              <a:ext uri="{FF2B5EF4-FFF2-40B4-BE49-F238E27FC236}">
                <a16:creationId xmlns:a16="http://schemas.microsoft.com/office/drawing/2014/main" id="{8FCA4DFD-A25F-447C-8414-EED9C94C278E}"/>
              </a:ext>
            </a:extLst>
          </p:cNvPr>
          <p:cNvSpPr>
            <a:spLocks noGrp="1"/>
          </p:cNvSpPr>
          <p:nvPr>
            <p:ph idx="1"/>
          </p:nvPr>
        </p:nvSpPr>
        <p:spPr>
          <a:xfrm>
            <a:off x="642937" y="2589040"/>
            <a:ext cx="10320338" cy="4049885"/>
          </a:xfrm>
        </p:spPr>
        <p:txBody>
          <a:bodyPr>
            <a:normAutofit lnSpcReduction="10000"/>
          </a:bodyPr>
          <a:lstStyle/>
          <a:p>
            <a:pPr marL="0" indent="0">
              <a:buNone/>
            </a:pPr>
            <a:r>
              <a:rPr lang="en-US" dirty="0">
                <a:solidFill>
                  <a:schemeClr val="bg1"/>
                </a:solidFill>
              </a:rPr>
              <a:t>FOR MORE INFORMATION:</a:t>
            </a:r>
          </a:p>
          <a:p>
            <a:pPr>
              <a:buFont typeface="Wingdings" panose="05000000000000000000" pitchFamily="2" charset="2"/>
              <a:buChar char="§"/>
            </a:pPr>
            <a:r>
              <a:rPr lang="en-US" dirty="0">
                <a:solidFill>
                  <a:schemeClr val="bg1"/>
                </a:solidFill>
              </a:rPr>
              <a:t>Kylie Wheeler, Children’s Funding Project – </a:t>
            </a:r>
            <a:r>
              <a:rPr lang="en-US" dirty="0">
                <a:solidFill>
                  <a:schemeClr val="bg1"/>
                </a:solidFill>
                <a:hlinkClick r:id="rId2"/>
              </a:rPr>
              <a:t>Kylie@childrensfundingproject.org</a:t>
            </a:r>
            <a:endParaRPr lang="en-US" dirty="0">
              <a:solidFill>
                <a:schemeClr val="bg1"/>
              </a:solidFill>
            </a:endParaRPr>
          </a:p>
          <a:p>
            <a:pPr>
              <a:buFont typeface="Wingdings" panose="05000000000000000000" pitchFamily="2" charset="2"/>
              <a:buChar char="§"/>
            </a:pPr>
            <a:r>
              <a:rPr lang="en-US" dirty="0">
                <a:solidFill>
                  <a:schemeClr val="bg1"/>
                </a:solidFill>
              </a:rPr>
              <a:t>Jacky Guerrero, Advancement Project – </a:t>
            </a:r>
            <a:r>
              <a:rPr lang="en-US" dirty="0">
                <a:solidFill>
                  <a:schemeClr val="bg1"/>
                </a:solidFill>
                <a:hlinkClick r:id="rId3"/>
              </a:rPr>
              <a:t>jguerrero@advanceproj.org</a:t>
            </a:r>
            <a:endParaRPr lang="en-US" dirty="0">
              <a:solidFill>
                <a:schemeClr val="bg1"/>
              </a:solidFill>
            </a:endParaRPr>
          </a:p>
          <a:p>
            <a:pPr>
              <a:buFont typeface="Wingdings" panose="05000000000000000000" pitchFamily="2" charset="2"/>
              <a:buChar char="§"/>
            </a:pPr>
            <a:r>
              <a:rPr lang="en-US" dirty="0">
                <a:solidFill>
                  <a:schemeClr val="bg1"/>
                </a:solidFill>
              </a:rPr>
              <a:t>Kim Kruckel, Child Care Law Center – </a:t>
            </a:r>
            <a:r>
              <a:rPr lang="en-US" dirty="0">
                <a:solidFill>
                  <a:schemeClr val="bg1"/>
                </a:solidFill>
                <a:hlinkClick r:id="rId4"/>
              </a:rPr>
              <a:t>kkruckel@childcarelaw.org</a:t>
            </a:r>
            <a:r>
              <a:rPr lang="en-US" dirty="0">
                <a:solidFill>
                  <a:schemeClr val="bg1"/>
                </a:solidFill>
              </a:rPr>
              <a:t> </a:t>
            </a:r>
          </a:p>
          <a:p>
            <a:pPr>
              <a:buFont typeface="Wingdings" panose="05000000000000000000" pitchFamily="2" charset="2"/>
              <a:buChar char="§"/>
            </a:pPr>
            <a:r>
              <a:rPr lang="en-US" dirty="0">
                <a:solidFill>
                  <a:schemeClr val="bg1"/>
                </a:solidFill>
              </a:rPr>
              <a:t>Jen Dietrich, Partnership for Children and Youth – </a:t>
            </a:r>
            <a:r>
              <a:rPr lang="en-US" dirty="0">
                <a:solidFill>
                  <a:schemeClr val="bg1"/>
                </a:solidFill>
                <a:hlinkClick r:id="rId5"/>
              </a:rPr>
              <a:t>jdietrich@partnerforchildren.org</a:t>
            </a:r>
            <a:r>
              <a:rPr lang="en-US" dirty="0">
                <a:solidFill>
                  <a:schemeClr val="bg1"/>
                </a:solidFill>
              </a:rPr>
              <a:t> </a:t>
            </a:r>
          </a:p>
          <a:p>
            <a:pPr>
              <a:buFont typeface="Wingdings" panose="05000000000000000000" pitchFamily="2" charset="2"/>
              <a:buChar char="§"/>
            </a:pPr>
            <a:r>
              <a:rPr lang="en-US" dirty="0">
                <a:solidFill>
                  <a:schemeClr val="bg1"/>
                </a:solidFill>
              </a:rPr>
              <a:t>Margaret Brodkin, Funding the Next Generation – </a:t>
            </a:r>
            <a:r>
              <a:rPr lang="en-US" dirty="0">
                <a:solidFill>
                  <a:schemeClr val="bg1"/>
                </a:solidFill>
                <a:hlinkClick r:id="rId6"/>
              </a:rPr>
              <a:t>margaret@fundingthenextgeneration.org</a:t>
            </a:r>
            <a:r>
              <a:rPr lang="en-US" dirty="0">
                <a:solidFill>
                  <a:schemeClr val="bg1"/>
                </a:solidFill>
              </a:rPr>
              <a:t> </a:t>
            </a:r>
          </a:p>
          <a:p>
            <a:pPr marL="0" indent="0">
              <a:buNone/>
            </a:pPr>
            <a:endParaRPr lang="en-US" dirty="0">
              <a:solidFill>
                <a:schemeClr val="bg1"/>
              </a:solidFill>
            </a:endParaRPr>
          </a:p>
          <a:p>
            <a:pPr>
              <a:buFont typeface="Wingdings" panose="05000000000000000000" pitchFamily="2" charset="2"/>
              <a:buChar char="Ø"/>
            </a:pPr>
            <a:endParaRPr lang="en-US" dirty="0">
              <a:solidFill>
                <a:schemeClr val="bg1"/>
              </a:solidFill>
            </a:endParaRPr>
          </a:p>
          <a:p>
            <a:endParaRPr lang="en-US" dirty="0"/>
          </a:p>
          <a:p>
            <a:endParaRPr lang="en-US" dirty="0"/>
          </a:p>
          <a:p>
            <a:endParaRPr lang="en-US" dirty="0"/>
          </a:p>
        </p:txBody>
      </p:sp>
      <p:pic>
        <p:nvPicPr>
          <p:cNvPr id="5" name="Content Placeholder 4" descr="Text&#10;&#10;Description automatically generated">
            <a:extLst>
              <a:ext uri="{FF2B5EF4-FFF2-40B4-BE49-F238E27FC236}">
                <a16:creationId xmlns:a16="http://schemas.microsoft.com/office/drawing/2014/main" id="{7CB1E9FD-478D-4EB5-A192-35F64C10BDD8}"/>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13431" b="71926"/>
          <a:stretch/>
        </p:blipFill>
        <p:spPr>
          <a:xfrm>
            <a:off x="838200" y="0"/>
            <a:ext cx="10125075" cy="2223915"/>
          </a:xfrm>
        </p:spPr>
      </p:pic>
    </p:spTree>
    <p:extLst>
      <p:ext uri="{BB962C8B-B14F-4D97-AF65-F5344CB8AC3E}">
        <p14:creationId xmlns:p14="http://schemas.microsoft.com/office/powerpoint/2010/main" val="164390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175D70-2B1C-4646-8007-93F589F3D57E}"/>
              </a:ext>
            </a:extLst>
          </p:cNvPr>
          <p:cNvSpPr/>
          <p:nvPr/>
        </p:nvSpPr>
        <p:spPr>
          <a:xfrm>
            <a:off x="0" y="0"/>
            <a:ext cx="12192000" cy="1390320"/>
          </a:xfrm>
          <a:prstGeom prst="rect">
            <a:avLst/>
          </a:prstGeom>
          <a:solidFill>
            <a:srgbClr val="474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p:cNvSpPr>
            <a:spLocks noGrp="1"/>
          </p:cNvSpPr>
          <p:nvPr>
            <p:ph type="title"/>
          </p:nvPr>
        </p:nvSpPr>
        <p:spPr>
          <a:xfrm>
            <a:off x="258418" y="308113"/>
            <a:ext cx="11095382" cy="843353"/>
          </a:xfrm>
        </p:spPr>
        <p:txBody>
          <a:bodyPr>
            <a:normAutofit/>
          </a:bodyPr>
          <a:lstStyle/>
          <a:p>
            <a:r>
              <a:rPr lang="en-US" b="1" dirty="0">
                <a:solidFill>
                  <a:schemeClr val="bg1"/>
                </a:solidFill>
                <a:latin typeface="Gill Sans MT" panose="020B0502020104020203" pitchFamily="34" charset="0"/>
              </a:rPr>
              <a:t>NEW &amp; UPDATED FOR 2021: CFP’s </a:t>
            </a:r>
            <a:r>
              <a:rPr lang="en-US" b="1" i="1" dirty="0">
                <a:solidFill>
                  <a:schemeClr val="bg1"/>
                </a:solidFill>
                <a:latin typeface="Gill Sans MT" panose="020B0502020104020203" pitchFamily="34" charset="0"/>
              </a:rPr>
              <a:t>“Emergency Funding Guide”</a:t>
            </a:r>
            <a:endParaRPr lang="en-US" i="1" dirty="0">
              <a:solidFill>
                <a:schemeClr val="bg1"/>
              </a:solidFill>
              <a:latin typeface="Gill Sans MT" panose="020B0502020104020203" pitchFamily="34" charset="0"/>
            </a:endParaRPr>
          </a:p>
        </p:txBody>
      </p:sp>
      <p:sp>
        <p:nvSpPr>
          <p:cNvPr id="5" name="TextBox 4">
            <a:extLst>
              <a:ext uri="{FF2B5EF4-FFF2-40B4-BE49-F238E27FC236}">
                <a16:creationId xmlns:a16="http://schemas.microsoft.com/office/drawing/2014/main" id="{5D7EEA11-FE9A-40FC-B776-29838434FB0C}"/>
              </a:ext>
            </a:extLst>
          </p:cNvPr>
          <p:cNvSpPr txBox="1"/>
          <p:nvPr/>
        </p:nvSpPr>
        <p:spPr>
          <a:xfrm>
            <a:off x="6149801" y="3429000"/>
            <a:ext cx="47444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hlinkClick r:id="rId3"/>
              </a:rPr>
              <a:t>“Cradle-to-Career Guide to Federal Relief Funding For Kids During and Beyond COVID-19”</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6EF8267-A156-4673-8379-CC89F690C48B}"/>
              </a:ext>
            </a:extLst>
          </p:cNvPr>
          <p:cNvPicPr>
            <a:picLocks noChangeAspect="1"/>
          </p:cNvPicPr>
          <p:nvPr/>
        </p:nvPicPr>
        <p:blipFill rotWithShape="1">
          <a:blip r:embed="rId4">
            <a:extLst>
              <a:ext uri="{28A0092B-C50C-407E-A947-70E740481C1C}">
                <a14:useLocalDpi xmlns:a14="http://schemas.microsoft.com/office/drawing/2010/main" val="0"/>
              </a:ext>
            </a:extLst>
          </a:blip>
          <a:srcRect t="5234" b="19765"/>
          <a:stretch/>
        </p:blipFill>
        <p:spPr>
          <a:xfrm>
            <a:off x="632983" y="1802899"/>
            <a:ext cx="4600271" cy="4537451"/>
          </a:xfrm>
          <a:prstGeom prst="rect">
            <a:avLst/>
          </a:prstGeom>
        </p:spPr>
      </p:pic>
      <p:sp>
        <p:nvSpPr>
          <p:cNvPr id="16" name="TextBox 15">
            <a:extLst>
              <a:ext uri="{FF2B5EF4-FFF2-40B4-BE49-F238E27FC236}">
                <a16:creationId xmlns:a16="http://schemas.microsoft.com/office/drawing/2014/main" id="{A8293CD6-C524-4C32-BFB2-818D346F66DB}"/>
              </a:ext>
            </a:extLst>
          </p:cNvPr>
          <p:cNvSpPr txBox="1"/>
          <p:nvPr/>
        </p:nvSpPr>
        <p:spPr>
          <a:xfrm>
            <a:off x="6743386" y="1590534"/>
            <a:ext cx="3557283" cy="830997"/>
          </a:xfrm>
          <a:prstGeom prst="rect">
            <a:avLst/>
          </a:prstGeom>
          <a:solidFill>
            <a:srgbClr val="002060"/>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Read now! </a:t>
            </a:r>
          </a:p>
        </p:txBody>
      </p:sp>
      <p:sp>
        <p:nvSpPr>
          <p:cNvPr id="17" name="Arrow: Down 16">
            <a:extLst>
              <a:ext uri="{FF2B5EF4-FFF2-40B4-BE49-F238E27FC236}">
                <a16:creationId xmlns:a16="http://schemas.microsoft.com/office/drawing/2014/main" id="{CE39D4CB-9BE6-4393-929E-7D97A806ECCF}"/>
              </a:ext>
            </a:extLst>
          </p:cNvPr>
          <p:cNvSpPr/>
          <p:nvPr/>
        </p:nvSpPr>
        <p:spPr>
          <a:xfrm>
            <a:off x="8195455" y="2421530"/>
            <a:ext cx="653143" cy="1007469"/>
          </a:xfrm>
          <a:custGeom>
            <a:avLst/>
            <a:gdLst>
              <a:gd name="connsiteX0" fmla="*/ 0 w 653143"/>
              <a:gd name="connsiteY0" fmla="*/ 680898 h 1007469"/>
              <a:gd name="connsiteX1" fmla="*/ 163286 w 653143"/>
              <a:gd name="connsiteY1" fmla="*/ 680898 h 1007469"/>
              <a:gd name="connsiteX2" fmla="*/ 163286 w 653143"/>
              <a:gd name="connsiteY2" fmla="*/ 0 h 1007469"/>
              <a:gd name="connsiteX3" fmla="*/ 489857 w 653143"/>
              <a:gd name="connsiteY3" fmla="*/ 0 h 1007469"/>
              <a:gd name="connsiteX4" fmla="*/ 489857 w 653143"/>
              <a:gd name="connsiteY4" fmla="*/ 680898 h 1007469"/>
              <a:gd name="connsiteX5" fmla="*/ 653143 w 653143"/>
              <a:gd name="connsiteY5" fmla="*/ 680898 h 1007469"/>
              <a:gd name="connsiteX6" fmla="*/ 326572 w 653143"/>
              <a:gd name="connsiteY6" fmla="*/ 1007469 h 1007469"/>
              <a:gd name="connsiteX7" fmla="*/ 0 w 653143"/>
              <a:gd name="connsiteY7" fmla="*/ 680898 h 100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143" h="1007469" fill="none" extrusionOk="0">
                <a:moveTo>
                  <a:pt x="0" y="680898"/>
                </a:moveTo>
                <a:cubicBezTo>
                  <a:pt x="67706" y="679724"/>
                  <a:pt x="122425" y="687691"/>
                  <a:pt x="163286" y="680898"/>
                </a:cubicBezTo>
                <a:cubicBezTo>
                  <a:pt x="169319" y="509664"/>
                  <a:pt x="150311" y="223137"/>
                  <a:pt x="163286" y="0"/>
                </a:cubicBezTo>
                <a:cubicBezTo>
                  <a:pt x="310187" y="6819"/>
                  <a:pt x="394195" y="-9676"/>
                  <a:pt x="489857" y="0"/>
                </a:cubicBezTo>
                <a:cubicBezTo>
                  <a:pt x="482714" y="189129"/>
                  <a:pt x="467198" y="485484"/>
                  <a:pt x="489857" y="680898"/>
                </a:cubicBezTo>
                <a:cubicBezTo>
                  <a:pt x="546278" y="679443"/>
                  <a:pt x="596435" y="682915"/>
                  <a:pt x="653143" y="680898"/>
                </a:cubicBezTo>
                <a:cubicBezTo>
                  <a:pt x="526696" y="831986"/>
                  <a:pt x="461136" y="856197"/>
                  <a:pt x="326572" y="1007469"/>
                </a:cubicBezTo>
                <a:cubicBezTo>
                  <a:pt x="267236" y="921287"/>
                  <a:pt x="103750" y="806533"/>
                  <a:pt x="0" y="680898"/>
                </a:cubicBezTo>
                <a:close/>
              </a:path>
              <a:path w="653143" h="1007469" stroke="0" extrusionOk="0">
                <a:moveTo>
                  <a:pt x="0" y="680898"/>
                </a:moveTo>
                <a:cubicBezTo>
                  <a:pt x="33095" y="681299"/>
                  <a:pt x="107847" y="683815"/>
                  <a:pt x="163286" y="680898"/>
                </a:cubicBezTo>
                <a:cubicBezTo>
                  <a:pt x="159193" y="515775"/>
                  <a:pt x="132882" y="332824"/>
                  <a:pt x="163286" y="0"/>
                </a:cubicBezTo>
                <a:cubicBezTo>
                  <a:pt x="289079" y="9330"/>
                  <a:pt x="391540" y="-4956"/>
                  <a:pt x="489857" y="0"/>
                </a:cubicBezTo>
                <a:cubicBezTo>
                  <a:pt x="468607" y="174307"/>
                  <a:pt x="496952" y="402592"/>
                  <a:pt x="489857" y="680898"/>
                </a:cubicBezTo>
                <a:cubicBezTo>
                  <a:pt x="571145" y="688229"/>
                  <a:pt x="589464" y="680977"/>
                  <a:pt x="653143" y="680898"/>
                </a:cubicBezTo>
                <a:cubicBezTo>
                  <a:pt x="538725" y="797947"/>
                  <a:pt x="442686" y="921239"/>
                  <a:pt x="326572" y="1007469"/>
                </a:cubicBezTo>
                <a:cubicBezTo>
                  <a:pt x="190307" y="901763"/>
                  <a:pt x="61341" y="750498"/>
                  <a:pt x="0" y="680898"/>
                </a:cubicBezTo>
                <a:close/>
              </a:path>
            </a:pathLst>
          </a:custGeom>
          <a:solidFill>
            <a:schemeClr val="accent2">
              <a:lumMod val="60000"/>
              <a:lumOff val="40000"/>
            </a:schemeClr>
          </a:solidFill>
          <a:ln w="38100">
            <a:solidFill>
              <a:schemeClr val="accent2"/>
            </a:solidFill>
            <a:extLst>
              <a:ext uri="{C807C97D-BFC1-408E-A445-0C87EB9F89A2}">
                <ask:lineSketchStyleProps xmlns:ask="http://schemas.microsoft.com/office/drawing/2018/sketchyshapes" sd="820769485">
                  <a:prstGeom prst="down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169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Rectangle 13"/>
          <p:cNvSpPr/>
          <p:nvPr/>
        </p:nvSpPr>
        <p:spPr>
          <a:xfrm>
            <a:off x="1" y="0"/>
            <a:ext cx="6096000" cy="6858000"/>
          </a:xfrm>
          <a:prstGeom prst="rect">
            <a:avLst/>
          </a:prstGeom>
          <a:solidFill>
            <a:srgbClr val="474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p:cNvSpPr>
            <a:spLocks noGrp="1"/>
          </p:cNvSpPr>
          <p:nvPr>
            <p:ph type="title"/>
          </p:nvPr>
        </p:nvSpPr>
        <p:spPr>
          <a:xfrm>
            <a:off x="171769" y="794084"/>
            <a:ext cx="5434948" cy="4776537"/>
          </a:xfrm>
        </p:spPr>
        <p:txBody>
          <a:bodyPr>
            <a:normAutofit/>
          </a:bodyPr>
          <a:lstStyle/>
          <a:p>
            <a:r>
              <a:rPr lang="en-US" sz="5400" b="1" dirty="0">
                <a:solidFill>
                  <a:schemeClr val="bg1"/>
                </a:solidFill>
                <a:latin typeface="Gill Sans MT" panose="020B0502020104020203" pitchFamily="34" charset="0"/>
              </a:rPr>
              <a:t>NATIONAL CONTEXT &amp; CLIMATE: </a:t>
            </a:r>
            <a:r>
              <a:rPr lang="en-US" sz="5400" b="1" i="1" dirty="0">
                <a:solidFill>
                  <a:schemeClr val="bg1"/>
                </a:solidFill>
                <a:latin typeface="Gill Sans MT" panose="020B0502020104020203" pitchFamily="34" charset="0"/>
              </a:rPr>
              <a:t>Federal priorities and state &amp; local opportunities</a:t>
            </a:r>
            <a:endParaRPr lang="en-US" sz="6000" b="1" i="1" dirty="0">
              <a:solidFill>
                <a:schemeClr val="bg1"/>
              </a:solidFill>
              <a:latin typeface="Gill Sans MT" panose="020B0502020104020203" pitchFamily="34" charset="0"/>
            </a:endParaRPr>
          </a:p>
        </p:txBody>
      </p:sp>
      <p:grpSp>
        <p:nvGrpSpPr>
          <p:cNvPr id="7" name="Google Shape;50;p6">
            <a:extLst>
              <a:ext uri="{FF2B5EF4-FFF2-40B4-BE49-F238E27FC236}">
                <a16:creationId xmlns:a16="http://schemas.microsoft.com/office/drawing/2014/main" id="{38C2D910-03FC-4B9F-90E5-DEC037FF7A52}"/>
              </a:ext>
            </a:extLst>
          </p:cNvPr>
          <p:cNvGrpSpPr/>
          <p:nvPr/>
        </p:nvGrpSpPr>
        <p:grpSpPr>
          <a:xfrm>
            <a:off x="10073384" y="6104732"/>
            <a:ext cx="1950173" cy="614905"/>
            <a:chOff x="4334827" y="3989680"/>
            <a:chExt cx="5830253" cy="1838325"/>
          </a:xfrm>
        </p:grpSpPr>
        <p:pic>
          <p:nvPicPr>
            <p:cNvPr id="8" name="Google Shape;51;p6">
              <a:extLst>
                <a:ext uri="{FF2B5EF4-FFF2-40B4-BE49-F238E27FC236}">
                  <a16:creationId xmlns:a16="http://schemas.microsoft.com/office/drawing/2014/main" id="{80352991-11C5-4237-8464-11A8BD11F4BE}"/>
                </a:ext>
              </a:extLst>
            </p:cNvPr>
            <p:cNvPicPr preferRelativeResize="0"/>
            <p:nvPr/>
          </p:nvPicPr>
          <p:blipFill rotWithShape="1">
            <a:blip r:embed="rId3">
              <a:alphaModFix/>
            </a:blip>
            <a:srcRect r="2685"/>
            <a:stretch/>
          </p:blipFill>
          <p:spPr>
            <a:xfrm>
              <a:off x="4334827" y="3989680"/>
              <a:ext cx="5830253" cy="1838325"/>
            </a:xfrm>
            <a:prstGeom prst="rect">
              <a:avLst/>
            </a:prstGeom>
            <a:noFill/>
            <a:ln>
              <a:noFill/>
            </a:ln>
          </p:spPr>
        </p:pic>
        <p:pic>
          <p:nvPicPr>
            <p:cNvPr id="9" name="Google Shape;52;p6">
              <a:extLst>
                <a:ext uri="{FF2B5EF4-FFF2-40B4-BE49-F238E27FC236}">
                  <a16:creationId xmlns:a16="http://schemas.microsoft.com/office/drawing/2014/main" id="{2B6C8A40-95CB-47EC-BA5D-088931DC62F4}"/>
                </a:ext>
              </a:extLst>
            </p:cNvPr>
            <p:cNvPicPr preferRelativeResize="0"/>
            <p:nvPr/>
          </p:nvPicPr>
          <p:blipFill rotWithShape="1">
            <a:blip r:embed="rId4">
              <a:alphaModFix/>
            </a:blip>
            <a:srcRect/>
            <a:stretch/>
          </p:blipFill>
          <p:spPr>
            <a:xfrm>
              <a:off x="9075957" y="4265906"/>
              <a:ext cx="869096" cy="832113"/>
            </a:xfrm>
            <a:prstGeom prst="ellipse">
              <a:avLst/>
            </a:prstGeom>
            <a:noFill/>
            <a:ln>
              <a:noFill/>
            </a:ln>
          </p:spPr>
        </p:pic>
      </p:grpSp>
      <p:graphicFrame>
        <p:nvGraphicFramePr>
          <p:cNvPr id="10" name="Diagram 9">
            <a:extLst>
              <a:ext uri="{FF2B5EF4-FFF2-40B4-BE49-F238E27FC236}">
                <a16:creationId xmlns:a16="http://schemas.microsoft.com/office/drawing/2014/main" id="{7DCFB2BB-E02A-4C3E-ADD8-8765CAB24EBE}"/>
              </a:ext>
            </a:extLst>
          </p:cNvPr>
          <p:cNvGraphicFramePr/>
          <p:nvPr/>
        </p:nvGraphicFramePr>
        <p:xfrm>
          <a:off x="5876656" y="567217"/>
          <a:ext cx="6241746" cy="5399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7474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CEF05D-2F53-437E-9E13-AC4C5A2C34B9}"/>
              </a:ext>
            </a:extLst>
          </p:cNvPr>
          <p:cNvPicPr>
            <a:picLocks noChangeAspect="1"/>
          </p:cNvPicPr>
          <p:nvPr/>
        </p:nvPicPr>
        <p:blipFill rotWithShape="1">
          <a:blip r:embed="rId3">
            <a:extLst>
              <a:ext uri="{28A0092B-C50C-407E-A947-70E740481C1C}">
                <a14:useLocalDpi xmlns:a14="http://schemas.microsoft.com/office/drawing/2010/main" val="0"/>
              </a:ext>
            </a:extLst>
          </a:blip>
          <a:srcRect t="11075"/>
          <a:stretch/>
        </p:blipFill>
        <p:spPr>
          <a:xfrm>
            <a:off x="1106127" y="1432560"/>
            <a:ext cx="10291145" cy="4875886"/>
          </a:xfrm>
          <a:prstGeom prst="rect">
            <a:avLst/>
          </a:prstGeom>
        </p:spPr>
      </p:pic>
      <p:sp>
        <p:nvSpPr>
          <p:cNvPr id="11" name="Rectangle 10">
            <a:extLst>
              <a:ext uri="{FF2B5EF4-FFF2-40B4-BE49-F238E27FC236}">
                <a16:creationId xmlns:a16="http://schemas.microsoft.com/office/drawing/2014/main" id="{1CAA39C9-C11A-40DE-B7D1-2284BD47EB8E}"/>
              </a:ext>
            </a:extLst>
          </p:cNvPr>
          <p:cNvSpPr/>
          <p:nvPr/>
        </p:nvSpPr>
        <p:spPr>
          <a:xfrm>
            <a:off x="0" y="0"/>
            <a:ext cx="12192000" cy="1544320"/>
          </a:xfrm>
          <a:prstGeom prst="rect">
            <a:avLst/>
          </a:prstGeom>
          <a:solidFill>
            <a:srgbClr val="474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98293F09-961D-4EAD-91B0-180140697161}"/>
              </a:ext>
            </a:extLst>
          </p:cNvPr>
          <p:cNvSpPr txBox="1"/>
          <p:nvPr/>
        </p:nvSpPr>
        <p:spPr>
          <a:xfrm>
            <a:off x="283168" y="329781"/>
            <a:ext cx="11625661"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FEDERAL COVID-19 RELIEF FUNDING FOR KIDS NATIONALLY: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A year in review</a:t>
            </a:r>
            <a:endPar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15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Rectangle 13"/>
          <p:cNvSpPr/>
          <p:nvPr/>
        </p:nvSpPr>
        <p:spPr>
          <a:xfrm>
            <a:off x="0" y="-54429"/>
            <a:ext cx="12192000" cy="1390320"/>
          </a:xfrm>
          <a:prstGeom prst="rect">
            <a:avLst/>
          </a:prstGeom>
          <a:solidFill>
            <a:srgbClr val="474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p:cNvSpPr>
            <a:spLocks noGrp="1"/>
          </p:cNvSpPr>
          <p:nvPr>
            <p:ph type="title"/>
          </p:nvPr>
        </p:nvSpPr>
        <p:spPr>
          <a:xfrm>
            <a:off x="352242" y="84257"/>
            <a:ext cx="11235267" cy="1325563"/>
          </a:xfrm>
        </p:spPr>
        <p:txBody>
          <a:bodyPr>
            <a:normAutofit/>
          </a:bodyPr>
          <a:lstStyle/>
          <a:p>
            <a:r>
              <a:rPr lang="en-US" sz="3200" b="1" dirty="0">
                <a:solidFill>
                  <a:schemeClr val="bg1"/>
                </a:solidFill>
                <a:latin typeface="Gill Sans MT" panose="020B0502020104020203" pitchFamily="34" charset="0"/>
              </a:rPr>
              <a:t>AMERICAN RESCUE PLAN ACT OF 2021 (ARP):  </a:t>
            </a:r>
            <a:r>
              <a:rPr lang="en-US" sz="3200" b="1" i="1" dirty="0">
                <a:solidFill>
                  <a:schemeClr val="bg1"/>
                </a:solidFill>
                <a:latin typeface="Gill Sans MT" panose="020B0502020104020203" pitchFamily="34" charset="0"/>
              </a:rPr>
              <a:t>Overview of child &amp; youth related funding</a:t>
            </a:r>
            <a:endParaRPr lang="en-US" sz="3600" b="1" i="1" dirty="0">
              <a:solidFill>
                <a:schemeClr val="bg1"/>
              </a:solidFill>
              <a:latin typeface="Gill Sans MT" panose="020B0502020104020203" pitchFamily="34" charset="0"/>
            </a:endParaRPr>
          </a:p>
        </p:txBody>
      </p:sp>
      <p:graphicFrame>
        <p:nvGraphicFramePr>
          <p:cNvPr id="5" name="Diagram 4">
            <a:extLst>
              <a:ext uri="{FF2B5EF4-FFF2-40B4-BE49-F238E27FC236}">
                <a16:creationId xmlns:a16="http://schemas.microsoft.com/office/drawing/2014/main" id="{4541687E-68F2-4ADF-9A56-C842614F0844}"/>
              </a:ext>
            </a:extLst>
          </p:cNvPr>
          <p:cNvGraphicFramePr/>
          <p:nvPr/>
        </p:nvGraphicFramePr>
        <p:xfrm>
          <a:off x="352242" y="1724628"/>
          <a:ext cx="11488659" cy="4316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Double Wave 14">
            <a:extLst>
              <a:ext uri="{FF2B5EF4-FFF2-40B4-BE49-F238E27FC236}">
                <a16:creationId xmlns:a16="http://schemas.microsoft.com/office/drawing/2014/main" id="{991756B5-8400-4D3B-9C5F-A2F7190CF3E1}"/>
              </a:ext>
            </a:extLst>
          </p:cNvPr>
          <p:cNvSpPr/>
          <p:nvPr/>
        </p:nvSpPr>
        <p:spPr>
          <a:xfrm>
            <a:off x="351099" y="6015850"/>
            <a:ext cx="9279682" cy="681056"/>
          </a:xfrm>
          <a:prstGeom prst="doubleWave">
            <a:avLst/>
          </a:prstGeom>
          <a:solidFill>
            <a:schemeClr val="accent3">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MORE THAN $500 BILLION TO DIRECTLY OR INDIRECTLY BENEFIT CHILDREN AND YOUTH!</a:t>
            </a:r>
          </a:p>
        </p:txBody>
      </p:sp>
      <p:grpSp>
        <p:nvGrpSpPr>
          <p:cNvPr id="7" name="Google Shape;50;p6">
            <a:extLst>
              <a:ext uri="{FF2B5EF4-FFF2-40B4-BE49-F238E27FC236}">
                <a16:creationId xmlns:a16="http://schemas.microsoft.com/office/drawing/2014/main" id="{38C2D910-03FC-4B9F-90E5-DEC037FF7A52}"/>
              </a:ext>
            </a:extLst>
          </p:cNvPr>
          <p:cNvGrpSpPr/>
          <p:nvPr/>
        </p:nvGrpSpPr>
        <p:grpSpPr>
          <a:xfrm>
            <a:off x="9972800" y="5963342"/>
            <a:ext cx="1950173" cy="614905"/>
            <a:chOff x="4334827" y="3989680"/>
            <a:chExt cx="5830253" cy="1838325"/>
          </a:xfrm>
        </p:grpSpPr>
        <p:pic>
          <p:nvPicPr>
            <p:cNvPr id="8" name="Google Shape;51;p6">
              <a:extLst>
                <a:ext uri="{FF2B5EF4-FFF2-40B4-BE49-F238E27FC236}">
                  <a16:creationId xmlns:a16="http://schemas.microsoft.com/office/drawing/2014/main" id="{80352991-11C5-4237-8464-11A8BD11F4BE}"/>
                </a:ext>
              </a:extLst>
            </p:cNvPr>
            <p:cNvPicPr preferRelativeResize="0"/>
            <p:nvPr/>
          </p:nvPicPr>
          <p:blipFill rotWithShape="1">
            <a:blip r:embed="rId8">
              <a:alphaModFix/>
            </a:blip>
            <a:srcRect r="2685"/>
            <a:stretch/>
          </p:blipFill>
          <p:spPr>
            <a:xfrm>
              <a:off x="4334827" y="3989680"/>
              <a:ext cx="5830253" cy="1838325"/>
            </a:xfrm>
            <a:prstGeom prst="rect">
              <a:avLst/>
            </a:prstGeom>
            <a:noFill/>
            <a:ln>
              <a:noFill/>
            </a:ln>
          </p:spPr>
        </p:pic>
        <p:pic>
          <p:nvPicPr>
            <p:cNvPr id="9" name="Google Shape;52;p6">
              <a:extLst>
                <a:ext uri="{FF2B5EF4-FFF2-40B4-BE49-F238E27FC236}">
                  <a16:creationId xmlns:a16="http://schemas.microsoft.com/office/drawing/2014/main" id="{2B6C8A40-95CB-47EC-BA5D-088931DC62F4}"/>
                </a:ext>
              </a:extLst>
            </p:cNvPr>
            <p:cNvPicPr preferRelativeResize="0"/>
            <p:nvPr/>
          </p:nvPicPr>
          <p:blipFill rotWithShape="1">
            <a:blip r:embed="rId9">
              <a:alphaModFix/>
            </a:blip>
            <a:srcRect/>
            <a:stretch/>
          </p:blipFill>
          <p:spPr>
            <a:xfrm>
              <a:off x="9075957" y="4265906"/>
              <a:ext cx="869096" cy="832113"/>
            </a:xfrm>
            <a:prstGeom prst="ellipse">
              <a:avLst/>
            </a:prstGeom>
            <a:noFill/>
            <a:ln>
              <a:noFill/>
            </a:ln>
          </p:spPr>
        </p:pic>
      </p:grpSp>
    </p:spTree>
    <p:extLst>
      <p:ext uri="{BB962C8B-B14F-4D97-AF65-F5344CB8AC3E}">
        <p14:creationId xmlns:p14="http://schemas.microsoft.com/office/powerpoint/2010/main" val="1850011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CLC PowerPoint Template">
  <a:themeElements>
    <a:clrScheme name="CCLC 2020 Branding">
      <a:dk1>
        <a:srgbClr val="231F20"/>
      </a:dk1>
      <a:lt1>
        <a:srgbClr val="FFFFFF"/>
      </a:lt1>
      <a:dk2>
        <a:srgbClr val="231F20"/>
      </a:dk2>
      <a:lt2>
        <a:srgbClr val="FFFFFF"/>
      </a:lt2>
      <a:accent1>
        <a:srgbClr val="0077A2"/>
      </a:accent1>
      <a:accent2>
        <a:srgbClr val="6AA844"/>
      </a:accent2>
      <a:accent3>
        <a:srgbClr val="C5CAD1"/>
      </a:accent3>
      <a:accent4>
        <a:srgbClr val="666F74"/>
      </a:accent4>
      <a:accent5>
        <a:srgbClr val="D5EEF2"/>
      </a:accent5>
      <a:accent6>
        <a:srgbClr val="CFDF91"/>
      </a:accent6>
      <a:hlink>
        <a:srgbClr val="0077A2"/>
      </a:hlink>
      <a:folHlink>
        <a:srgbClr val="666F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3085</TotalTime>
  <Words>4411</Words>
  <Application>Microsoft Office PowerPoint</Application>
  <PresentationFormat>Widescreen</PresentationFormat>
  <Paragraphs>645</Paragraphs>
  <Slides>55</Slides>
  <Notes>41</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55</vt:i4>
      </vt:variant>
    </vt:vector>
  </HeadingPairs>
  <TitlesOfParts>
    <vt:vector size="74" baseType="lpstr">
      <vt:lpstr>Yu Gothic Medium</vt:lpstr>
      <vt:lpstr>Arial</vt:lpstr>
      <vt:lpstr>Calibri</vt:lpstr>
      <vt:lpstr>Calibri Light</vt:lpstr>
      <vt:lpstr>Courier New</vt:lpstr>
      <vt:lpstr>Gill Sans MT</vt:lpstr>
      <vt:lpstr>Helvetica Neue</vt:lpstr>
      <vt:lpstr>Noto Sans Symbols</vt:lpstr>
      <vt:lpstr>Open Sans</vt:lpstr>
      <vt:lpstr>Roboto</vt:lpstr>
      <vt:lpstr>Trebuchet MS</vt:lpstr>
      <vt:lpstr>Wingdings</vt:lpstr>
      <vt:lpstr>Office Theme</vt:lpstr>
      <vt:lpstr>Custom Design</vt:lpstr>
      <vt:lpstr>1_Office Theme</vt:lpstr>
      <vt:lpstr>CCLC PowerPoint Template</vt:lpstr>
      <vt:lpstr>2_Office Theme</vt:lpstr>
      <vt:lpstr>3_Office Theme</vt:lpstr>
      <vt:lpstr>4_Office Theme</vt:lpstr>
      <vt:lpstr>PowerPoint Presentation</vt:lpstr>
      <vt:lpstr>SPEAKERS</vt:lpstr>
      <vt:lpstr>SPEAKERS</vt:lpstr>
      <vt:lpstr>PowerPoint Presentation</vt:lpstr>
      <vt:lpstr>PowerPoint Presentation</vt:lpstr>
      <vt:lpstr>NEW &amp; UPDATED FOR 2021: CFP’s “Emergency Funding Guide”</vt:lpstr>
      <vt:lpstr>NATIONAL CONTEXT &amp; CLIMATE: Federal priorities and state &amp; local opportunities</vt:lpstr>
      <vt:lpstr>PowerPoint Presentation</vt:lpstr>
      <vt:lpstr>AMERICAN RESCUE PLAN ACT OF 2021 (ARP):  Overview of child &amp; youth related funding</vt:lpstr>
      <vt:lpstr>PowerPoint Presentation</vt:lpstr>
      <vt:lpstr>ARP FUNDING FROM STATE TO SCHOOL DISTRICT</vt:lpstr>
      <vt:lpstr>PowerPoint Presentation</vt:lpstr>
      <vt:lpstr>COVID-19 Federal Relief Funding:  K-12 Schools</vt:lpstr>
      <vt:lpstr>Federal K-12 Relief Funding Overview  </vt:lpstr>
      <vt:lpstr>California Specific:  K-12 Federal Covid-19 Relief Funding Overview  </vt:lpstr>
      <vt:lpstr>K-12 Federal Relief Funding – Distribution Methodology</vt:lpstr>
      <vt:lpstr>K-12 Federal Relief Funding – Distribution Timeline  </vt:lpstr>
      <vt:lpstr>Maintenance Effort Requirements to ESSER III</vt:lpstr>
      <vt:lpstr>Los Angeles Unified School District Example</vt:lpstr>
      <vt:lpstr>Key Insights on Government Uses of Funds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Context: State of Child Care</vt:lpstr>
      <vt:lpstr>Overview: ARP Child Care Funding</vt:lpstr>
      <vt:lpstr>CCDBG COVID-19 Relief </vt:lpstr>
      <vt:lpstr>Child Care Stabilization Grants </vt:lpstr>
      <vt:lpstr>CA ECE Coalition Budget Asks</vt:lpstr>
      <vt:lpstr>Opportunities to Engage</vt:lpstr>
      <vt:lpstr>Other Resources</vt:lpstr>
      <vt:lpstr>PowerPoint Presentation</vt:lpstr>
      <vt:lpstr>American Rescue Plan - State &amp; Local Aid Funding</vt:lpstr>
      <vt:lpstr>American Rescue Plan - Allowable Uses </vt:lpstr>
      <vt:lpstr>American Rescue Plan – Timeline for Funding Dispersal</vt:lpstr>
      <vt:lpstr>Estimated California Allocation – $42.3 billion</vt:lpstr>
      <vt:lpstr>Examples of Uses for Children, Youth, and Families</vt:lpstr>
      <vt:lpstr>Budget Advocacy Recommendations</vt:lpstr>
      <vt:lpstr>PowerPoint Presentation</vt:lpstr>
      <vt:lpstr>PowerPoint Presentation</vt:lpstr>
      <vt:lpstr>PowerPoint Presentation</vt:lpstr>
      <vt:lpstr>SONOMA COUNTY PLAN SUBMITTED TO BOARD OF SUPERVISORS AND CITY COUNCILS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Brodkin</dc:creator>
  <cp:lastModifiedBy>Margaret Brodkin</cp:lastModifiedBy>
  <cp:revision>71</cp:revision>
  <cp:lastPrinted>2021-04-27T15:45:54Z</cp:lastPrinted>
  <dcterms:created xsi:type="dcterms:W3CDTF">2021-04-22T22:21:42Z</dcterms:created>
  <dcterms:modified xsi:type="dcterms:W3CDTF">2021-04-29T20:15:32Z</dcterms:modified>
</cp:coreProperties>
</file>