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A78BD0-C436-2713-5D31-4736A314A0D1}" name="Kristen Loschert" initials="KL" userId="Kristen Loschert" providerId="None"/>
  <p188:author id="{FF0B33E1-EC9D-3456-537A-D438DE052777}" name="Keisha Rivera" initials="KR" userId="Keisha Rive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D6E"/>
    <a:srgbClr val="3F6AB7"/>
    <a:srgbClr val="BE5427"/>
    <a:srgbClr val="B3BEDF"/>
    <a:srgbClr val="F0F8EF"/>
    <a:srgbClr val="335899"/>
    <a:srgbClr val="7991CE"/>
    <a:srgbClr val="95D6A4"/>
    <a:srgbClr val="2EDE85"/>
    <a:srgbClr val="4E6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4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49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78-402E-9E6A-890A579DD849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78-402E-9E6A-890A579DD849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78-402E-9E6A-890A579DD849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94A-43D5-A72E-DE5F493AE678}"/>
              </c:ext>
            </c:extLst>
          </c:dPt>
          <c:dLbls>
            <c:dLbl>
              <c:idx val="3"/>
              <c:layout>
                <c:manualLayout>
                  <c:x val="-2.6054258917378318E-3"/>
                  <c:y val="-3.13001001849663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4A-43D5-A72E-DE5F493AE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35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Extremely Important</c:v>
                      </c:pt>
                      <c:pt idx="1">
                        <c:v>Very Important</c:v>
                      </c:pt>
                      <c:pt idx="2">
                        <c:v>Somewhat Important</c:v>
                      </c:pt>
                      <c:pt idx="3">
                        <c:v>Not Important/Don't Know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D94A-43D5-A72E-DE5F493AE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D7-4EC5-A053-7FAEC51AB1F4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D7-4EC5-A053-7FAEC51AB1F4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D7-4EC5-A053-7FAEC51AB1F4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D7-4EC5-A053-7FAEC51AB1F4}"/>
              </c:ext>
            </c:extLst>
          </c:dPt>
          <c:dLbls>
            <c:dLbl>
              <c:idx val="1"/>
              <c:layout>
                <c:manualLayout>
                  <c:x val="-2.0054515647917479E-2"/>
                  <c:y val="-3.13001001849664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D7-4EC5-A053-7FAEC51AB1F4}"/>
                </c:ext>
              </c:extLst>
            </c:dLbl>
            <c:dLbl>
              <c:idx val="3"/>
              <c:layout>
                <c:manualLayout>
                  <c:x val="-2.6055079385089597E-3"/>
                  <c:y val="-0.14085045083234854"/>
                </c:manualLayout>
              </c:layout>
              <c:tx>
                <c:rich>
                  <a:bodyPr/>
                  <a:lstStyle/>
                  <a:p>
                    <a:fld id="{DDDAC4C8-BE3C-471F-BB52-16009DFC6B85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D7-4EC5-A053-7FAEC51AB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41</c:v>
                </c:pt>
                <c:pt idx="1">
                  <c:v>42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Extremely Important</c:v>
                      </c:pt>
                      <c:pt idx="1">
                        <c:v>Very Important</c:v>
                      </c:pt>
                      <c:pt idx="2">
                        <c:v>Somewhat Important</c:v>
                      </c:pt>
                      <c:pt idx="3">
                        <c:v>Not Important/Don't Know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41D7-4EC5-A053-7FAEC51AB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3B-453F-8BA2-1DA0961E712E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3B-453F-8BA2-1DA0961E712E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3B-453F-8BA2-1DA0961E712E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3B-453F-8BA2-1DA0961E712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3B-453F-8BA2-1DA0961E712E}"/>
                </c:ext>
              </c:extLst>
            </c:dLbl>
            <c:dLbl>
              <c:idx val="3"/>
              <c:layout>
                <c:manualLayout>
                  <c:x val="2.0791426984061397E-2"/>
                  <c:y val="3.912512523120756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3B-453F-8BA2-1DA0961E7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25</c:v>
                </c:pt>
                <c:pt idx="2">
                  <c:v>21</c:v>
                </c:pt>
                <c:pt idx="3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Extremely Important</c:v>
                      </c:pt>
                      <c:pt idx="1">
                        <c:v>Very Important</c:v>
                      </c:pt>
                      <c:pt idx="2">
                        <c:v>Somewhat Important</c:v>
                      </c:pt>
                      <c:pt idx="3">
                        <c:v>Not Important/Don't Know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53B-453F-8BA2-1DA0961E7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86B215-CACD-4BA8-B505-AE34D15842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8655C-FA4F-4133-9C0E-F35774908C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6E025-582A-4086-AD7A-E4D5A477B8D7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A787A-1946-451C-8DEB-D3FBA28724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9E7A6-45A4-4F35-97FA-AF11F880BA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5D42C-1A0F-4F36-887D-EF19EEDE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29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99C4-E6A7-4DAA-B097-4EE23B8F1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A68FB-2ED1-4D3C-92D2-FF1A93AEB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1E4BC-E050-4849-81A6-A96C01A7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D5D5-BD58-4926-9A82-D2D832E31E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6A315-9627-44A7-A74C-FEB8CEEF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B7E10-7E8E-4B34-A3D8-E393DF1F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486-A77B-42BA-B67C-9B37765F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0B23-AC3C-4D1C-8E42-9E201814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DC6A0-51F4-472A-AFBD-7224FCC4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E7164-86C2-4A9C-8489-921C41B04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6BEC7-E588-4F81-AB1F-24BDAC45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D5D5-BD58-4926-9A82-D2D832E31E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0F59B-F135-48DD-B7CC-0A653DB0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114B7-E804-48FA-9AC6-95F02BC1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486-A77B-42BA-B67C-9B37765F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7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8180E-C8C0-4E2C-857C-A339DF57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53EF5-352D-4052-9A38-2A2048BF0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E079C-ED57-4A60-A305-5AA6ABE68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B1D8B-657D-480C-AC59-84D70B1C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D5D5-BD58-4926-9A82-D2D832E31E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E70AE-6D8A-4A77-AA2D-8340D1E0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EF41A-087C-44E1-ABB6-E6DB7B59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486-A77B-42BA-B67C-9B37765F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93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EC37-6FE4-47B7-9802-64F64C9C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07021-53F0-4609-B110-A5B524DE8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34F14-BED2-449E-8E8D-D8AA0FF6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D5D5-BD58-4926-9A82-D2D832E31E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03ACF-6C62-4FCB-A9DD-387DC91A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D921-A880-4007-93CB-570FD336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486-A77B-42BA-B67C-9B37765F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65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9D5AB1-F291-426C-88E0-94767F817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83606-CA82-4944-9495-3CCED8050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132F8-E873-4B51-9A92-82FC7D4D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D5D5-BD58-4926-9A82-D2D832E31E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AB489-6D47-4512-8B64-539B530E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97F05-535E-4BDF-AA03-911C9BDB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486-A77B-42BA-B67C-9B37765F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0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EBAD-371F-4B65-B464-7D657DC2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A73F4-8DAC-4C1D-9EC1-BA25978B7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1D2DC-BCA3-486C-A403-A25E1D0F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D5D5-BD58-4926-9A82-D2D832E31E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185D0-E144-47C4-ABA4-564BD98C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7898F-DF9A-409D-AD32-0BA34AFD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486-A77B-42BA-B67C-9B37765FCAF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980CF34-EFE5-4DA5-8DEA-3810CAAC4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8" y="5979327"/>
            <a:ext cx="2390401" cy="7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2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4E62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EBAD-371F-4B65-B464-7D657DC2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A73F4-8DAC-4C1D-9EC1-BA25978B7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1D2DC-BCA3-486C-A403-A25E1D0F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D5D5-BD58-4926-9A82-D2D832E31E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185D0-E144-47C4-ABA4-564BD98C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7898F-DF9A-409D-AD32-0BA34AFD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486-A77B-42BA-B67C-9B37765FCAF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7FDAC151-B1C2-4AF4-B9ED-186BFCEFB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8" y="5978530"/>
            <a:ext cx="2386584" cy="71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4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313D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EBAD-371F-4B65-B464-7D657DC2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A73F4-8DAC-4C1D-9EC1-BA25978B7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1D2DC-BCA3-486C-A403-A25E1D0F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D5D5-BD58-4926-9A82-D2D832E31E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185D0-E144-47C4-ABA4-564BD98C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7898F-DF9A-409D-AD32-0BA34AFD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486-A77B-42BA-B67C-9B37765FCAF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FCA81DC-A5C6-4278-A6C8-350810D22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6" y="5979327"/>
            <a:ext cx="2386584" cy="7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4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E200-394B-4D9E-8865-0D6C587C9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669DD-A451-4571-B1F8-C7249CD46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CD86-EB9F-4DED-93C6-ED7CE266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D5D5-BD58-4926-9A82-D2D832E31E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467CE-FB49-4E14-A356-980590E0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A0599-67D9-450D-AE11-E78F9C0D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486-A77B-42BA-B67C-9B37765F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D877-9C3E-4321-A231-E3E2E118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0CAE5-DA3A-44FE-83ED-F340B5BAD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92908-12B7-4520-B199-8876C4B46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3DCA0-972C-435E-A470-F578704A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D5D5-BD58-4926-9A82-D2D832E31E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97AA6-0613-4B1A-A8E9-F189DE06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A05C1-B908-40F7-9696-64E2ED5B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486-A77B-42BA-B67C-9B37765F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A1D8-6ECB-4C93-9E02-2A850DBC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99C56-35C9-4B6A-9719-B4C1E4BB5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14831-73C2-4D84-A154-13688E7B6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80EBE-E092-4C80-A9F6-DC1A24701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F8B32-C541-4216-B2AF-E91CEA9E7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BDFFD-3BFB-43C0-BACA-67284891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D5D5-BD58-4926-9A82-D2D832E31E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8284AF-34D8-4C23-A69B-24B9A33E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DBEE7-2102-4896-9867-E3D47CBE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486-A77B-42BA-B67C-9B37765F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0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33C8E-3BAB-4E9A-B45A-CD4B8FC7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4DB36-88CF-46DC-979F-0B711A58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D5D5-BD58-4926-9A82-D2D832E31E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40B51-34F8-42B5-B8F1-5F492A6C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7A75B-0354-48B1-B1A3-5FDF9038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486-A77B-42BA-B67C-9B37765F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2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0AD9E-D597-47DB-A567-C0BD27B1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D5D5-BD58-4926-9A82-D2D832E31E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8577C-0E0D-47E3-AB25-B3257AF3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8C8A6-6528-4E3C-BCCA-83161C2C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486-A77B-42BA-B67C-9B37765F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643C97-B74E-4D68-B812-0D4852DA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4C0F8-FA87-439D-95AE-7EF3BDDDE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F8E1-1339-469B-84C4-AE46D4809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D5D5-BD58-4926-9A82-D2D832E31E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C43BE-6FF6-4DEA-990C-A2F3617B4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36308-5A4E-4766-833E-786A874A0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73486-A77B-42BA-B67C-9B37765F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hildrensfundingproject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hildrensfundingproject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hildrensfundingproject.org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://childrensfundingproject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D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8E3B-0087-4E45-A837-FC370DBEB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778" y="2951161"/>
            <a:ext cx="10292443" cy="135141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Voters Will Tax Themselves for Kids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E732AD-F9BB-4EBE-A1A9-8B16CE9C32F4}"/>
              </a:ext>
            </a:extLst>
          </p:cNvPr>
          <p:cNvCxnSpPr>
            <a:cxnSpLocks/>
          </p:cNvCxnSpPr>
          <p:nvPr/>
        </p:nvCxnSpPr>
        <p:spPr>
          <a:xfrm>
            <a:off x="5960268" y="2983817"/>
            <a:ext cx="1330439" cy="0"/>
          </a:xfrm>
          <a:prstGeom prst="line">
            <a:avLst/>
          </a:prstGeom>
          <a:ln w="57150">
            <a:solidFill>
              <a:srgbClr val="BE5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222980-2C54-43A6-9CCE-B4EDD4AFCD89}"/>
              </a:ext>
            </a:extLst>
          </p:cNvPr>
          <p:cNvCxnSpPr>
            <a:cxnSpLocks/>
          </p:cNvCxnSpPr>
          <p:nvPr/>
        </p:nvCxnSpPr>
        <p:spPr>
          <a:xfrm>
            <a:off x="8284368" y="4302577"/>
            <a:ext cx="1665175" cy="0"/>
          </a:xfrm>
          <a:prstGeom prst="line">
            <a:avLst/>
          </a:prstGeom>
          <a:ln w="57150">
            <a:solidFill>
              <a:srgbClr val="3F6A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0B8DB751-5756-4A14-BC10-F06B0CF11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1" y="5314566"/>
            <a:ext cx="3447619" cy="1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4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01520FA-2C07-423F-B8B6-C220D6BE8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52" y="1231154"/>
            <a:ext cx="1625622" cy="162562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CB0CA12-EC36-4CDC-9676-03FCDF87C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64" y="1193495"/>
            <a:ext cx="1625622" cy="162562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25E6152-71FA-40D4-A02E-A39E8C379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44" y="1224043"/>
            <a:ext cx="1625622" cy="162562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9AA2E3D-78D6-477B-977A-4629A975B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56" y="1203766"/>
            <a:ext cx="1625622" cy="162562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DDF8BFD-EB55-46CC-AC70-46616EA80A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8" y="1244587"/>
            <a:ext cx="1625622" cy="162562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0D4A497-9B1E-4241-90D1-FFC03726E8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772" y="1246428"/>
            <a:ext cx="1625622" cy="162562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BE06D45-68F1-4E73-A3DA-60A27945AD46}"/>
              </a:ext>
            </a:extLst>
          </p:cNvPr>
          <p:cNvSpPr/>
          <p:nvPr/>
        </p:nvSpPr>
        <p:spPr>
          <a:xfrm>
            <a:off x="299357" y="2804896"/>
            <a:ext cx="11593286" cy="185691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B928C-A4E8-4C66-B64F-4AB70C032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75" y="2882321"/>
            <a:ext cx="11372851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chemeClr val="bg1"/>
                </a:solidFill>
                <a:latin typeface="+mn-lt"/>
              </a:rPr>
              <a:t>Contact Children’s Funding Project at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childrensfundingproject.org/contact-us</a:t>
            </a:r>
            <a:br>
              <a:rPr lang="en-US" sz="1800" b="0" dirty="0">
                <a:solidFill>
                  <a:schemeClr val="bg1"/>
                </a:solidFill>
                <a:latin typeface="+mn-lt"/>
              </a:rPr>
            </a:br>
            <a:r>
              <a:rPr lang="en-US" sz="1800" b="0" dirty="0">
                <a:solidFill>
                  <a:schemeClr val="bg1"/>
                </a:solidFill>
                <a:latin typeface="+mn-lt"/>
              </a:rPr>
              <a:t>to find out how we can help your community develop a strategic plan for funding</a:t>
            </a:r>
            <a:br>
              <a:rPr lang="en-US" sz="1800" b="0" dirty="0">
                <a:solidFill>
                  <a:schemeClr val="bg1"/>
                </a:solidFill>
                <a:latin typeface="+mn-lt"/>
              </a:rPr>
            </a:br>
            <a:r>
              <a:rPr lang="en-US" sz="1800" b="0" dirty="0">
                <a:solidFill>
                  <a:schemeClr val="bg1"/>
                </a:solidFill>
                <a:latin typeface="+mn-lt"/>
              </a:rPr>
              <a:t>children and youth services. Be sure to join our mailing list to receive priority access to</a:t>
            </a:r>
            <a:br>
              <a:rPr lang="en-US" sz="1800" b="0" dirty="0">
                <a:solidFill>
                  <a:schemeClr val="bg1"/>
                </a:solidFill>
                <a:latin typeface="+mn-lt"/>
              </a:rPr>
            </a:br>
            <a:r>
              <a:rPr lang="en-US" sz="1800" b="0" dirty="0">
                <a:solidFill>
                  <a:schemeClr val="bg1"/>
                </a:solidFill>
                <a:latin typeface="+mn-lt"/>
              </a:rPr>
              <a:t>new tools and resources.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40A3E4F-2A94-49E3-9C1E-435928D091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93" y="4901901"/>
            <a:ext cx="4563015" cy="15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9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9DD5B1-0621-4EE8-897E-4E9608D6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1482"/>
          </a:xfrm>
        </p:spPr>
        <p:txBody>
          <a:bodyPr>
            <a:noAutofit/>
          </a:bodyPr>
          <a:lstStyle/>
          <a:p>
            <a:r>
              <a:rPr lang="en-US" sz="2800" dirty="0"/>
              <a:t>Voters say giving children a strong start in life is as important to them as strengthening the economy.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F667A8C-4EA7-4974-A726-9F7E2BE65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773621"/>
              </p:ext>
            </p:extLst>
          </p:nvPr>
        </p:nvGraphicFramePr>
        <p:xfrm>
          <a:off x="116721" y="1326607"/>
          <a:ext cx="3799643" cy="324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54A906B-6E96-47FB-8CA6-3E772F9A0AA3}"/>
              </a:ext>
            </a:extLst>
          </p:cNvPr>
          <p:cNvSpPr txBox="1"/>
          <p:nvPr/>
        </p:nvSpPr>
        <p:spPr>
          <a:xfrm>
            <a:off x="3286408" y="5896401"/>
            <a:ext cx="8632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Source: </a:t>
            </a:r>
            <a:r>
              <a:rPr lang="en-US" sz="12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Children’s Funding Accelerator, </a:t>
            </a:r>
            <a:r>
              <a:rPr lang="en-US" sz="1200" i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National Voter Support for Funding Children’s Services</a:t>
            </a:r>
            <a:r>
              <a:rPr lang="en-US" sz="12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(national poll conducted by FM3 Research) (Washington, DC: Children’s Funding Project, 2021). Children’s Funding Project is a nonprofit social impact organization that helps communities and states expand equitable opportunities for children and youth through strategic public financing.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hlinkClick r:id="rId3"/>
              </a:rPr>
              <a:t>childrensfundingproject.org</a:t>
            </a:r>
            <a:endParaRPr lang="en-US" sz="12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4CB2D1-0344-4C59-9186-802AD0A05DD5}"/>
              </a:ext>
            </a:extLst>
          </p:cNvPr>
          <p:cNvGrpSpPr/>
          <p:nvPr/>
        </p:nvGrpSpPr>
        <p:grpSpPr>
          <a:xfrm>
            <a:off x="2343415" y="3429000"/>
            <a:ext cx="961483" cy="961483"/>
            <a:chOff x="3065016" y="3791516"/>
            <a:chExt cx="1121789" cy="112178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468A85-E9C6-4450-9F45-AF07F3AA044E}"/>
                </a:ext>
              </a:extLst>
            </p:cNvPr>
            <p:cNvSpPr/>
            <p:nvPr/>
          </p:nvSpPr>
          <p:spPr>
            <a:xfrm>
              <a:off x="3065016" y="3791516"/>
              <a:ext cx="1121789" cy="1121789"/>
            </a:xfrm>
            <a:prstGeom prst="ellipse">
              <a:avLst/>
            </a:prstGeom>
            <a:solidFill>
              <a:srgbClr val="BE5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95430C-BD9C-4766-8D44-E5D34437A8B9}"/>
                </a:ext>
              </a:extLst>
            </p:cNvPr>
            <p:cNvSpPr txBox="1"/>
            <p:nvPr/>
          </p:nvSpPr>
          <p:spPr>
            <a:xfrm>
              <a:off x="3065016" y="4090800"/>
              <a:ext cx="1121789" cy="53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82%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11145D2-5E49-48E6-AD01-34C4807A8C9B}"/>
              </a:ext>
            </a:extLst>
          </p:cNvPr>
          <p:cNvSpPr txBox="1"/>
          <p:nvPr/>
        </p:nvSpPr>
        <p:spPr>
          <a:xfrm>
            <a:off x="547571" y="4447473"/>
            <a:ext cx="3064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SofiaPro-Light" panose="00000400000000000000" pitchFamily="50" charset="0"/>
              </a:rPr>
              <a:t>Giving children a strong start in life</a:t>
            </a:r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8FA2CD-39B8-42BF-8154-9B38D2C6F7C5}"/>
              </a:ext>
            </a:extLst>
          </p:cNvPr>
          <p:cNvCxnSpPr>
            <a:cxnSpLocks/>
          </p:cNvCxnSpPr>
          <p:nvPr/>
        </p:nvCxnSpPr>
        <p:spPr>
          <a:xfrm>
            <a:off x="923277" y="1326607"/>
            <a:ext cx="9616816" cy="0"/>
          </a:xfrm>
          <a:prstGeom prst="line">
            <a:avLst/>
          </a:prstGeom>
          <a:ln w="57150">
            <a:solidFill>
              <a:srgbClr val="BE5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C23F1B-AF62-4C5E-853E-AE2E203AAC33}"/>
              </a:ext>
            </a:extLst>
          </p:cNvPr>
          <p:cNvGrpSpPr/>
          <p:nvPr/>
        </p:nvGrpSpPr>
        <p:grpSpPr>
          <a:xfrm>
            <a:off x="2108031" y="5345821"/>
            <a:ext cx="8347352" cy="369332"/>
            <a:chOff x="656948" y="5271642"/>
            <a:chExt cx="8347352" cy="36933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9080E9F-5AEA-475B-B59D-F3C2B8632D61}"/>
                </a:ext>
              </a:extLst>
            </p:cNvPr>
            <p:cNvSpPr/>
            <p:nvPr/>
          </p:nvSpPr>
          <p:spPr>
            <a:xfrm>
              <a:off x="656948" y="5271642"/>
              <a:ext cx="8347352" cy="3693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3ECBA0-EEDB-49DB-AB42-C178CE5506A7}"/>
                </a:ext>
              </a:extLst>
            </p:cNvPr>
            <p:cNvSpPr/>
            <p:nvPr/>
          </p:nvSpPr>
          <p:spPr>
            <a:xfrm>
              <a:off x="923277" y="5349621"/>
              <a:ext cx="213373" cy="213373"/>
            </a:xfrm>
            <a:prstGeom prst="ellipse">
              <a:avLst/>
            </a:prstGeom>
            <a:solidFill>
              <a:srgbClr val="B3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666E6C-3F77-4EFF-BE8A-8680CE9B0660}"/>
                </a:ext>
              </a:extLst>
            </p:cNvPr>
            <p:cNvSpPr/>
            <p:nvPr/>
          </p:nvSpPr>
          <p:spPr>
            <a:xfrm>
              <a:off x="1099813" y="5349620"/>
              <a:ext cx="213373" cy="213373"/>
            </a:xfrm>
            <a:prstGeom prst="ellipse">
              <a:avLst/>
            </a:prstGeom>
            <a:solidFill>
              <a:srgbClr val="799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85C694-C6C8-4FF8-A01A-350D94A7195B}"/>
                </a:ext>
              </a:extLst>
            </p:cNvPr>
            <p:cNvSpPr txBox="1"/>
            <p:nvPr/>
          </p:nvSpPr>
          <p:spPr>
            <a:xfrm>
              <a:off x="1332236" y="5296239"/>
              <a:ext cx="24079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0" i="0" u="none" strike="noStrike" baseline="0" dirty="0">
                  <a:latin typeface="SofiaPro-Light" panose="00000400000000000000" pitchFamily="50" charset="0"/>
                </a:rPr>
                <a:t>extremely/very important</a:t>
              </a:r>
              <a:endParaRPr lang="en-US" sz="14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38E242-A0AD-4FAE-AEC2-9F1373956248}"/>
                </a:ext>
              </a:extLst>
            </p:cNvPr>
            <p:cNvSpPr/>
            <p:nvPr/>
          </p:nvSpPr>
          <p:spPr>
            <a:xfrm>
              <a:off x="3802386" y="5349620"/>
              <a:ext cx="213373" cy="213373"/>
            </a:xfrm>
            <a:prstGeom prst="ellipse">
              <a:avLst/>
            </a:prstGeom>
            <a:solidFill>
              <a:srgbClr val="3F6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821839-4A3F-466C-8AE0-905BF9E3589A}"/>
                </a:ext>
              </a:extLst>
            </p:cNvPr>
            <p:cNvSpPr/>
            <p:nvPr/>
          </p:nvSpPr>
          <p:spPr>
            <a:xfrm>
              <a:off x="6293496" y="5336377"/>
              <a:ext cx="213373" cy="213373"/>
            </a:xfrm>
            <a:prstGeom prst="ellipse">
              <a:avLst/>
            </a:prstGeom>
            <a:solidFill>
              <a:srgbClr val="335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D7B2D5-132F-48E0-AC31-7B9DBB137F20}"/>
                </a:ext>
              </a:extLst>
            </p:cNvPr>
            <p:cNvSpPr txBox="1"/>
            <p:nvPr/>
          </p:nvSpPr>
          <p:spPr>
            <a:xfrm>
              <a:off x="4046260" y="5284342"/>
              <a:ext cx="191639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0" i="0" u="none" strike="noStrike" baseline="0" dirty="0">
                  <a:latin typeface="SofiaPro-Light" panose="00000400000000000000" pitchFamily="50" charset="0"/>
                </a:rPr>
                <a:t>somewhat important</a:t>
              </a:r>
              <a:endParaRPr 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8F32B4-7D61-4E3F-BC2E-4FDF9A0F2A85}"/>
                </a:ext>
              </a:extLst>
            </p:cNvPr>
            <p:cNvSpPr txBox="1"/>
            <p:nvPr/>
          </p:nvSpPr>
          <p:spPr>
            <a:xfrm>
              <a:off x="6529110" y="5277992"/>
              <a:ext cx="23037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0" i="0" u="none" strike="noStrike" baseline="0" dirty="0">
                  <a:latin typeface="SofiaPro-Light" panose="00000400000000000000" pitchFamily="50" charset="0"/>
                </a:rPr>
                <a:t>not important/don’t know</a:t>
              </a:r>
              <a:endParaRPr lang="en-US" sz="1400" dirty="0"/>
            </a:p>
          </p:txBody>
        </p:sp>
      </p:grpSp>
      <p:graphicFrame>
        <p:nvGraphicFramePr>
          <p:cNvPr id="27" name="Content Placeholder 8">
            <a:extLst>
              <a:ext uri="{FF2B5EF4-FFF2-40B4-BE49-F238E27FC236}">
                <a16:creationId xmlns:a16="http://schemas.microsoft.com/office/drawing/2014/main" id="{781F6643-7566-4858-A592-B11A59FA77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426399"/>
              </p:ext>
            </p:extLst>
          </p:nvPr>
        </p:nvGraphicFramePr>
        <p:xfrm>
          <a:off x="4172705" y="1326607"/>
          <a:ext cx="3799643" cy="324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BE502FEC-77A4-4628-B834-319C42F748F5}"/>
              </a:ext>
            </a:extLst>
          </p:cNvPr>
          <p:cNvGrpSpPr/>
          <p:nvPr/>
        </p:nvGrpSpPr>
        <p:grpSpPr>
          <a:xfrm>
            <a:off x="6399399" y="3429000"/>
            <a:ext cx="961483" cy="961483"/>
            <a:chOff x="3065016" y="3791516"/>
            <a:chExt cx="1121789" cy="112178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0E5267C-E3B4-4A3B-A08B-CD8A38470D63}"/>
                </a:ext>
              </a:extLst>
            </p:cNvPr>
            <p:cNvSpPr/>
            <p:nvPr/>
          </p:nvSpPr>
          <p:spPr>
            <a:xfrm>
              <a:off x="3065016" y="3791516"/>
              <a:ext cx="1121789" cy="112178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899A25-5DF9-45FC-959A-0DAF6D3483EE}"/>
                </a:ext>
              </a:extLst>
            </p:cNvPr>
            <p:cNvSpPr txBox="1"/>
            <p:nvPr/>
          </p:nvSpPr>
          <p:spPr>
            <a:xfrm>
              <a:off x="3065016" y="4090800"/>
              <a:ext cx="1121789" cy="53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83%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6F43549-0B59-4B34-91A0-A83EEFBE22E7}"/>
              </a:ext>
            </a:extLst>
          </p:cNvPr>
          <p:cNvSpPr txBox="1"/>
          <p:nvPr/>
        </p:nvSpPr>
        <p:spPr>
          <a:xfrm>
            <a:off x="4469421" y="4447474"/>
            <a:ext cx="325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SofiaPro-Light" panose="00000400000000000000" pitchFamily="50" charset="0"/>
              </a:rPr>
              <a:t>Strengthening the economy</a:t>
            </a:r>
            <a:endParaRPr lang="en-US" b="1" dirty="0"/>
          </a:p>
        </p:txBody>
      </p:sp>
      <p:graphicFrame>
        <p:nvGraphicFramePr>
          <p:cNvPr id="32" name="Content Placeholder 8">
            <a:extLst>
              <a:ext uri="{FF2B5EF4-FFF2-40B4-BE49-F238E27FC236}">
                <a16:creationId xmlns:a16="http://schemas.microsoft.com/office/drawing/2014/main" id="{8EB3EE35-3A36-4B24-B2FD-7F9EE58C4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544910"/>
              </p:ext>
            </p:extLst>
          </p:nvPr>
        </p:nvGraphicFramePr>
        <p:xfrm>
          <a:off x="8228689" y="1332958"/>
          <a:ext cx="3799643" cy="324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08CC0F4E-3F8F-44F5-A247-E57E5830F919}"/>
              </a:ext>
            </a:extLst>
          </p:cNvPr>
          <p:cNvGrpSpPr/>
          <p:nvPr/>
        </p:nvGrpSpPr>
        <p:grpSpPr>
          <a:xfrm>
            <a:off x="10455383" y="3435351"/>
            <a:ext cx="961483" cy="961483"/>
            <a:chOff x="3065016" y="3791516"/>
            <a:chExt cx="1121789" cy="112178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37B823-E637-41FF-9CF0-3712DDA63BBA}"/>
                </a:ext>
              </a:extLst>
            </p:cNvPr>
            <p:cNvSpPr/>
            <p:nvPr/>
          </p:nvSpPr>
          <p:spPr>
            <a:xfrm>
              <a:off x="3065016" y="3791516"/>
              <a:ext cx="1121789" cy="112178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3A9777-E1AD-4C5D-B069-9D1D714615A9}"/>
                </a:ext>
              </a:extLst>
            </p:cNvPr>
            <p:cNvSpPr txBox="1"/>
            <p:nvPr/>
          </p:nvSpPr>
          <p:spPr>
            <a:xfrm>
              <a:off x="3065016" y="4090800"/>
              <a:ext cx="1121789" cy="53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63%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3169DDA-A18D-4DA4-8CD7-8E170217541F}"/>
              </a:ext>
            </a:extLst>
          </p:cNvPr>
          <p:cNvSpPr txBox="1"/>
          <p:nvPr/>
        </p:nvSpPr>
        <p:spPr>
          <a:xfrm>
            <a:off x="8337342" y="4436036"/>
            <a:ext cx="3582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SofiaPro-Light" panose="00000400000000000000" pitchFamily="50" charset="0"/>
              </a:rPr>
              <a:t>Reducing taxes and government</a:t>
            </a:r>
          </a:p>
          <a:p>
            <a:pPr algn="ctr"/>
            <a:r>
              <a:rPr lang="en-US" sz="1800" b="0" i="0" u="none" strike="noStrike" baseline="0" dirty="0">
                <a:latin typeface="SofiaPro-Light" panose="00000400000000000000" pitchFamily="50" charset="0"/>
              </a:rPr>
              <a:t>spending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91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27" grpId="0">
        <p:bldAsOne/>
      </p:bldGraphic>
      <p:bldGraphic spid="3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BC91-B0ED-482B-8252-D0F967D6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69"/>
            <a:ext cx="10515600" cy="1325563"/>
          </a:xfrm>
        </p:spPr>
        <p:txBody>
          <a:bodyPr>
            <a:noAutofit/>
          </a:bodyPr>
          <a:lstStyle/>
          <a:p>
            <a:r>
              <a:rPr lang="en-US" sz="2400" dirty="0"/>
              <a:t>Most voters believe that the additional funding needed for early childhood opportunities in their communities should come from a mix of sources.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E4C2C4-244D-442E-8C85-D86875FDEDAB}"/>
              </a:ext>
            </a:extLst>
          </p:cNvPr>
          <p:cNvSpPr/>
          <p:nvPr/>
        </p:nvSpPr>
        <p:spPr>
          <a:xfrm>
            <a:off x="3856155" y="1992911"/>
            <a:ext cx="4457047" cy="576281"/>
          </a:xfrm>
          <a:prstGeom prst="rect">
            <a:avLst/>
          </a:prstGeom>
          <a:solidFill>
            <a:srgbClr val="BE5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1AD66-98FE-489C-AFCE-BC3745421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314" y="2086647"/>
            <a:ext cx="3978729" cy="4277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Fewer than 1 in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42286-6C54-4F15-989E-E9619FE5957F}"/>
              </a:ext>
            </a:extLst>
          </p:cNvPr>
          <p:cNvSpPr txBox="1"/>
          <p:nvPr/>
        </p:nvSpPr>
        <p:spPr>
          <a:xfrm>
            <a:off x="1180882" y="4844416"/>
            <a:ext cx="9371293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2800" b="0" i="0" u="none" strike="noStrike" baseline="30000" dirty="0">
                <a:solidFill>
                  <a:schemeClr val="bg1"/>
                </a:solidFill>
              </a:rPr>
              <a:t>voters are “very confident” that federal funding alone will meet all the needs of children and youth in their local community.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0932848-2E8F-45D8-A807-65C564E6CD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60" y="3024052"/>
            <a:ext cx="1219200" cy="121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91D914-B275-4623-8959-4BEA50186D95}"/>
              </a:ext>
            </a:extLst>
          </p:cNvPr>
          <p:cNvSpPr txBox="1"/>
          <p:nvPr/>
        </p:nvSpPr>
        <p:spPr>
          <a:xfrm>
            <a:off x="3286408" y="5896401"/>
            <a:ext cx="8632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Source: 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Children’s Funding Accelerator, </a:t>
            </a:r>
            <a:r>
              <a:rPr lang="en-US" sz="1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National Voter Support for Funding Children’s Services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(national poll conducted by FM3 Research) (Washington, DC: Children’s Funding Project, 2021). Children’s Funding Project is a nonprofit social impact organization that helps communities and states expand equitable opportunities for children and youth through strategic public financing. </a:t>
            </a:r>
            <a:r>
              <a:rPr lang="en-US" sz="12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FD9F360-ACA6-4C28-AD4F-D9887A64ED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52" y="3024052"/>
            <a:ext cx="1219200" cy="12192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1D35C3C-BA9F-4569-9328-D97D767A79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44" y="3024052"/>
            <a:ext cx="1219200" cy="12192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5303247-9492-4A85-8AE2-304C666B7E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36" y="3024052"/>
            <a:ext cx="1219200" cy="12192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157106A-8AB2-4718-A68B-61EDD38398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28" y="3024052"/>
            <a:ext cx="1219200" cy="12192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693ED88-53D8-4818-A8EE-D9C3995356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20" y="3024052"/>
            <a:ext cx="1219200" cy="12192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A940EAD-D034-4ECF-8C97-3888D52C53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12" y="3024052"/>
            <a:ext cx="1219200" cy="12192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1F5755D-DE4E-4A54-8085-C94AA232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04" y="3024052"/>
            <a:ext cx="1219200" cy="12192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6594529-F589-4D42-B5B1-AA54B64E38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596" y="3024052"/>
            <a:ext cx="1219200" cy="12192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47E2051-2888-46BE-A47D-7F6C34DA6FB4}"/>
              </a:ext>
            </a:extLst>
          </p:cNvPr>
          <p:cNvGrpSpPr/>
          <p:nvPr/>
        </p:nvGrpSpPr>
        <p:grpSpPr>
          <a:xfrm>
            <a:off x="9704832" y="3024052"/>
            <a:ext cx="1227658" cy="1221104"/>
            <a:chOff x="9704832" y="3024052"/>
            <a:chExt cx="1227658" cy="1221104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7F34A731-6AC4-4127-99CA-22E745B1B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07"/>
            <a:stretch/>
          </p:blipFill>
          <p:spPr>
            <a:xfrm>
              <a:off x="10314432" y="3024052"/>
              <a:ext cx="618058" cy="1219200"/>
            </a:xfrm>
            <a:prstGeom prst="rect">
              <a:avLst/>
            </a:prstGeom>
          </p:spPr>
        </p:pic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6F52C701-5DD9-44E4-92EB-AE7D07EA5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832" y="3025956"/>
              <a:ext cx="1219200" cy="1219200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EEBB1D-81E2-4CE7-AB97-22A9553DBDC1}"/>
              </a:ext>
            </a:extLst>
          </p:cNvPr>
          <p:cNvCxnSpPr/>
          <p:nvPr/>
        </p:nvCxnSpPr>
        <p:spPr>
          <a:xfrm>
            <a:off x="979714" y="1658032"/>
            <a:ext cx="4653643" cy="0"/>
          </a:xfrm>
          <a:prstGeom prst="line">
            <a:avLst/>
          </a:prstGeom>
          <a:ln w="57150">
            <a:solidFill>
              <a:srgbClr val="F0F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39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944C6C3-D617-4091-8834-C9B1625C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2400" dirty="0"/>
              <a:t>Most voters believe that the additional funding needed for early childhood opportunities in their communities should come from a mix of sources.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AEF81-1550-4461-8B54-983B2B9BA29E}"/>
              </a:ext>
            </a:extLst>
          </p:cNvPr>
          <p:cNvSpPr txBox="1"/>
          <p:nvPr/>
        </p:nvSpPr>
        <p:spPr>
          <a:xfrm>
            <a:off x="3286408" y="5896401"/>
            <a:ext cx="8632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Source: 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Children’s Funding Accelerator, </a:t>
            </a:r>
            <a:r>
              <a:rPr lang="en-US" sz="1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National Voter Support for Funding Children’s Services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(national poll conducted by FM3 Research) (Washington, DC: Children’s Funding Project, 2021). Children’s Funding Project is a nonprofit social impact organization that helps communities and states expand equitable opportunities for children and youth through strategic public financing. </a:t>
            </a:r>
            <a:r>
              <a:rPr lang="en-US" sz="12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CD0B215-0B0C-4554-965D-5634090CE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9566" y="3481847"/>
            <a:ext cx="1917181" cy="176346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A60BA95-FCAD-4056-869F-7EB74B946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88410" y="2090738"/>
            <a:ext cx="1197998" cy="104173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58BDFDD-8F91-4AF4-A761-30045FF80D4B}"/>
              </a:ext>
            </a:extLst>
          </p:cNvPr>
          <p:cNvGrpSpPr/>
          <p:nvPr/>
        </p:nvGrpSpPr>
        <p:grpSpPr>
          <a:xfrm>
            <a:off x="3893543" y="3302791"/>
            <a:ext cx="1475247" cy="1475247"/>
            <a:chOff x="3065016" y="3791516"/>
            <a:chExt cx="1121789" cy="112178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11D5E5C-6A3E-411A-B1FF-8024AD650696}"/>
                </a:ext>
              </a:extLst>
            </p:cNvPr>
            <p:cNvSpPr/>
            <p:nvPr/>
          </p:nvSpPr>
          <p:spPr>
            <a:xfrm>
              <a:off x="3065016" y="3791516"/>
              <a:ext cx="1121789" cy="1121789"/>
            </a:xfrm>
            <a:prstGeom prst="ellipse">
              <a:avLst/>
            </a:prstGeom>
            <a:solidFill>
              <a:srgbClr val="95D6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975E08-3A2B-4310-99B8-022E2A18DB7B}"/>
                </a:ext>
              </a:extLst>
            </p:cNvPr>
            <p:cNvSpPr txBox="1"/>
            <p:nvPr/>
          </p:nvSpPr>
          <p:spPr>
            <a:xfrm>
              <a:off x="3065016" y="4106673"/>
              <a:ext cx="1121789" cy="49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60%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A1BCA22-53AF-4AE9-8D8F-457CE2D814CB}"/>
              </a:ext>
            </a:extLst>
          </p:cNvPr>
          <p:cNvSpPr txBox="1"/>
          <p:nvPr/>
        </p:nvSpPr>
        <p:spPr>
          <a:xfrm>
            <a:off x="5511767" y="3132474"/>
            <a:ext cx="60946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of voters think there will be a need for additional </a:t>
            </a:r>
            <a:r>
              <a:rPr lang="en-US" sz="2800" b="1" i="1" dirty="0">
                <a:solidFill>
                  <a:schemeClr val="bg1"/>
                </a:solidFill>
              </a:rPr>
              <a:t>local</a:t>
            </a:r>
            <a:r>
              <a:rPr lang="en-US" sz="2800" dirty="0">
                <a:solidFill>
                  <a:schemeClr val="bg1"/>
                </a:solidFill>
              </a:rPr>
              <a:t> funding for early childhood opportunities.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C5B95C6-210C-46E1-B3D3-E900F6D49277}"/>
              </a:ext>
            </a:extLst>
          </p:cNvPr>
          <p:cNvCxnSpPr/>
          <p:nvPr/>
        </p:nvCxnSpPr>
        <p:spPr>
          <a:xfrm>
            <a:off x="979714" y="1780497"/>
            <a:ext cx="4653643" cy="0"/>
          </a:xfrm>
          <a:prstGeom prst="line">
            <a:avLst/>
          </a:prstGeom>
          <a:ln w="57150">
            <a:solidFill>
              <a:srgbClr val="F0F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7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0065 0.09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58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039C-1562-44D6-854D-C1C64C11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Voters are willing to provide this local funding by increasing their own taxes.</a:t>
            </a: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5E698A6-F181-4BE7-9877-AC5BC7F8F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0" y="2487726"/>
            <a:ext cx="1901257" cy="188254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A30B00-E3C1-4E0A-B5E6-02E625FE3F7C}"/>
              </a:ext>
            </a:extLst>
          </p:cNvPr>
          <p:cNvSpPr txBox="1"/>
          <p:nvPr/>
        </p:nvSpPr>
        <p:spPr>
          <a:xfrm>
            <a:off x="3286408" y="5896401"/>
            <a:ext cx="8632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Source: </a:t>
            </a:r>
            <a:r>
              <a:rPr lang="en-US" sz="120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Children’s Funding Accelerator, </a:t>
            </a:r>
            <a:r>
              <a:rPr lang="en-US" sz="1200" i="1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National Voter Support for Funding Children’s Services</a:t>
            </a:r>
            <a:r>
              <a:rPr lang="en-US" sz="120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(national poll conducted by FM3 Research) (Washington, DC: Children’s Funding Project, 2021). Children’s Funding Project is a nonprofit social impact organization that helps communities and states expand equitable opportunities for children and youth through strategic public financing. </a:t>
            </a:r>
            <a:r>
              <a:rPr lang="en-US" sz="12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hlinkClick r:id="rId3"/>
              </a:rPr>
              <a:t>childrensfundingproject.org</a:t>
            </a:r>
            <a:endParaRPr lang="en-US" sz="12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8A8F9C-E1F4-4BF5-94FE-4B5BE3AC469F}"/>
              </a:ext>
            </a:extLst>
          </p:cNvPr>
          <p:cNvSpPr txBox="1"/>
          <p:nvPr/>
        </p:nvSpPr>
        <p:spPr>
          <a:xfrm>
            <a:off x="2784021" y="3523083"/>
            <a:ext cx="9005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willing to pay </a:t>
            </a:r>
            <a:r>
              <a:rPr lang="en-US" b="1" dirty="0"/>
              <a:t>$150 </a:t>
            </a:r>
            <a:r>
              <a:rPr lang="en-US" dirty="0"/>
              <a:t>more in taxes per year for “programs and services to support the development of children of all ages.”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2BA8D7-6FB9-4626-93E0-8B23BB435237}"/>
              </a:ext>
            </a:extLst>
          </p:cNvPr>
          <p:cNvSpPr txBox="1"/>
          <p:nvPr/>
        </p:nvSpPr>
        <p:spPr>
          <a:xfrm>
            <a:off x="3896406" y="2974723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of voters are willing to pay </a:t>
            </a:r>
            <a:r>
              <a:rPr lang="en-US" b="1" dirty="0"/>
              <a:t>$25 </a:t>
            </a:r>
            <a:r>
              <a:rPr lang="en-US" dirty="0"/>
              <a:t>more 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D6E356-E208-43B8-854A-E362771E4E99}"/>
              </a:ext>
            </a:extLst>
          </p:cNvPr>
          <p:cNvSpPr txBox="1"/>
          <p:nvPr/>
        </p:nvSpPr>
        <p:spPr>
          <a:xfrm>
            <a:off x="2667158" y="2870026"/>
            <a:ext cx="1385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991CE"/>
                </a:solidFill>
                <a:latin typeface="+mj-lt"/>
              </a:rPr>
              <a:t>70%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1EA42E-93DB-4BB3-BB98-6EC5466FBE40}"/>
              </a:ext>
            </a:extLst>
          </p:cNvPr>
          <p:cNvSpPr txBox="1"/>
          <p:nvPr/>
        </p:nvSpPr>
        <p:spPr>
          <a:xfrm>
            <a:off x="8832009" y="2823161"/>
            <a:ext cx="1385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F6AB7"/>
                </a:solidFill>
                <a:latin typeface="+mj-lt"/>
              </a:rPr>
              <a:t>64%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151AAB-5CBD-4C3C-AD68-B03D3BAF4C56}"/>
              </a:ext>
            </a:extLst>
          </p:cNvPr>
          <p:cNvSpPr txBox="1"/>
          <p:nvPr/>
        </p:nvSpPr>
        <p:spPr>
          <a:xfrm>
            <a:off x="10043273" y="2944885"/>
            <a:ext cx="1770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of voters are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266B2F7-2600-433E-96E0-8AFFD7EA18B0}"/>
              </a:ext>
            </a:extLst>
          </p:cNvPr>
          <p:cNvCxnSpPr/>
          <p:nvPr/>
        </p:nvCxnSpPr>
        <p:spPr>
          <a:xfrm>
            <a:off x="1404257" y="1690688"/>
            <a:ext cx="9478736" cy="0"/>
          </a:xfrm>
          <a:prstGeom prst="line">
            <a:avLst/>
          </a:prstGeom>
          <a:ln w="76200">
            <a:solidFill>
              <a:srgbClr val="335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62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E568-59C5-41B5-9C6B-B9DB3914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4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Funding for youth mental health and maternal/infant health opportunities are top priorities for voters.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F11BF2-8B6E-4E71-9A6A-84096999E43B}"/>
              </a:ext>
            </a:extLst>
          </p:cNvPr>
          <p:cNvCxnSpPr>
            <a:cxnSpLocks/>
          </p:cNvCxnSpPr>
          <p:nvPr/>
        </p:nvCxnSpPr>
        <p:spPr>
          <a:xfrm>
            <a:off x="1404596" y="1510392"/>
            <a:ext cx="9274629" cy="0"/>
          </a:xfrm>
          <a:prstGeom prst="line">
            <a:avLst/>
          </a:prstGeom>
          <a:ln w="57150">
            <a:solidFill>
              <a:srgbClr val="F0F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BFB4E9F-E8ED-49A7-BB13-BC7549108571}"/>
              </a:ext>
            </a:extLst>
          </p:cNvPr>
          <p:cNvSpPr txBox="1"/>
          <p:nvPr/>
        </p:nvSpPr>
        <p:spPr>
          <a:xfrm>
            <a:off x="3286408" y="5896401"/>
            <a:ext cx="8632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Source: 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Children’s Funding Accelerator, </a:t>
            </a:r>
            <a:r>
              <a:rPr lang="en-US" sz="1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National Voter Support for Funding Children’s Services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(national poll conducted by FM3 Research) (Washington, DC: Children’s Funding Project, 2021). Children’s Funding Project is a nonprofit social impact organization that helps communities and states expand equitable opportunities for children and youth through strategic public financing. </a:t>
            </a:r>
            <a:r>
              <a:rPr lang="en-US" sz="12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8471A2-C371-4F01-9803-2F243693079A}"/>
              </a:ext>
            </a:extLst>
          </p:cNvPr>
          <p:cNvSpPr txBox="1"/>
          <p:nvPr/>
        </p:nvSpPr>
        <p:spPr>
          <a:xfrm>
            <a:off x="1512774" y="1745890"/>
            <a:ext cx="9166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Percentage of voters who rank each opportunity as a high/very high priority.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8995F2-A028-457F-946B-0EE255908D7D}"/>
              </a:ext>
            </a:extLst>
          </p:cNvPr>
          <p:cNvSpPr txBox="1"/>
          <p:nvPr/>
        </p:nvSpPr>
        <p:spPr>
          <a:xfrm>
            <a:off x="3541675" y="3833282"/>
            <a:ext cx="2342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Youth mental</a:t>
            </a:r>
          </a:p>
          <a:p>
            <a:r>
              <a:rPr lang="en-US" b="1" dirty="0">
                <a:solidFill>
                  <a:schemeClr val="bg1"/>
                </a:solidFill>
              </a:rPr>
              <a:t>health services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E377C8-B78E-433C-AA42-B990222C2C31}"/>
              </a:ext>
            </a:extLst>
          </p:cNvPr>
          <p:cNvGrpSpPr/>
          <p:nvPr/>
        </p:nvGrpSpPr>
        <p:grpSpPr>
          <a:xfrm>
            <a:off x="1159580" y="2926843"/>
            <a:ext cx="1616528" cy="1616528"/>
            <a:chOff x="1343536" y="2222086"/>
            <a:chExt cx="1616528" cy="16165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53B805F-F90B-4947-B624-CCF60D637F01}"/>
                </a:ext>
              </a:extLst>
            </p:cNvPr>
            <p:cNvSpPr/>
            <p:nvPr/>
          </p:nvSpPr>
          <p:spPr>
            <a:xfrm>
              <a:off x="1343536" y="2222086"/>
              <a:ext cx="1616528" cy="1616528"/>
            </a:xfrm>
            <a:prstGeom prst="ellipse">
              <a:avLst/>
            </a:prstGeom>
            <a:solidFill>
              <a:srgbClr val="F0F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9212A6EC-9E83-464B-B502-23431D6E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32" y="2434954"/>
              <a:ext cx="1191537" cy="119079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15B3CB-F9E7-4727-99F4-4AA250C78A63}"/>
              </a:ext>
            </a:extLst>
          </p:cNvPr>
          <p:cNvGrpSpPr/>
          <p:nvPr/>
        </p:nvGrpSpPr>
        <p:grpSpPr>
          <a:xfrm>
            <a:off x="2416893" y="3669100"/>
            <a:ext cx="961483" cy="961483"/>
            <a:chOff x="3065016" y="3791516"/>
            <a:chExt cx="1121789" cy="11217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486980-95D8-41B8-8A02-C4FDE096D8E7}"/>
                </a:ext>
              </a:extLst>
            </p:cNvPr>
            <p:cNvSpPr/>
            <p:nvPr/>
          </p:nvSpPr>
          <p:spPr>
            <a:xfrm>
              <a:off x="3065016" y="3791516"/>
              <a:ext cx="1121789" cy="1121789"/>
            </a:xfrm>
            <a:prstGeom prst="ellipse">
              <a:avLst/>
            </a:prstGeom>
            <a:solidFill>
              <a:srgbClr val="B3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4C89C5-F6A7-4D1B-ABF9-698D89A61610}"/>
                </a:ext>
              </a:extLst>
            </p:cNvPr>
            <p:cNvSpPr txBox="1"/>
            <p:nvPr/>
          </p:nvSpPr>
          <p:spPr>
            <a:xfrm>
              <a:off x="3065016" y="4090800"/>
              <a:ext cx="1121789" cy="53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79%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2F1EC9-E1F9-4A52-A113-CA202F5BC60A}"/>
              </a:ext>
            </a:extLst>
          </p:cNvPr>
          <p:cNvCxnSpPr>
            <a:cxnSpLocks/>
          </p:cNvCxnSpPr>
          <p:nvPr/>
        </p:nvCxnSpPr>
        <p:spPr>
          <a:xfrm>
            <a:off x="3657599" y="4543371"/>
            <a:ext cx="1885950" cy="0"/>
          </a:xfrm>
          <a:prstGeom prst="line">
            <a:avLst/>
          </a:prstGeom>
          <a:ln w="57150">
            <a:solidFill>
              <a:srgbClr val="BE5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728C81-5149-48F2-B836-36D6D8494A1D}"/>
              </a:ext>
            </a:extLst>
          </p:cNvPr>
          <p:cNvGrpSpPr/>
          <p:nvPr/>
        </p:nvGrpSpPr>
        <p:grpSpPr>
          <a:xfrm>
            <a:off x="6455230" y="2926843"/>
            <a:ext cx="1616528" cy="1616528"/>
            <a:chOff x="6381752" y="2686743"/>
            <a:chExt cx="1616528" cy="16165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3F60DF-109E-4F3F-B3F3-837A87BA8D1A}"/>
                </a:ext>
              </a:extLst>
            </p:cNvPr>
            <p:cNvSpPr/>
            <p:nvPr/>
          </p:nvSpPr>
          <p:spPr>
            <a:xfrm>
              <a:off x="6381752" y="2686743"/>
              <a:ext cx="1616528" cy="1616528"/>
            </a:xfrm>
            <a:prstGeom prst="ellipse">
              <a:avLst/>
            </a:prstGeom>
            <a:solidFill>
              <a:srgbClr val="F0F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9332F9D1-DEF7-4AED-AD35-F6A894D04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181" y="2898446"/>
              <a:ext cx="1037669" cy="110059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4E21453-F3C2-4BA7-9014-F23C4D977FA3}"/>
              </a:ext>
            </a:extLst>
          </p:cNvPr>
          <p:cNvSpPr txBox="1"/>
          <p:nvPr/>
        </p:nvSpPr>
        <p:spPr>
          <a:xfrm>
            <a:off x="8837325" y="3833282"/>
            <a:ext cx="2772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Maternal and infant health services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020AD3-E238-4322-886E-E59ABE0CEA1E}"/>
              </a:ext>
            </a:extLst>
          </p:cNvPr>
          <p:cNvGrpSpPr/>
          <p:nvPr/>
        </p:nvGrpSpPr>
        <p:grpSpPr>
          <a:xfrm>
            <a:off x="7712543" y="3669100"/>
            <a:ext cx="961483" cy="961483"/>
            <a:chOff x="3065016" y="3791516"/>
            <a:chExt cx="1121789" cy="112178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9FD6B7A-1B84-4628-948F-ADAC7791385C}"/>
                </a:ext>
              </a:extLst>
            </p:cNvPr>
            <p:cNvSpPr/>
            <p:nvPr/>
          </p:nvSpPr>
          <p:spPr>
            <a:xfrm>
              <a:off x="3065016" y="3791516"/>
              <a:ext cx="1121789" cy="1121789"/>
            </a:xfrm>
            <a:prstGeom prst="ellipse">
              <a:avLst/>
            </a:prstGeom>
            <a:solidFill>
              <a:srgbClr val="B3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F005AF4-0B06-4815-8B47-BABAF087E57E}"/>
                </a:ext>
              </a:extLst>
            </p:cNvPr>
            <p:cNvSpPr txBox="1"/>
            <p:nvPr/>
          </p:nvSpPr>
          <p:spPr>
            <a:xfrm>
              <a:off x="3065016" y="4090800"/>
              <a:ext cx="1121789" cy="53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75%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816A51-6882-4B1E-A8DE-7C30A29BF9BC}"/>
              </a:ext>
            </a:extLst>
          </p:cNvPr>
          <p:cNvCxnSpPr>
            <a:cxnSpLocks/>
          </p:cNvCxnSpPr>
          <p:nvPr/>
        </p:nvCxnSpPr>
        <p:spPr>
          <a:xfrm>
            <a:off x="8953249" y="4543371"/>
            <a:ext cx="1885950" cy="0"/>
          </a:xfrm>
          <a:prstGeom prst="line">
            <a:avLst/>
          </a:prstGeom>
          <a:ln w="57150">
            <a:solidFill>
              <a:srgbClr val="BE5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0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ED5CA10E-421F-48F1-A9DD-79D7127CB886}"/>
              </a:ext>
            </a:extLst>
          </p:cNvPr>
          <p:cNvGrpSpPr/>
          <p:nvPr/>
        </p:nvGrpSpPr>
        <p:grpSpPr>
          <a:xfrm>
            <a:off x="4132969" y="4030180"/>
            <a:ext cx="1455091" cy="1455091"/>
            <a:chOff x="4132969" y="4030180"/>
            <a:chExt cx="1455091" cy="145509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879A7EC-9CBE-44F8-8C77-B2024190582F}"/>
                </a:ext>
              </a:extLst>
            </p:cNvPr>
            <p:cNvSpPr/>
            <p:nvPr/>
          </p:nvSpPr>
          <p:spPr>
            <a:xfrm>
              <a:off x="4132969" y="4030180"/>
              <a:ext cx="1455091" cy="1455091"/>
            </a:xfrm>
            <a:prstGeom prst="ellipse">
              <a:avLst/>
            </a:prstGeom>
            <a:solidFill>
              <a:srgbClr val="F0F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 descr="Icon&#10;&#10;Description automatically generated">
              <a:extLst>
                <a:ext uri="{FF2B5EF4-FFF2-40B4-BE49-F238E27FC236}">
                  <a16:creationId xmlns:a16="http://schemas.microsoft.com/office/drawing/2014/main" id="{CCBDCDDD-61B4-4043-BC6C-F0D15D18A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449" y="4273063"/>
              <a:ext cx="1088131" cy="969324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169A2C7-B69C-46DF-AEB7-7769300BDE40}"/>
              </a:ext>
            </a:extLst>
          </p:cNvPr>
          <p:cNvGrpSpPr/>
          <p:nvPr/>
        </p:nvGrpSpPr>
        <p:grpSpPr>
          <a:xfrm>
            <a:off x="6764745" y="2433299"/>
            <a:ext cx="1455091" cy="1455091"/>
            <a:chOff x="6764745" y="2433299"/>
            <a:chExt cx="1455091" cy="145509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3F60DF-109E-4F3F-B3F3-837A87BA8D1A}"/>
                </a:ext>
              </a:extLst>
            </p:cNvPr>
            <p:cNvSpPr/>
            <p:nvPr/>
          </p:nvSpPr>
          <p:spPr>
            <a:xfrm>
              <a:off x="6764745" y="2433299"/>
              <a:ext cx="1455091" cy="1455091"/>
            </a:xfrm>
            <a:prstGeom prst="ellipse">
              <a:avLst/>
            </a:prstGeom>
            <a:solidFill>
              <a:srgbClr val="F0F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0791B410-F734-4E37-A95F-726B070C2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757" y="2644179"/>
              <a:ext cx="1001346" cy="100134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89C6598-1B9E-4257-A413-EBE5659244C0}"/>
              </a:ext>
            </a:extLst>
          </p:cNvPr>
          <p:cNvGrpSpPr/>
          <p:nvPr/>
        </p:nvGrpSpPr>
        <p:grpSpPr>
          <a:xfrm>
            <a:off x="977922" y="2369541"/>
            <a:ext cx="1455091" cy="1455091"/>
            <a:chOff x="1159580" y="2926843"/>
            <a:chExt cx="1616528" cy="16165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53B805F-F90B-4947-B624-CCF60D637F01}"/>
                </a:ext>
              </a:extLst>
            </p:cNvPr>
            <p:cNvSpPr/>
            <p:nvPr/>
          </p:nvSpPr>
          <p:spPr>
            <a:xfrm>
              <a:off x="1159580" y="2926843"/>
              <a:ext cx="1616528" cy="1616528"/>
            </a:xfrm>
            <a:prstGeom prst="ellipse">
              <a:avLst/>
            </a:prstGeom>
            <a:solidFill>
              <a:srgbClr val="F0F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5B7B978B-4203-41F3-A19E-AE925B197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692" y="3199949"/>
              <a:ext cx="1066305" cy="107031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86E568-59C5-41B5-9C6B-B9DB3914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4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Voters support funding after-school programs, </a:t>
            </a:r>
            <a:br>
              <a:rPr lang="en-US" sz="2800" dirty="0"/>
            </a:br>
            <a:r>
              <a:rPr lang="en-US" sz="2800" dirty="0"/>
              <a:t>child care, and preschool with tax dollars.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F11BF2-8B6E-4E71-9A6A-84096999E43B}"/>
              </a:ext>
            </a:extLst>
          </p:cNvPr>
          <p:cNvCxnSpPr>
            <a:cxnSpLocks/>
          </p:cNvCxnSpPr>
          <p:nvPr/>
        </p:nvCxnSpPr>
        <p:spPr>
          <a:xfrm>
            <a:off x="2042160" y="1510392"/>
            <a:ext cx="8221980" cy="0"/>
          </a:xfrm>
          <a:prstGeom prst="line">
            <a:avLst/>
          </a:prstGeom>
          <a:ln w="57150">
            <a:solidFill>
              <a:srgbClr val="F0F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BFB4E9F-E8ED-49A7-BB13-BC7549108571}"/>
              </a:ext>
            </a:extLst>
          </p:cNvPr>
          <p:cNvSpPr txBox="1"/>
          <p:nvPr/>
        </p:nvSpPr>
        <p:spPr>
          <a:xfrm>
            <a:off x="3286408" y="5896401"/>
            <a:ext cx="8632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Source: 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Children’s Funding Accelerator, </a:t>
            </a:r>
            <a:r>
              <a:rPr lang="en-US" sz="1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National Voter Support for Funding Children’s Services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(national poll conducted by FM3 Research) (Washington, DC: Children’s Funding Project, 2021). Children’s Funding Project is a nonprofit social impact organization that helps communities and states expand equitable opportunities for children and youth through strategic public financing. </a:t>
            </a:r>
            <a:r>
              <a:rPr lang="en-US" sz="12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8471A2-C371-4F01-9803-2F243693079A}"/>
              </a:ext>
            </a:extLst>
          </p:cNvPr>
          <p:cNvSpPr txBox="1"/>
          <p:nvPr/>
        </p:nvSpPr>
        <p:spPr>
          <a:xfrm>
            <a:off x="1512774" y="1745890"/>
            <a:ext cx="9166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Percentage of voters who rank each opportunity as a high/very high priority.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8995F2-A028-457F-946B-0EE255908D7D}"/>
              </a:ext>
            </a:extLst>
          </p:cNvPr>
          <p:cNvSpPr txBox="1"/>
          <p:nvPr/>
        </p:nvSpPr>
        <p:spPr>
          <a:xfrm>
            <a:off x="3218086" y="2859551"/>
            <a:ext cx="2631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After-school and summer programs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15B3CB-F9E7-4727-99F4-4AA250C78A63}"/>
              </a:ext>
            </a:extLst>
          </p:cNvPr>
          <p:cNvGrpSpPr/>
          <p:nvPr/>
        </p:nvGrpSpPr>
        <p:grpSpPr>
          <a:xfrm>
            <a:off x="2235235" y="2782242"/>
            <a:ext cx="865463" cy="865463"/>
            <a:chOff x="3065016" y="3791516"/>
            <a:chExt cx="1121789" cy="11217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486980-95D8-41B8-8A02-C4FDE096D8E7}"/>
                </a:ext>
              </a:extLst>
            </p:cNvPr>
            <p:cNvSpPr/>
            <p:nvPr/>
          </p:nvSpPr>
          <p:spPr>
            <a:xfrm>
              <a:off x="3065016" y="3791516"/>
              <a:ext cx="1121789" cy="1121789"/>
            </a:xfrm>
            <a:prstGeom prst="ellipse">
              <a:avLst/>
            </a:prstGeom>
            <a:solidFill>
              <a:srgbClr val="B3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4C89C5-F6A7-4D1B-ABF9-698D89A61610}"/>
                </a:ext>
              </a:extLst>
            </p:cNvPr>
            <p:cNvSpPr txBox="1"/>
            <p:nvPr/>
          </p:nvSpPr>
          <p:spPr>
            <a:xfrm>
              <a:off x="3065016" y="4090800"/>
              <a:ext cx="1121789" cy="53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73%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2F1EC9-E1F9-4A52-A113-CA202F5BC60A}"/>
              </a:ext>
            </a:extLst>
          </p:cNvPr>
          <p:cNvCxnSpPr>
            <a:cxnSpLocks/>
          </p:cNvCxnSpPr>
          <p:nvPr/>
        </p:nvCxnSpPr>
        <p:spPr>
          <a:xfrm>
            <a:off x="3334009" y="3569639"/>
            <a:ext cx="2413648" cy="0"/>
          </a:xfrm>
          <a:prstGeom prst="line">
            <a:avLst/>
          </a:prstGeom>
          <a:ln w="57150">
            <a:solidFill>
              <a:srgbClr val="BE5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4E21453-F3C2-4BA7-9014-F23C4D977FA3}"/>
              </a:ext>
            </a:extLst>
          </p:cNvPr>
          <p:cNvSpPr txBox="1"/>
          <p:nvPr/>
        </p:nvSpPr>
        <p:spPr>
          <a:xfrm>
            <a:off x="9004909" y="2830323"/>
            <a:ext cx="3132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High-quality infant and toddler child care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020AD3-E238-4322-886E-E59ABE0CEA1E}"/>
              </a:ext>
            </a:extLst>
          </p:cNvPr>
          <p:cNvGrpSpPr/>
          <p:nvPr/>
        </p:nvGrpSpPr>
        <p:grpSpPr>
          <a:xfrm>
            <a:off x="8022058" y="2757689"/>
            <a:ext cx="865463" cy="865463"/>
            <a:chOff x="3065016" y="3791516"/>
            <a:chExt cx="1121789" cy="112178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9FD6B7A-1B84-4628-948F-ADAC7791385C}"/>
                </a:ext>
              </a:extLst>
            </p:cNvPr>
            <p:cNvSpPr/>
            <p:nvPr/>
          </p:nvSpPr>
          <p:spPr>
            <a:xfrm>
              <a:off x="3065016" y="3791516"/>
              <a:ext cx="1121789" cy="1121789"/>
            </a:xfrm>
            <a:prstGeom prst="ellipse">
              <a:avLst/>
            </a:prstGeom>
            <a:solidFill>
              <a:srgbClr val="B3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F005AF4-0B06-4815-8B47-BABAF087E57E}"/>
                </a:ext>
              </a:extLst>
            </p:cNvPr>
            <p:cNvSpPr txBox="1"/>
            <p:nvPr/>
          </p:nvSpPr>
          <p:spPr>
            <a:xfrm>
              <a:off x="3065016" y="4090800"/>
              <a:ext cx="1121789" cy="53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70%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816A51-6882-4B1E-A8DE-7C30A29BF9BC}"/>
              </a:ext>
            </a:extLst>
          </p:cNvPr>
          <p:cNvCxnSpPr>
            <a:cxnSpLocks/>
          </p:cNvCxnSpPr>
          <p:nvPr/>
        </p:nvCxnSpPr>
        <p:spPr>
          <a:xfrm>
            <a:off x="9120833" y="3540411"/>
            <a:ext cx="2798296" cy="0"/>
          </a:xfrm>
          <a:prstGeom prst="line">
            <a:avLst/>
          </a:prstGeom>
          <a:ln w="57150">
            <a:solidFill>
              <a:srgbClr val="BE5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1769FA6-87EA-4BF5-94E4-C3F71558DF95}"/>
              </a:ext>
            </a:extLst>
          </p:cNvPr>
          <p:cNvSpPr txBox="1"/>
          <p:nvPr/>
        </p:nvSpPr>
        <p:spPr>
          <a:xfrm>
            <a:off x="6373133" y="4593281"/>
            <a:ext cx="28933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High-quality preschool programs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F3AA93D-0179-4687-94A1-3444F77DE2B8}"/>
              </a:ext>
            </a:extLst>
          </p:cNvPr>
          <p:cNvGrpSpPr/>
          <p:nvPr/>
        </p:nvGrpSpPr>
        <p:grpSpPr>
          <a:xfrm>
            <a:off x="5390282" y="4515972"/>
            <a:ext cx="865463" cy="865463"/>
            <a:chOff x="3065016" y="3791516"/>
            <a:chExt cx="1121789" cy="112178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40A9E7B-82A5-4668-A9F8-6C865174DA00}"/>
                </a:ext>
              </a:extLst>
            </p:cNvPr>
            <p:cNvSpPr/>
            <p:nvPr/>
          </p:nvSpPr>
          <p:spPr>
            <a:xfrm>
              <a:off x="3065016" y="3791516"/>
              <a:ext cx="1121789" cy="1121789"/>
            </a:xfrm>
            <a:prstGeom prst="ellipse">
              <a:avLst/>
            </a:prstGeom>
            <a:solidFill>
              <a:srgbClr val="B3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12BFB98-2514-4E8E-8E8B-4A57BD9EC132}"/>
                </a:ext>
              </a:extLst>
            </p:cNvPr>
            <p:cNvSpPr txBox="1"/>
            <p:nvPr/>
          </p:nvSpPr>
          <p:spPr>
            <a:xfrm>
              <a:off x="3065016" y="4090800"/>
              <a:ext cx="1121789" cy="53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69%</a:t>
              </a: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75B0A3E-40E3-4CF1-A21D-B4148D6C0A94}"/>
              </a:ext>
            </a:extLst>
          </p:cNvPr>
          <p:cNvCxnSpPr>
            <a:cxnSpLocks/>
          </p:cNvCxnSpPr>
          <p:nvPr/>
        </p:nvCxnSpPr>
        <p:spPr>
          <a:xfrm>
            <a:off x="6489056" y="5303369"/>
            <a:ext cx="2515853" cy="0"/>
          </a:xfrm>
          <a:prstGeom prst="line">
            <a:avLst/>
          </a:prstGeom>
          <a:ln w="57150">
            <a:solidFill>
              <a:srgbClr val="BE5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6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622C-C666-435C-B532-C168DF08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majority of voters in every region of the country want to see their tax dollars used to give all children a strong start in life, regardless of a child’s family income, education, skin color, or where a child lives. </a:t>
            </a:r>
          </a:p>
        </p:txBody>
      </p:sp>
      <p:pic>
        <p:nvPicPr>
          <p:cNvPr id="6" name="Content Placeholder 5" descr="A picture containing map&#10;&#10;Description automatically generated">
            <a:extLst>
              <a:ext uri="{FF2B5EF4-FFF2-40B4-BE49-F238E27FC236}">
                <a16:creationId xmlns:a16="http://schemas.microsoft.com/office/drawing/2014/main" id="{34E985F7-6167-4C43-820C-FE3EA66E8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36" y="1743326"/>
            <a:ext cx="6273971" cy="387482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08DE04-279E-4D7F-B4FF-C34A221A8C3E}"/>
              </a:ext>
            </a:extLst>
          </p:cNvPr>
          <p:cNvSpPr txBox="1"/>
          <p:nvPr/>
        </p:nvSpPr>
        <p:spPr>
          <a:xfrm>
            <a:off x="3286408" y="5896401"/>
            <a:ext cx="8632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Source: </a:t>
            </a:r>
            <a:r>
              <a:rPr lang="en-US" sz="12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Children’s Funding Accelerator, </a:t>
            </a:r>
            <a:r>
              <a:rPr lang="en-US" sz="1200" i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National Voter Support for Funding Children’s Services</a:t>
            </a:r>
            <a:r>
              <a:rPr lang="en-US" sz="12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(national poll conducted by FM3 Research) (Washington, DC: Children’s Funding Project, 2021). Children’s Funding Project is a nonprofit social impact organization that helps communities and states expand equitable opportunities for children and youth through strategic public financing.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hlinkClick r:id="rId3"/>
              </a:rPr>
              <a:t>childrensfundingproject.org</a:t>
            </a:r>
            <a:endParaRPr lang="en-US" sz="12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E4E096D-6C94-48BB-B3A1-5D72394E44A3}"/>
              </a:ext>
            </a:extLst>
          </p:cNvPr>
          <p:cNvSpPr/>
          <p:nvPr/>
        </p:nvSpPr>
        <p:spPr>
          <a:xfrm>
            <a:off x="1015093" y="2311838"/>
            <a:ext cx="4330076" cy="2237014"/>
          </a:xfrm>
          <a:prstGeom prst="homePlate">
            <a:avLst>
              <a:gd name="adj" fmla="val 37226"/>
            </a:avLst>
          </a:prstGeom>
          <a:solidFill>
            <a:srgbClr val="B3B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Percentage of voters in each region who would support a tax increase of $100 per year to fund a strong start for all children.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DCF7AB-3F66-494A-808B-B51FF08A7C34}"/>
              </a:ext>
            </a:extLst>
          </p:cNvPr>
          <p:cNvGrpSpPr/>
          <p:nvPr/>
        </p:nvGrpSpPr>
        <p:grpSpPr>
          <a:xfrm>
            <a:off x="5184587" y="1894132"/>
            <a:ext cx="727502" cy="726602"/>
            <a:chOff x="3065016" y="3791516"/>
            <a:chExt cx="1121789" cy="112040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035555-F4A3-4A6F-95E3-C95B86656B8C}"/>
                </a:ext>
              </a:extLst>
            </p:cNvPr>
            <p:cNvSpPr/>
            <p:nvPr/>
          </p:nvSpPr>
          <p:spPr>
            <a:xfrm>
              <a:off x="3065016" y="3791516"/>
              <a:ext cx="1120401" cy="1120401"/>
            </a:xfrm>
            <a:prstGeom prst="ellipse">
              <a:avLst/>
            </a:prstGeom>
            <a:solidFill>
              <a:srgbClr val="BE5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591A9D-3238-4F9B-857E-5D2F157462AB}"/>
                </a:ext>
              </a:extLst>
            </p:cNvPr>
            <p:cNvSpPr txBox="1"/>
            <p:nvPr/>
          </p:nvSpPr>
          <p:spPr>
            <a:xfrm>
              <a:off x="3065016" y="4090799"/>
              <a:ext cx="1121789" cy="52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58%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F80A71-47B3-44DD-87B1-FB3085E0BF1E}"/>
              </a:ext>
            </a:extLst>
          </p:cNvPr>
          <p:cNvGrpSpPr/>
          <p:nvPr/>
        </p:nvGrpSpPr>
        <p:grpSpPr>
          <a:xfrm>
            <a:off x="6119577" y="2865682"/>
            <a:ext cx="727502" cy="726602"/>
            <a:chOff x="3065016" y="3791516"/>
            <a:chExt cx="1121789" cy="112040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F3CA4B-F3FB-4584-A97A-4C4B929E1517}"/>
                </a:ext>
              </a:extLst>
            </p:cNvPr>
            <p:cNvSpPr/>
            <p:nvPr/>
          </p:nvSpPr>
          <p:spPr>
            <a:xfrm>
              <a:off x="3065016" y="3791516"/>
              <a:ext cx="1120401" cy="1120401"/>
            </a:xfrm>
            <a:prstGeom prst="ellipse">
              <a:avLst/>
            </a:prstGeom>
            <a:solidFill>
              <a:srgbClr val="BE5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4BA4B5-13F7-4BDD-905A-A76E856636C1}"/>
                </a:ext>
              </a:extLst>
            </p:cNvPr>
            <p:cNvSpPr txBox="1"/>
            <p:nvPr/>
          </p:nvSpPr>
          <p:spPr>
            <a:xfrm>
              <a:off x="3065016" y="4090799"/>
              <a:ext cx="1121789" cy="52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68%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3A5704-EF2A-4E9A-82BE-192B09274009}"/>
              </a:ext>
            </a:extLst>
          </p:cNvPr>
          <p:cNvGrpSpPr/>
          <p:nvPr/>
        </p:nvGrpSpPr>
        <p:grpSpPr>
          <a:xfrm>
            <a:off x="7676170" y="2588078"/>
            <a:ext cx="727502" cy="726602"/>
            <a:chOff x="3065016" y="3791516"/>
            <a:chExt cx="1121789" cy="11204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EFF85A-A9DB-40CC-BC1C-AF1D9C5FC363}"/>
                </a:ext>
              </a:extLst>
            </p:cNvPr>
            <p:cNvSpPr/>
            <p:nvPr/>
          </p:nvSpPr>
          <p:spPr>
            <a:xfrm>
              <a:off x="3065016" y="3791516"/>
              <a:ext cx="1120401" cy="1120401"/>
            </a:xfrm>
            <a:prstGeom prst="ellipse">
              <a:avLst/>
            </a:prstGeom>
            <a:solidFill>
              <a:srgbClr val="BE5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53CC0B-A71B-47B4-BFC2-0A2961AA31BC}"/>
                </a:ext>
              </a:extLst>
            </p:cNvPr>
            <p:cNvSpPr txBox="1"/>
            <p:nvPr/>
          </p:nvSpPr>
          <p:spPr>
            <a:xfrm>
              <a:off x="3065016" y="4090799"/>
              <a:ext cx="1121789" cy="52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63%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245D1A-A9B9-4ABD-A783-C1CAD05EDB01}"/>
              </a:ext>
            </a:extLst>
          </p:cNvPr>
          <p:cNvGrpSpPr/>
          <p:nvPr/>
        </p:nvGrpSpPr>
        <p:grpSpPr>
          <a:xfrm>
            <a:off x="7836734" y="4276419"/>
            <a:ext cx="727502" cy="726602"/>
            <a:chOff x="3065016" y="3791516"/>
            <a:chExt cx="1121789" cy="11204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F93DAB5-E3E7-4443-A77E-86CD5F13F455}"/>
                </a:ext>
              </a:extLst>
            </p:cNvPr>
            <p:cNvSpPr/>
            <p:nvPr/>
          </p:nvSpPr>
          <p:spPr>
            <a:xfrm>
              <a:off x="3065016" y="3791516"/>
              <a:ext cx="1120401" cy="1120401"/>
            </a:xfrm>
            <a:prstGeom prst="ellipse">
              <a:avLst/>
            </a:prstGeom>
            <a:solidFill>
              <a:srgbClr val="BE5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1EC5D8-2492-4622-8961-697EE617F421}"/>
                </a:ext>
              </a:extLst>
            </p:cNvPr>
            <p:cNvSpPr txBox="1"/>
            <p:nvPr/>
          </p:nvSpPr>
          <p:spPr>
            <a:xfrm>
              <a:off x="3065016" y="4090799"/>
              <a:ext cx="1121789" cy="52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62%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6FFE2B-7A58-466F-B14F-11BF36DEBE0C}"/>
              </a:ext>
            </a:extLst>
          </p:cNvPr>
          <p:cNvGrpSpPr/>
          <p:nvPr/>
        </p:nvGrpSpPr>
        <p:grpSpPr>
          <a:xfrm>
            <a:off x="8985177" y="2502381"/>
            <a:ext cx="727502" cy="726602"/>
            <a:chOff x="3065016" y="3791516"/>
            <a:chExt cx="1121789" cy="11204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13B1F8-95CC-4154-8FBC-4BF62F6ABC39}"/>
                </a:ext>
              </a:extLst>
            </p:cNvPr>
            <p:cNvSpPr/>
            <p:nvPr/>
          </p:nvSpPr>
          <p:spPr>
            <a:xfrm>
              <a:off x="3065016" y="3791516"/>
              <a:ext cx="1120401" cy="1120401"/>
            </a:xfrm>
            <a:prstGeom prst="ellipse">
              <a:avLst/>
            </a:prstGeom>
            <a:solidFill>
              <a:srgbClr val="BE5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99AB0F-AF43-4807-B5E2-6438AAAA4196}"/>
                </a:ext>
              </a:extLst>
            </p:cNvPr>
            <p:cNvSpPr txBox="1"/>
            <p:nvPr/>
          </p:nvSpPr>
          <p:spPr>
            <a:xfrm>
              <a:off x="3065016" y="4090799"/>
              <a:ext cx="1121789" cy="52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65%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B9A86C-9354-4E77-97F8-8BB589C302A4}"/>
              </a:ext>
            </a:extLst>
          </p:cNvPr>
          <p:cNvGrpSpPr/>
          <p:nvPr/>
        </p:nvGrpSpPr>
        <p:grpSpPr>
          <a:xfrm>
            <a:off x="9945842" y="3917210"/>
            <a:ext cx="727502" cy="726602"/>
            <a:chOff x="3065016" y="3791516"/>
            <a:chExt cx="1121789" cy="112040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DD9FC7A-3D3E-4F87-ABAC-B790D457192E}"/>
                </a:ext>
              </a:extLst>
            </p:cNvPr>
            <p:cNvSpPr/>
            <p:nvPr/>
          </p:nvSpPr>
          <p:spPr>
            <a:xfrm>
              <a:off x="3065016" y="3791516"/>
              <a:ext cx="1120401" cy="1120401"/>
            </a:xfrm>
            <a:prstGeom prst="ellipse">
              <a:avLst/>
            </a:prstGeom>
            <a:solidFill>
              <a:srgbClr val="BE5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D4F55F-D610-4BEC-9A70-303721BB163F}"/>
                </a:ext>
              </a:extLst>
            </p:cNvPr>
            <p:cNvSpPr txBox="1"/>
            <p:nvPr/>
          </p:nvSpPr>
          <p:spPr>
            <a:xfrm>
              <a:off x="3065016" y="4090799"/>
              <a:ext cx="1121789" cy="52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68%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58E486-6D0D-4D7C-B2D0-C4A0E1C1BA3D}"/>
              </a:ext>
            </a:extLst>
          </p:cNvPr>
          <p:cNvGrpSpPr/>
          <p:nvPr/>
        </p:nvGrpSpPr>
        <p:grpSpPr>
          <a:xfrm>
            <a:off x="10042932" y="1958851"/>
            <a:ext cx="727502" cy="726602"/>
            <a:chOff x="3065016" y="3791516"/>
            <a:chExt cx="1121789" cy="11204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2882EDC-072A-4116-8D3F-099F3C641F28}"/>
                </a:ext>
              </a:extLst>
            </p:cNvPr>
            <p:cNvSpPr/>
            <p:nvPr/>
          </p:nvSpPr>
          <p:spPr>
            <a:xfrm>
              <a:off x="3065016" y="3791516"/>
              <a:ext cx="1120401" cy="1120401"/>
            </a:xfrm>
            <a:prstGeom prst="ellipse">
              <a:avLst/>
            </a:prstGeom>
            <a:solidFill>
              <a:srgbClr val="BE5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3501F0-45A2-45DF-BFDA-E2AD974B87B5}"/>
                </a:ext>
              </a:extLst>
            </p:cNvPr>
            <p:cNvSpPr txBox="1"/>
            <p:nvPr/>
          </p:nvSpPr>
          <p:spPr>
            <a:xfrm>
              <a:off x="3065016" y="4090799"/>
              <a:ext cx="1121789" cy="52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75%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4E34B6-D6DE-4D77-BC21-BA1BC40246B0}"/>
              </a:ext>
            </a:extLst>
          </p:cNvPr>
          <p:cNvCxnSpPr>
            <a:cxnSpLocks/>
          </p:cNvCxnSpPr>
          <p:nvPr/>
        </p:nvCxnSpPr>
        <p:spPr>
          <a:xfrm>
            <a:off x="1015093" y="1580040"/>
            <a:ext cx="8930749" cy="0"/>
          </a:xfrm>
          <a:prstGeom prst="line">
            <a:avLst/>
          </a:prstGeom>
          <a:ln w="76200">
            <a:solidFill>
              <a:srgbClr val="335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3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0FC07-E1C7-4B75-8CA2-46C31092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0836" cy="1325563"/>
          </a:xfrm>
        </p:spPr>
        <p:txBody>
          <a:bodyPr>
            <a:noAutofit/>
          </a:bodyPr>
          <a:lstStyle/>
          <a:p>
            <a:r>
              <a:rPr lang="en-US" sz="2400" dirty="0"/>
              <a:t>Voters prefer to raise funding for kids through taxes that don’t burden low-income households and small businesses.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4BA22-CBB6-41E3-ABE8-19FE2EB2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902"/>
            <a:ext cx="10515600" cy="631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 majority of voters found it acceptable to tax the following: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3859C8-93A6-4C92-AB15-A2CF527AB5BC}"/>
              </a:ext>
            </a:extLst>
          </p:cNvPr>
          <p:cNvCxnSpPr>
            <a:cxnSpLocks/>
          </p:cNvCxnSpPr>
          <p:nvPr/>
        </p:nvCxnSpPr>
        <p:spPr>
          <a:xfrm>
            <a:off x="868870" y="1487028"/>
            <a:ext cx="7015843" cy="0"/>
          </a:xfrm>
          <a:prstGeom prst="line">
            <a:avLst/>
          </a:prstGeom>
          <a:ln w="57150">
            <a:solidFill>
              <a:srgbClr val="F0F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DA31A8B-109F-4C6A-B2E8-14759FF99B5B}"/>
              </a:ext>
            </a:extLst>
          </p:cNvPr>
          <p:cNvSpPr txBox="1"/>
          <p:nvPr/>
        </p:nvSpPr>
        <p:spPr>
          <a:xfrm>
            <a:off x="3286408" y="5896401"/>
            <a:ext cx="8632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Source: 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Children’s Funding Accelerator, </a:t>
            </a:r>
            <a:r>
              <a:rPr lang="en-US" sz="1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National Voter Support for Funding Children’s Services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(national poll conducted by FM3 Research) (Washington, DC: Children’s Funding Project, 2021). Children’s Funding Project is a nonprofit social impact organization that helps communities and states expand equitable opportunities for children and youth through strategic public financing. </a:t>
            </a:r>
            <a:r>
              <a:rPr lang="en-US" sz="12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8BCCD3-8DD7-4C73-9280-C5844AE9553C}"/>
              </a:ext>
            </a:extLst>
          </p:cNvPr>
          <p:cNvGrpSpPr/>
          <p:nvPr/>
        </p:nvGrpSpPr>
        <p:grpSpPr>
          <a:xfrm>
            <a:off x="6617555" y="2500179"/>
            <a:ext cx="4283726" cy="1024441"/>
            <a:chOff x="8259779" y="4136803"/>
            <a:chExt cx="4283726" cy="1024441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D25021BC-197D-494F-B598-A11218641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779" y="4136803"/>
              <a:ext cx="777933" cy="101521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F4CBBB-D14C-4A86-8199-3744EC2D1595}"/>
                </a:ext>
              </a:extLst>
            </p:cNvPr>
            <p:cNvSpPr txBox="1"/>
            <p:nvPr/>
          </p:nvSpPr>
          <p:spPr>
            <a:xfrm>
              <a:off x="9852039" y="4538508"/>
              <a:ext cx="269146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Corporate profits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9F1D438-4950-432C-A9F8-68B74417AA79}"/>
                </a:ext>
              </a:extLst>
            </p:cNvPr>
            <p:cNvGrpSpPr/>
            <p:nvPr/>
          </p:nvGrpSpPr>
          <p:grpSpPr>
            <a:xfrm>
              <a:off x="8912279" y="4295781"/>
              <a:ext cx="865463" cy="865463"/>
              <a:chOff x="3065016" y="3791516"/>
              <a:chExt cx="1121789" cy="112178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A9A536C-738F-4F39-8E30-541710B65245}"/>
                  </a:ext>
                </a:extLst>
              </p:cNvPr>
              <p:cNvSpPr/>
              <p:nvPr/>
            </p:nvSpPr>
            <p:spPr>
              <a:xfrm>
                <a:off x="3065016" y="3791516"/>
                <a:ext cx="1121789" cy="1121789"/>
              </a:xfrm>
              <a:prstGeom prst="ellipse">
                <a:avLst/>
              </a:prstGeom>
              <a:solidFill>
                <a:srgbClr val="313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E8E50B-2493-4F9E-B93E-879F36D5AD3D}"/>
                  </a:ext>
                </a:extLst>
              </p:cNvPr>
              <p:cNvSpPr txBox="1"/>
              <p:nvPr/>
            </p:nvSpPr>
            <p:spPr>
              <a:xfrm>
                <a:off x="3065016" y="4090800"/>
                <a:ext cx="1121789" cy="538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72%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B4E1C8-9EE5-455E-B764-5B826588B201}"/>
              </a:ext>
            </a:extLst>
          </p:cNvPr>
          <p:cNvGrpSpPr/>
          <p:nvPr/>
        </p:nvGrpSpPr>
        <p:grpSpPr>
          <a:xfrm>
            <a:off x="999337" y="2647058"/>
            <a:ext cx="5994544" cy="875497"/>
            <a:chOff x="5284869" y="2720633"/>
            <a:chExt cx="5994544" cy="875497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348E322-FC3E-4FD3-8FEF-772F9B7A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869" y="2720633"/>
              <a:ext cx="919959" cy="77597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E601A3-330D-4372-8775-CCD5D8F16643}"/>
                </a:ext>
              </a:extLst>
            </p:cNvPr>
            <p:cNvSpPr txBox="1"/>
            <p:nvPr/>
          </p:nvSpPr>
          <p:spPr>
            <a:xfrm>
              <a:off x="6985056" y="2824952"/>
              <a:ext cx="429435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Sales of commercial property 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worth over $1 million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038CF0A-0D5E-4829-9B59-0703EA8A9924}"/>
                </a:ext>
              </a:extLst>
            </p:cNvPr>
            <p:cNvGrpSpPr/>
            <p:nvPr/>
          </p:nvGrpSpPr>
          <p:grpSpPr>
            <a:xfrm>
              <a:off x="6024899" y="2730667"/>
              <a:ext cx="865463" cy="865463"/>
              <a:chOff x="3065016" y="3791516"/>
              <a:chExt cx="1121789" cy="1121789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799F75A-2C1D-4880-BDBB-0F0F337035C5}"/>
                  </a:ext>
                </a:extLst>
              </p:cNvPr>
              <p:cNvSpPr/>
              <p:nvPr/>
            </p:nvSpPr>
            <p:spPr>
              <a:xfrm>
                <a:off x="3065016" y="3791516"/>
                <a:ext cx="1121789" cy="1121789"/>
              </a:xfrm>
              <a:prstGeom prst="ellipse">
                <a:avLst/>
              </a:prstGeom>
              <a:solidFill>
                <a:srgbClr val="313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6D82A5-CF11-447F-8F34-06FE2C5DC820}"/>
                  </a:ext>
                </a:extLst>
              </p:cNvPr>
              <p:cNvSpPr txBox="1"/>
              <p:nvPr/>
            </p:nvSpPr>
            <p:spPr>
              <a:xfrm>
                <a:off x="3065016" y="4090800"/>
                <a:ext cx="1121789" cy="538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74%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4E7C21-59E8-4025-967B-628D025A3B9B}"/>
              </a:ext>
            </a:extLst>
          </p:cNvPr>
          <p:cNvGrpSpPr/>
          <p:nvPr/>
        </p:nvGrpSpPr>
        <p:grpSpPr>
          <a:xfrm>
            <a:off x="394449" y="4206211"/>
            <a:ext cx="3853631" cy="1003313"/>
            <a:chOff x="540569" y="4156752"/>
            <a:chExt cx="3722144" cy="1003313"/>
          </a:xfrm>
        </p:grpSpPr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0DD0882E-6479-4DCC-9B6F-664F60874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69" y="4276563"/>
              <a:ext cx="883502" cy="88350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604D8F-87D0-4111-98F6-3E5B4E624C84}"/>
                </a:ext>
              </a:extLst>
            </p:cNvPr>
            <p:cNvSpPr txBox="1"/>
            <p:nvPr/>
          </p:nvSpPr>
          <p:spPr>
            <a:xfrm>
              <a:off x="2091728" y="4345105"/>
              <a:ext cx="21709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Digital advertising sales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642E16B-377B-48B3-B197-D43D8711B97A}"/>
                </a:ext>
              </a:extLst>
            </p:cNvPr>
            <p:cNvGrpSpPr/>
            <p:nvPr/>
          </p:nvGrpSpPr>
          <p:grpSpPr>
            <a:xfrm>
              <a:off x="1181310" y="4156752"/>
              <a:ext cx="865463" cy="865463"/>
              <a:chOff x="3065016" y="3791516"/>
              <a:chExt cx="1121789" cy="1121789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826E63C-465A-41CD-9E3F-C27EF8C592B2}"/>
                  </a:ext>
                </a:extLst>
              </p:cNvPr>
              <p:cNvSpPr/>
              <p:nvPr/>
            </p:nvSpPr>
            <p:spPr>
              <a:xfrm>
                <a:off x="3065016" y="3791516"/>
                <a:ext cx="1121789" cy="1121789"/>
              </a:xfrm>
              <a:prstGeom prst="ellipse">
                <a:avLst/>
              </a:prstGeom>
              <a:solidFill>
                <a:srgbClr val="313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B944DA-2E24-4EC5-A86E-7AFA5CC6000A}"/>
                  </a:ext>
                </a:extLst>
              </p:cNvPr>
              <p:cNvSpPr txBox="1"/>
              <p:nvPr/>
            </p:nvSpPr>
            <p:spPr>
              <a:xfrm>
                <a:off x="3065016" y="4090800"/>
                <a:ext cx="1121789" cy="538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69%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B5BA71-6487-4F07-B578-78D9EBCE2C6C}"/>
              </a:ext>
            </a:extLst>
          </p:cNvPr>
          <p:cNvGrpSpPr/>
          <p:nvPr/>
        </p:nvGrpSpPr>
        <p:grpSpPr>
          <a:xfrm>
            <a:off x="4452242" y="4208962"/>
            <a:ext cx="3683276" cy="966192"/>
            <a:chOff x="4576503" y="4185473"/>
            <a:chExt cx="3683276" cy="966192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4F1A990C-FD96-4A5B-90DF-3BE7A12CE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503" y="4185473"/>
              <a:ext cx="936763" cy="96619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7E95D8-2DAB-4A30-B42D-80006EB0E360}"/>
                </a:ext>
              </a:extLst>
            </p:cNvPr>
            <p:cNvSpPr txBox="1"/>
            <p:nvPr/>
          </p:nvSpPr>
          <p:spPr>
            <a:xfrm>
              <a:off x="6270068" y="4369728"/>
              <a:ext cx="198971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High-income earners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FEBB87F-FD6D-4815-B746-FAE6C7DDFFD3}"/>
                </a:ext>
              </a:extLst>
            </p:cNvPr>
            <p:cNvGrpSpPr/>
            <p:nvPr/>
          </p:nvGrpSpPr>
          <p:grpSpPr>
            <a:xfrm>
              <a:off x="5333305" y="4253119"/>
              <a:ext cx="865463" cy="865463"/>
              <a:chOff x="3065016" y="3791516"/>
              <a:chExt cx="1121789" cy="1121789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4753D5C-6705-4BD0-85B0-C3C8A3BDAF8A}"/>
                  </a:ext>
                </a:extLst>
              </p:cNvPr>
              <p:cNvSpPr/>
              <p:nvPr/>
            </p:nvSpPr>
            <p:spPr>
              <a:xfrm>
                <a:off x="3065016" y="3791516"/>
                <a:ext cx="1121789" cy="1121789"/>
              </a:xfrm>
              <a:prstGeom prst="ellipse">
                <a:avLst/>
              </a:prstGeom>
              <a:solidFill>
                <a:srgbClr val="313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004348-ACA7-452E-8599-454FC0488917}"/>
                  </a:ext>
                </a:extLst>
              </p:cNvPr>
              <p:cNvSpPr txBox="1"/>
              <p:nvPr/>
            </p:nvSpPr>
            <p:spPr>
              <a:xfrm>
                <a:off x="3065016" y="4090800"/>
                <a:ext cx="1121789" cy="538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67%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AEAB369-F7D2-419C-84B8-92422D93B1B2}"/>
              </a:ext>
            </a:extLst>
          </p:cNvPr>
          <p:cNvGrpSpPr/>
          <p:nvPr/>
        </p:nvGrpSpPr>
        <p:grpSpPr>
          <a:xfrm>
            <a:off x="7959975" y="4196882"/>
            <a:ext cx="4171004" cy="884921"/>
            <a:chOff x="593353" y="2640341"/>
            <a:chExt cx="4171004" cy="884921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769F06E7-0EA1-4E4F-81CA-ECFB1D383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53" y="2640341"/>
              <a:ext cx="777934" cy="88492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5A643D-36A8-4E24-B973-540AA2C86C79}"/>
                </a:ext>
              </a:extLst>
            </p:cNvPr>
            <p:cNvSpPr txBox="1"/>
            <p:nvPr/>
          </p:nvSpPr>
          <p:spPr>
            <a:xfrm>
              <a:off x="2111317" y="2768310"/>
              <a:ext cx="26530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Sales of personal data collected online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C2136F4-CBBB-4DF8-8FD4-5B5C5E5E14BC}"/>
                </a:ext>
              </a:extLst>
            </p:cNvPr>
            <p:cNvGrpSpPr/>
            <p:nvPr/>
          </p:nvGrpSpPr>
          <p:grpSpPr>
            <a:xfrm>
              <a:off x="1232755" y="2659619"/>
              <a:ext cx="865463" cy="865463"/>
              <a:chOff x="3065016" y="3791516"/>
              <a:chExt cx="1121789" cy="112178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E82AF59-2D67-4EF6-91DD-0E88F8541559}"/>
                  </a:ext>
                </a:extLst>
              </p:cNvPr>
              <p:cNvSpPr/>
              <p:nvPr/>
            </p:nvSpPr>
            <p:spPr>
              <a:xfrm>
                <a:off x="3065016" y="3791516"/>
                <a:ext cx="1121789" cy="1121789"/>
              </a:xfrm>
              <a:prstGeom prst="ellipse">
                <a:avLst/>
              </a:prstGeom>
              <a:solidFill>
                <a:srgbClr val="313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5A447C3-1FBF-4D22-AFE9-0C1639CE704F}"/>
                  </a:ext>
                </a:extLst>
              </p:cNvPr>
              <p:cNvSpPr txBox="1"/>
              <p:nvPr/>
            </p:nvSpPr>
            <p:spPr>
              <a:xfrm>
                <a:off x="3065016" y="4090800"/>
                <a:ext cx="1121789" cy="538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64%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711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rial Black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991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SofiaPro-Light</vt:lpstr>
      <vt:lpstr>Verdana</vt:lpstr>
      <vt:lpstr>Office Theme</vt:lpstr>
      <vt:lpstr>Voters Will Tax Themselves for Kids</vt:lpstr>
      <vt:lpstr>Voters say giving children a strong start in life is as important to them as strengthening the economy.</vt:lpstr>
      <vt:lpstr>Most voters believe that the additional funding needed for early childhood opportunities in their communities should come from a mix of sources.</vt:lpstr>
      <vt:lpstr>Most voters believe that the additional funding needed for early childhood opportunities in their communities should come from a mix of sources.</vt:lpstr>
      <vt:lpstr>Voters are willing to provide this local funding by increasing their own taxes.</vt:lpstr>
      <vt:lpstr>Funding for youth mental health and maternal/infant health opportunities are top priorities for voters.</vt:lpstr>
      <vt:lpstr>Voters support funding after-school programs,  child care, and preschool with tax dollars.</vt:lpstr>
      <vt:lpstr>The majority of voters in every region of the country want to see their tax dollars used to give all children a strong start in life, regardless of a child’s family income, education, skin color, or where a child lives. </vt:lpstr>
      <vt:lpstr>Voters prefer to raise funding for kids through taxes that don’t burden low-income households and small businesses.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Keisha Rivera</dc:creator>
  <cp:lastModifiedBy>Margaret Brodkin</cp:lastModifiedBy>
  <cp:revision>33</cp:revision>
  <dcterms:created xsi:type="dcterms:W3CDTF">2021-11-08T20:06:59Z</dcterms:created>
  <dcterms:modified xsi:type="dcterms:W3CDTF">2022-01-27T14:40:17Z</dcterms:modified>
</cp:coreProperties>
</file>