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0" r:id="rId3"/>
    <p:sldMasterId id="2147483704" r:id="rId4"/>
    <p:sldMasterId id="2147483718" r:id="rId5"/>
    <p:sldMasterId id="2147483730" r:id="rId6"/>
    <p:sldMasterId id="2147483748" r:id="rId7"/>
  </p:sldMasterIdLst>
  <p:notesMasterIdLst>
    <p:notesMasterId r:id="rId43"/>
  </p:notesMasterIdLst>
  <p:sldIdLst>
    <p:sldId id="3922" r:id="rId8"/>
    <p:sldId id="3921" r:id="rId9"/>
    <p:sldId id="3912" r:id="rId10"/>
    <p:sldId id="343" r:id="rId11"/>
    <p:sldId id="3941" r:id="rId12"/>
    <p:sldId id="3918" r:id="rId13"/>
    <p:sldId id="3889" r:id="rId14"/>
    <p:sldId id="3923" r:id="rId15"/>
    <p:sldId id="3942" r:id="rId16"/>
    <p:sldId id="3862" r:id="rId17"/>
    <p:sldId id="327" r:id="rId18"/>
    <p:sldId id="3908" r:id="rId19"/>
    <p:sldId id="3938" r:id="rId20"/>
    <p:sldId id="3903" r:id="rId21"/>
    <p:sldId id="368" r:id="rId22"/>
    <p:sldId id="3915" r:id="rId23"/>
    <p:sldId id="283" r:id="rId24"/>
    <p:sldId id="392" r:id="rId25"/>
    <p:sldId id="3928" r:id="rId26"/>
    <p:sldId id="261" r:id="rId27"/>
    <p:sldId id="3936" r:id="rId28"/>
    <p:sldId id="3937" r:id="rId29"/>
    <p:sldId id="3919" r:id="rId30"/>
    <p:sldId id="3930" r:id="rId31"/>
    <p:sldId id="3940" r:id="rId32"/>
    <p:sldId id="3939" r:id="rId33"/>
    <p:sldId id="388" r:id="rId34"/>
    <p:sldId id="299" r:id="rId35"/>
    <p:sldId id="271" r:id="rId36"/>
    <p:sldId id="294" r:id="rId37"/>
    <p:sldId id="310" r:id="rId38"/>
    <p:sldId id="264" r:id="rId39"/>
    <p:sldId id="3926" r:id="rId40"/>
    <p:sldId id="3894" r:id="rId41"/>
    <p:sldId id="389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5CE229-D452-4A65-A680-D318AFD22519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00CEAD-81B3-4E13-A7EB-F090883DF67A}">
      <dgm:prSet phldrT="[Text]" custT="1"/>
      <dgm:spPr/>
      <dgm:t>
        <a:bodyPr/>
        <a:lstStyle/>
        <a:p>
          <a:r>
            <a:rPr lang="en-US" sz="1600" b="1" dirty="0">
              <a:solidFill>
                <a:srgbClr val="C00000"/>
              </a:solidFill>
            </a:rPr>
            <a:t>AUGUST  2022 – MAY 2023</a:t>
          </a:r>
        </a:p>
        <a:p>
          <a:r>
            <a:rPr lang="en-US" sz="1400" dirty="0"/>
            <a:t>MAKE CASE</a:t>
          </a:r>
        </a:p>
        <a:p>
          <a:r>
            <a:rPr lang="en-US" sz="1400" dirty="0"/>
            <a:t>BUILD BASE</a:t>
          </a:r>
        </a:p>
        <a:p>
          <a:r>
            <a:rPr lang="en-US" sz="1400" dirty="0"/>
            <a:t>RESEARCH OPTIONS</a:t>
          </a:r>
        </a:p>
      </dgm:t>
    </dgm:pt>
    <dgm:pt modelId="{E42BC27A-FA47-44E7-8BF3-3CFE0D679B10}" type="parTrans" cxnId="{06A92765-35CE-4453-85C9-53BCA28B341E}">
      <dgm:prSet/>
      <dgm:spPr/>
      <dgm:t>
        <a:bodyPr/>
        <a:lstStyle/>
        <a:p>
          <a:endParaRPr lang="en-US"/>
        </a:p>
      </dgm:t>
    </dgm:pt>
    <dgm:pt modelId="{8889D74B-A848-444A-B5E6-7F66434C1952}" type="sibTrans" cxnId="{06A92765-35CE-4453-85C9-53BCA28B341E}">
      <dgm:prSet/>
      <dgm:spPr/>
      <dgm:t>
        <a:bodyPr/>
        <a:lstStyle/>
        <a:p>
          <a:endParaRPr lang="en-US"/>
        </a:p>
      </dgm:t>
    </dgm:pt>
    <dgm:pt modelId="{4EFDC6B9-C6BE-49E1-B936-4BA82B4C7AF7}">
      <dgm:prSet phldrT="[Text]" custT="1"/>
      <dgm:spPr/>
      <dgm:t>
        <a:bodyPr/>
        <a:lstStyle/>
        <a:p>
          <a:r>
            <a:rPr lang="en-US" sz="1600" b="1" dirty="0">
              <a:solidFill>
                <a:srgbClr val="C00000"/>
              </a:solidFill>
            </a:rPr>
            <a:t>JUNE 2023 – SEPTEMBER 2023</a:t>
          </a:r>
        </a:p>
        <a:p>
          <a:r>
            <a:rPr lang="en-US" sz="1400" dirty="0"/>
            <a:t>HIRE LAWYER</a:t>
          </a:r>
        </a:p>
        <a:p>
          <a:r>
            <a:rPr lang="en-US" sz="1400" dirty="0"/>
            <a:t>DEVELOP PROPOSL</a:t>
          </a:r>
        </a:p>
        <a:p>
          <a:r>
            <a:rPr lang="en-US" sz="1400" dirty="0"/>
            <a:t>DRAFT MEASURE</a:t>
          </a:r>
        </a:p>
      </dgm:t>
    </dgm:pt>
    <dgm:pt modelId="{0B262AD3-AAC8-469D-B154-5A1A5CF07584}" type="parTrans" cxnId="{659E7FBB-A25E-4225-B886-FB1E134983F3}">
      <dgm:prSet/>
      <dgm:spPr/>
      <dgm:t>
        <a:bodyPr/>
        <a:lstStyle/>
        <a:p>
          <a:endParaRPr lang="en-US"/>
        </a:p>
      </dgm:t>
    </dgm:pt>
    <dgm:pt modelId="{FE17A952-747D-4979-AC69-2F126C822147}" type="sibTrans" cxnId="{659E7FBB-A25E-4225-B886-FB1E134983F3}">
      <dgm:prSet/>
      <dgm:spPr/>
      <dgm:t>
        <a:bodyPr/>
        <a:lstStyle/>
        <a:p>
          <a:endParaRPr lang="en-US"/>
        </a:p>
      </dgm:t>
    </dgm:pt>
    <dgm:pt modelId="{27076883-9B51-4131-A1C0-57C2EAD9AABA}">
      <dgm:prSet phldrT="[Text]" custT="1"/>
      <dgm:spPr/>
      <dgm:t>
        <a:bodyPr/>
        <a:lstStyle/>
        <a:p>
          <a:r>
            <a:rPr lang="en-US" sz="1600" b="1" dirty="0">
              <a:solidFill>
                <a:srgbClr val="C00000"/>
              </a:solidFill>
            </a:rPr>
            <a:t>MAY – NOV. 2024</a:t>
          </a:r>
        </a:p>
        <a:p>
          <a:r>
            <a:rPr lang="en-US" sz="1400" dirty="0"/>
            <a:t>PLAN, FUNDRIASE, MOUNT A CAMPAIGN</a:t>
          </a:r>
        </a:p>
        <a:p>
          <a:r>
            <a:rPr lang="en-US" sz="1400" dirty="0"/>
            <a:t>PLACED ON BALLOT IN AUGUST</a:t>
          </a:r>
        </a:p>
      </dgm:t>
    </dgm:pt>
    <dgm:pt modelId="{BAB4BB3A-4829-441B-9B12-35659C738791}" type="parTrans" cxnId="{41807E0D-3D2D-40F2-9C0C-E0AE3164EBF0}">
      <dgm:prSet/>
      <dgm:spPr/>
      <dgm:t>
        <a:bodyPr/>
        <a:lstStyle/>
        <a:p>
          <a:endParaRPr lang="en-US"/>
        </a:p>
      </dgm:t>
    </dgm:pt>
    <dgm:pt modelId="{9DDEE760-4E73-4D71-9D34-46AE0D36897F}" type="sibTrans" cxnId="{41807E0D-3D2D-40F2-9C0C-E0AE3164EBF0}">
      <dgm:prSet/>
      <dgm:spPr/>
      <dgm:t>
        <a:bodyPr/>
        <a:lstStyle/>
        <a:p>
          <a:endParaRPr lang="en-US"/>
        </a:p>
      </dgm:t>
    </dgm:pt>
    <dgm:pt modelId="{5B7D306A-252E-4049-911A-5FA6B0EB9D9E}">
      <dgm:prSet phldrT="[Text]" custT="1"/>
      <dgm:spPr/>
      <dgm:t>
        <a:bodyPr/>
        <a:lstStyle/>
        <a:p>
          <a:r>
            <a:rPr lang="en-US" sz="1600" b="1" dirty="0">
              <a:solidFill>
                <a:srgbClr val="C00000"/>
              </a:solidFill>
            </a:rPr>
            <a:t>OCT. 2023 – APRIL 2024</a:t>
          </a:r>
        </a:p>
        <a:p>
          <a:r>
            <a:rPr lang="en-US" sz="1400" dirty="0"/>
            <a:t>SUBMIT MEASURE FOR SUMMARY GATHER SIGNATURES – 6mo</a:t>
          </a:r>
        </a:p>
        <a:p>
          <a:r>
            <a:rPr lang="en-US" sz="1400" dirty="0"/>
            <a:t>SUBMIT SIGNATURES</a:t>
          </a:r>
        </a:p>
      </dgm:t>
    </dgm:pt>
    <dgm:pt modelId="{40D36970-99C7-446F-A582-21403F813D27}" type="parTrans" cxnId="{43F4FD85-A258-4569-812E-6ADE30251DC6}">
      <dgm:prSet/>
      <dgm:spPr/>
      <dgm:t>
        <a:bodyPr/>
        <a:lstStyle/>
        <a:p>
          <a:endParaRPr lang="en-US"/>
        </a:p>
      </dgm:t>
    </dgm:pt>
    <dgm:pt modelId="{1DF5642E-458E-4C07-86C4-D299F859E378}" type="sibTrans" cxnId="{43F4FD85-A258-4569-812E-6ADE30251DC6}">
      <dgm:prSet/>
      <dgm:spPr/>
      <dgm:t>
        <a:bodyPr/>
        <a:lstStyle/>
        <a:p>
          <a:endParaRPr lang="en-US"/>
        </a:p>
      </dgm:t>
    </dgm:pt>
    <dgm:pt modelId="{56950AC3-B7AE-445E-8BC8-DD9D456BB9C3}">
      <dgm:prSet phldrT="[Text]" custT="1"/>
      <dgm:spPr/>
      <dgm:t>
        <a:bodyPr/>
        <a:lstStyle/>
        <a:p>
          <a:r>
            <a:rPr lang="en-US" sz="1600" b="1" dirty="0">
              <a:solidFill>
                <a:srgbClr val="C00000"/>
              </a:solidFill>
            </a:rPr>
            <a:t>NOVEMBER 5</a:t>
          </a:r>
        </a:p>
        <a:p>
          <a:r>
            <a:rPr lang="en-US" sz="1600" b="1" dirty="0">
              <a:solidFill>
                <a:srgbClr val="C00000"/>
              </a:solidFill>
            </a:rPr>
            <a:t>ELECTION</a:t>
          </a:r>
        </a:p>
        <a:p>
          <a:r>
            <a:rPr lang="en-US" sz="1600" b="1" dirty="0">
              <a:solidFill>
                <a:srgbClr val="C00000"/>
              </a:solidFill>
            </a:rPr>
            <a:t>2024</a:t>
          </a:r>
        </a:p>
        <a:p>
          <a:r>
            <a:rPr lang="en-US" sz="1800" dirty="0"/>
            <a:t>WIN!</a:t>
          </a:r>
        </a:p>
      </dgm:t>
    </dgm:pt>
    <dgm:pt modelId="{6491C457-61F0-4C47-91E2-25BC1660F1DE}" type="parTrans" cxnId="{76C068FC-15BF-4F74-8C3E-304635EDF902}">
      <dgm:prSet/>
      <dgm:spPr/>
      <dgm:t>
        <a:bodyPr/>
        <a:lstStyle/>
        <a:p>
          <a:endParaRPr lang="en-US"/>
        </a:p>
      </dgm:t>
    </dgm:pt>
    <dgm:pt modelId="{F606FCBE-D046-4BD6-A52B-A27B101FF576}" type="sibTrans" cxnId="{76C068FC-15BF-4F74-8C3E-304635EDF902}">
      <dgm:prSet/>
      <dgm:spPr/>
      <dgm:t>
        <a:bodyPr/>
        <a:lstStyle/>
        <a:p>
          <a:endParaRPr lang="en-US"/>
        </a:p>
      </dgm:t>
    </dgm:pt>
    <dgm:pt modelId="{BCE51F32-8D92-47A1-A9BF-6FD10449C21F}" type="pres">
      <dgm:prSet presAssocID="{725CE229-D452-4A65-A680-D318AFD22519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4A56B530-1CB6-4731-9555-BB6FD8E7D589}" type="pres">
      <dgm:prSet presAssocID="{56950AC3-B7AE-445E-8BC8-DD9D456BB9C3}" presName="Accent5" presStyleCnt="0"/>
      <dgm:spPr/>
    </dgm:pt>
    <dgm:pt modelId="{34B7F01D-B140-4FFD-A936-78EDCDDD85BB}" type="pres">
      <dgm:prSet presAssocID="{56950AC3-B7AE-445E-8BC8-DD9D456BB9C3}" presName="Accent" presStyleLbl="node1" presStyleIdx="0" presStyleCnt="5"/>
      <dgm:spPr/>
    </dgm:pt>
    <dgm:pt modelId="{E88AF950-6171-4F25-B973-C95DEFD0D95A}" type="pres">
      <dgm:prSet presAssocID="{56950AC3-B7AE-445E-8BC8-DD9D456BB9C3}" presName="ParentBackground5" presStyleCnt="0"/>
      <dgm:spPr/>
    </dgm:pt>
    <dgm:pt modelId="{41262FD9-9D4E-4DE1-B8C6-37AFB883AA92}" type="pres">
      <dgm:prSet presAssocID="{56950AC3-B7AE-445E-8BC8-DD9D456BB9C3}" presName="ParentBackground" presStyleLbl="fgAcc1" presStyleIdx="0" presStyleCnt="5"/>
      <dgm:spPr/>
    </dgm:pt>
    <dgm:pt modelId="{8EFE7401-D565-4E3C-AAD2-B2E59FE62C42}" type="pres">
      <dgm:prSet presAssocID="{56950AC3-B7AE-445E-8BC8-DD9D456BB9C3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1561CDFC-2175-4C4B-B182-FD1DA507E127}" type="pres">
      <dgm:prSet presAssocID="{27076883-9B51-4131-A1C0-57C2EAD9AABA}" presName="Accent4" presStyleCnt="0"/>
      <dgm:spPr/>
    </dgm:pt>
    <dgm:pt modelId="{49ED5FFF-8767-4509-9305-F692C5F72823}" type="pres">
      <dgm:prSet presAssocID="{27076883-9B51-4131-A1C0-57C2EAD9AABA}" presName="Accent" presStyleLbl="node1" presStyleIdx="1" presStyleCnt="5"/>
      <dgm:spPr/>
    </dgm:pt>
    <dgm:pt modelId="{2CEBA2FF-B927-458F-BFFD-D270AF4C8FC4}" type="pres">
      <dgm:prSet presAssocID="{27076883-9B51-4131-A1C0-57C2EAD9AABA}" presName="ParentBackground4" presStyleCnt="0"/>
      <dgm:spPr/>
    </dgm:pt>
    <dgm:pt modelId="{15793A94-C320-4274-A2B0-92845548D3FC}" type="pres">
      <dgm:prSet presAssocID="{27076883-9B51-4131-A1C0-57C2EAD9AABA}" presName="ParentBackground" presStyleLbl="fgAcc1" presStyleIdx="1" presStyleCnt="5"/>
      <dgm:spPr/>
    </dgm:pt>
    <dgm:pt modelId="{5DDB6464-1AAA-4D1E-A310-1D542C7DA521}" type="pres">
      <dgm:prSet presAssocID="{27076883-9B51-4131-A1C0-57C2EAD9AABA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D41F9D3-72C6-4B9A-91CD-64744DF19BEE}" type="pres">
      <dgm:prSet presAssocID="{5B7D306A-252E-4049-911A-5FA6B0EB9D9E}" presName="Accent3" presStyleCnt="0"/>
      <dgm:spPr/>
    </dgm:pt>
    <dgm:pt modelId="{857AE9FD-BF51-44B3-8109-5292C8CA214E}" type="pres">
      <dgm:prSet presAssocID="{5B7D306A-252E-4049-911A-5FA6B0EB9D9E}" presName="Accent" presStyleLbl="node1" presStyleIdx="2" presStyleCnt="5"/>
      <dgm:spPr/>
    </dgm:pt>
    <dgm:pt modelId="{EAB3C8CC-DF8D-487C-84A6-9F0174D434EC}" type="pres">
      <dgm:prSet presAssocID="{5B7D306A-252E-4049-911A-5FA6B0EB9D9E}" presName="ParentBackground3" presStyleCnt="0"/>
      <dgm:spPr/>
    </dgm:pt>
    <dgm:pt modelId="{964F0A5D-FBC9-4CEC-94DC-ECC8D669D473}" type="pres">
      <dgm:prSet presAssocID="{5B7D306A-252E-4049-911A-5FA6B0EB9D9E}" presName="ParentBackground" presStyleLbl="fgAcc1" presStyleIdx="2" presStyleCnt="5"/>
      <dgm:spPr/>
    </dgm:pt>
    <dgm:pt modelId="{EF47AE31-E758-4733-9C1B-F4B4704E497E}" type="pres">
      <dgm:prSet presAssocID="{5B7D306A-252E-4049-911A-5FA6B0EB9D9E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F59B0832-55FF-4F13-A95C-DDD0AFAA7080}" type="pres">
      <dgm:prSet presAssocID="{4EFDC6B9-C6BE-49E1-B936-4BA82B4C7AF7}" presName="Accent2" presStyleCnt="0"/>
      <dgm:spPr/>
    </dgm:pt>
    <dgm:pt modelId="{7151B05C-F1F4-4A71-91D9-138BAE543A89}" type="pres">
      <dgm:prSet presAssocID="{4EFDC6B9-C6BE-49E1-B936-4BA82B4C7AF7}" presName="Accent" presStyleLbl="node1" presStyleIdx="3" presStyleCnt="5"/>
      <dgm:spPr/>
    </dgm:pt>
    <dgm:pt modelId="{9F313A87-AA5B-4686-9139-BF8B2370191B}" type="pres">
      <dgm:prSet presAssocID="{4EFDC6B9-C6BE-49E1-B936-4BA82B4C7AF7}" presName="ParentBackground2" presStyleCnt="0"/>
      <dgm:spPr/>
    </dgm:pt>
    <dgm:pt modelId="{173645FF-AD86-4C5C-A20D-8AA9D4919B67}" type="pres">
      <dgm:prSet presAssocID="{4EFDC6B9-C6BE-49E1-B936-4BA82B4C7AF7}" presName="ParentBackground" presStyleLbl="fgAcc1" presStyleIdx="3" presStyleCnt="5" custLinFactNeighborX="-515"/>
      <dgm:spPr/>
    </dgm:pt>
    <dgm:pt modelId="{666A176B-1DC1-43D7-A81E-79D1127EC93E}" type="pres">
      <dgm:prSet presAssocID="{4EFDC6B9-C6BE-49E1-B936-4BA82B4C7AF7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DE1D566-4B6A-42B5-9793-0348B95A3EC9}" type="pres">
      <dgm:prSet presAssocID="{9F00CEAD-81B3-4E13-A7EB-F090883DF67A}" presName="Accent1" presStyleCnt="0"/>
      <dgm:spPr/>
    </dgm:pt>
    <dgm:pt modelId="{0ADD4392-7892-44E9-A450-7F66651D6BF4}" type="pres">
      <dgm:prSet presAssocID="{9F00CEAD-81B3-4E13-A7EB-F090883DF67A}" presName="Accent" presStyleLbl="node1" presStyleIdx="4" presStyleCnt="5"/>
      <dgm:spPr/>
    </dgm:pt>
    <dgm:pt modelId="{D20F28D0-AC20-48D0-9CC0-B031F9A8F9AF}" type="pres">
      <dgm:prSet presAssocID="{9F00CEAD-81B3-4E13-A7EB-F090883DF67A}" presName="ParentBackground1" presStyleCnt="0"/>
      <dgm:spPr/>
    </dgm:pt>
    <dgm:pt modelId="{4803D8FB-C2AA-4572-B647-82C3D93F3398}" type="pres">
      <dgm:prSet presAssocID="{9F00CEAD-81B3-4E13-A7EB-F090883DF67A}" presName="ParentBackground" presStyleLbl="fgAcc1" presStyleIdx="4" presStyleCnt="5" custLinFactNeighborX="105" custLinFactNeighborY="216"/>
      <dgm:spPr/>
    </dgm:pt>
    <dgm:pt modelId="{CF43B0D8-BE89-4AE0-9CF0-EA469580AAC1}" type="pres">
      <dgm:prSet presAssocID="{9F00CEAD-81B3-4E13-A7EB-F090883DF67A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82FB2704-FB7B-4E11-98FC-DD8FD7F9A715}" type="presOf" srcId="{9F00CEAD-81B3-4E13-A7EB-F090883DF67A}" destId="{CF43B0D8-BE89-4AE0-9CF0-EA469580AAC1}" srcOrd="1" destOrd="0" presId="urn:microsoft.com/office/officeart/2011/layout/CircleProcess"/>
    <dgm:cxn modelId="{CD5FE305-B29C-4659-977E-A55F561F6569}" type="presOf" srcId="{5B7D306A-252E-4049-911A-5FA6B0EB9D9E}" destId="{964F0A5D-FBC9-4CEC-94DC-ECC8D669D473}" srcOrd="0" destOrd="0" presId="urn:microsoft.com/office/officeart/2011/layout/CircleProcess"/>
    <dgm:cxn modelId="{41807E0D-3D2D-40F2-9C0C-E0AE3164EBF0}" srcId="{725CE229-D452-4A65-A680-D318AFD22519}" destId="{27076883-9B51-4131-A1C0-57C2EAD9AABA}" srcOrd="3" destOrd="0" parTransId="{BAB4BB3A-4829-441B-9B12-35659C738791}" sibTransId="{9DDEE760-4E73-4D71-9D34-46AE0D36897F}"/>
    <dgm:cxn modelId="{C531E113-1BD1-42C8-97F0-4E3B6F55C5E7}" type="presOf" srcId="{4EFDC6B9-C6BE-49E1-B936-4BA82B4C7AF7}" destId="{666A176B-1DC1-43D7-A81E-79D1127EC93E}" srcOrd="1" destOrd="0" presId="urn:microsoft.com/office/officeart/2011/layout/CircleProcess"/>
    <dgm:cxn modelId="{FC943B3A-2329-4D8E-9448-DF007147177D}" type="presOf" srcId="{27076883-9B51-4131-A1C0-57C2EAD9AABA}" destId="{5DDB6464-1AAA-4D1E-A310-1D542C7DA521}" srcOrd="1" destOrd="0" presId="urn:microsoft.com/office/officeart/2011/layout/CircleProcess"/>
    <dgm:cxn modelId="{C80A335B-0A92-4034-AD51-73C2D0419B93}" type="presOf" srcId="{9F00CEAD-81B3-4E13-A7EB-F090883DF67A}" destId="{4803D8FB-C2AA-4572-B647-82C3D93F3398}" srcOrd="0" destOrd="0" presId="urn:microsoft.com/office/officeart/2011/layout/CircleProcess"/>
    <dgm:cxn modelId="{06A92765-35CE-4453-85C9-53BCA28B341E}" srcId="{725CE229-D452-4A65-A680-D318AFD22519}" destId="{9F00CEAD-81B3-4E13-A7EB-F090883DF67A}" srcOrd="0" destOrd="0" parTransId="{E42BC27A-FA47-44E7-8BF3-3CFE0D679B10}" sibTransId="{8889D74B-A848-444A-B5E6-7F66434C1952}"/>
    <dgm:cxn modelId="{AE611485-7017-4643-ACCB-EFBF4DEFD276}" type="presOf" srcId="{4EFDC6B9-C6BE-49E1-B936-4BA82B4C7AF7}" destId="{173645FF-AD86-4C5C-A20D-8AA9D4919B67}" srcOrd="0" destOrd="0" presId="urn:microsoft.com/office/officeart/2011/layout/CircleProcess"/>
    <dgm:cxn modelId="{43F4FD85-A258-4569-812E-6ADE30251DC6}" srcId="{725CE229-D452-4A65-A680-D318AFD22519}" destId="{5B7D306A-252E-4049-911A-5FA6B0EB9D9E}" srcOrd="2" destOrd="0" parTransId="{40D36970-99C7-446F-A582-21403F813D27}" sibTransId="{1DF5642E-458E-4C07-86C4-D299F859E378}"/>
    <dgm:cxn modelId="{C2E42C97-9C47-4556-99DE-FA0F41B89F5D}" type="presOf" srcId="{5B7D306A-252E-4049-911A-5FA6B0EB9D9E}" destId="{EF47AE31-E758-4733-9C1B-F4B4704E497E}" srcOrd="1" destOrd="0" presId="urn:microsoft.com/office/officeart/2011/layout/CircleProcess"/>
    <dgm:cxn modelId="{894940A6-EBDA-4D0E-A715-FB1D80283F4A}" type="presOf" srcId="{27076883-9B51-4131-A1C0-57C2EAD9AABA}" destId="{15793A94-C320-4274-A2B0-92845548D3FC}" srcOrd="0" destOrd="0" presId="urn:microsoft.com/office/officeart/2011/layout/CircleProcess"/>
    <dgm:cxn modelId="{A31405B6-0EAF-442B-8532-45F3D70649B2}" type="presOf" srcId="{56950AC3-B7AE-445E-8BC8-DD9D456BB9C3}" destId="{8EFE7401-D565-4E3C-AAD2-B2E59FE62C42}" srcOrd="1" destOrd="0" presId="urn:microsoft.com/office/officeart/2011/layout/CircleProcess"/>
    <dgm:cxn modelId="{659E7FBB-A25E-4225-B886-FB1E134983F3}" srcId="{725CE229-D452-4A65-A680-D318AFD22519}" destId="{4EFDC6B9-C6BE-49E1-B936-4BA82B4C7AF7}" srcOrd="1" destOrd="0" parTransId="{0B262AD3-AAC8-469D-B154-5A1A5CF07584}" sibTransId="{FE17A952-747D-4979-AC69-2F126C822147}"/>
    <dgm:cxn modelId="{961533D0-0B45-4C05-9968-7B0BFBC908F9}" type="presOf" srcId="{725CE229-D452-4A65-A680-D318AFD22519}" destId="{BCE51F32-8D92-47A1-A9BF-6FD10449C21F}" srcOrd="0" destOrd="0" presId="urn:microsoft.com/office/officeart/2011/layout/CircleProcess"/>
    <dgm:cxn modelId="{92C7D2D0-6331-4069-86A5-59B927F5C7FA}" type="presOf" srcId="{56950AC3-B7AE-445E-8BC8-DD9D456BB9C3}" destId="{41262FD9-9D4E-4DE1-B8C6-37AFB883AA92}" srcOrd="0" destOrd="0" presId="urn:microsoft.com/office/officeart/2011/layout/CircleProcess"/>
    <dgm:cxn modelId="{76C068FC-15BF-4F74-8C3E-304635EDF902}" srcId="{725CE229-D452-4A65-A680-D318AFD22519}" destId="{56950AC3-B7AE-445E-8BC8-DD9D456BB9C3}" srcOrd="4" destOrd="0" parTransId="{6491C457-61F0-4C47-91E2-25BC1660F1DE}" sibTransId="{F606FCBE-D046-4BD6-A52B-A27B101FF576}"/>
    <dgm:cxn modelId="{FF6096BF-E208-4877-98B8-4200099D80CF}" type="presParOf" srcId="{BCE51F32-8D92-47A1-A9BF-6FD10449C21F}" destId="{4A56B530-1CB6-4731-9555-BB6FD8E7D589}" srcOrd="0" destOrd="0" presId="urn:microsoft.com/office/officeart/2011/layout/CircleProcess"/>
    <dgm:cxn modelId="{8C0E6BB1-D046-4C89-9374-5B8AEDB27312}" type="presParOf" srcId="{4A56B530-1CB6-4731-9555-BB6FD8E7D589}" destId="{34B7F01D-B140-4FFD-A936-78EDCDDD85BB}" srcOrd="0" destOrd="0" presId="urn:microsoft.com/office/officeart/2011/layout/CircleProcess"/>
    <dgm:cxn modelId="{90CFB361-9B2D-4EEF-A179-C8BF861D300F}" type="presParOf" srcId="{BCE51F32-8D92-47A1-A9BF-6FD10449C21F}" destId="{E88AF950-6171-4F25-B973-C95DEFD0D95A}" srcOrd="1" destOrd="0" presId="urn:microsoft.com/office/officeart/2011/layout/CircleProcess"/>
    <dgm:cxn modelId="{3E917BA6-3A77-4372-B4C2-A09EFFCD9100}" type="presParOf" srcId="{E88AF950-6171-4F25-B973-C95DEFD0D95A}" destId="{41262FD9-9D4E-4DE1-B8C6-37AFB883AA92}" srcOrd="0" destOrd="0" presId="urn:microsoft.com/office/officeart/2011/layout/CircleProcess"/>
    <dgm:cxn modelId="{721100FA-65BE-4030-B210-A499F64A94B3}" type="presParOf" srcId="{BCE51F32-8D92-47A1-A9BF-6FD10449C21F}" destId="{8EFE7401-D565-4E3C-AAD2-B2E59FE62C42}" srcOrd="2" destOrd="0" presId="urn:microsoft.com/office/officeart/2011/layout/CircleProcess"/>
    <dgm:cxn modelId="{5DE59461-33D7-43DF-919D-5FF34EB77CF5}" type="presParOf" srcId="{BCE51F32-8D92-47A1-A9BF-6FD10449C21F}" destId="{1561CDFC-2175-4C4B-B182-FD1DA507E127}" srcOrd="3" destOrd="0" presId="urn:microsoft.com/office/officeart/2011/layout/CircleProcess"/>
    <dgm:cxn modelId="{DFC294ED-9C33-4D75-9131-A84E9B080C63}" type="presParOf" srcId="{1561CDFC-2175-4C4B-B182-FD1DA507E127}" destId="{49ED5FFF-8767-4509-9305-F692C5F72823}" srcOrd="0" destOrd="0" presId="urn:microsoft.com/office/officeart/2011/layout/CircleProcess"/>
    <dgm:cxn modelId="{C8751C4C-F91A-491C-AE5C-4044E68B3D43}" type="presParOf" srcId="{BCE51F32-8D92-47A1-A9BF-6FD10449C21F}" destId="{2CEBA2FF-B927-458F-BFFD-D270AF4C8FC4}" srcOrd="4" destOrd="0" presId="urn:microsoft.com/office/officeart/2011/layout/CircleProcess"/>
    <dgm:cxn modelId="{DA1E6597-22CF-4CD8-BEDD-18D7AB904602}" type="presParOf" srcId="{2CEBA2FF-B927-458F-BFFD-D270AF4C8FC4}" destId="{15793A94-C320-4274-A2B0-92845548D3FC}" srcOrd="0" destOrd="0" presId="urn:microsoft.com/office/officeart/2011/layout/CircleProcess"/>
    <dgm:cxn modelId="{363AAAEE-E16B-4880-859C-CFA305E1BE8C}" type="presParOf" srcId="{BCE51F32-8D92-47A1-A9BF-6FD10449C21F}" destId="{5DDB6464-1AAA-4D1E-A310-1D542C7DA521}" srcOrd="5" destOrd="0" presId="urn:microsoft.com/office/officeart/2011/layout/CircleProcess"/>
    <dgm:cxn modelId="{9C81801A-18CE-4A3F-9F1F-4F6110EDAC7B}" type="presParOf" srcId="{BCE51F32-8D92-47A1-A9BF-6FD10449C21F}" destId="{AD41F9D3-72C6-4B9A-91CD-64744DF19BEE}" srcOrd="6" destOrd="0" presId="urn:microsoft.com/office/officeart/2011/layout/CircleProcess"/>
    <dgm:cxn modelId="{E38466A6-E770-4759-8C21-82308F2507FD}" type="presParOf" srcId="{AD41F9D3-72C6-4B9A-91CD-64744DF19BEE}" destId="{857AE9FD-BF51-44B3-8109-5292C8CA214E}" srcOrd="0" destOrd="0" presId="urn:microsoft.com/office/officeart/2011/layout/CircleProcess"/>
    <dgm:cxn modelId="{41DAEE17-B309-40CE-A2E8-479333693D37}" type="presParOf" srcId="{BCE51F32-8D92-47A1-A9BF-6FD10449C21F}" destId="{EAB3C8CC-DF8D-487C-84A6-9F0174D434EC}" srcOrd="7" destOrd="0" presId="urn:microsoft.com/office/officeart/2011/layout/CircleProcess"/>
    <dgm:cxn modelId="{E9DF11FF-D890-4E39-83F7-07152ED8B988}" type="presParOf" srcId="{EAB3C8CC-DF8D-487C-84A6-9F0174D434EC}" destId="{964F0A5D-FBC9-4CEC-94DC-ECC8D669D473}" srcOrd="0" destOrd="0" presId="urn:microsoft.com/office/officeart/2011/layout/CircleProcess"/>
    <dgm:cxn modelId="{9CE908CB-140E-49EE-B4B9-EB3142456D2B}" type="presParOf" srcId="{BCE51F32-8D92-47A1-A9BF-6FD10449C21F}" destId="{EF47AE31-E758-4733-9C1B-F4B4704E497E}" srcOrd="8" destOrd="0" presId="urn:microsoft.com/office/officeart/2011/layout/CircleProcess"/>
    <dgm:cxn modelId="{CBAFABEC-4F96-4C95-9925-C15A52378D5A}" type="presParOf" srcId="{BCE51F32-8D92-47A1-A9BF-6FD10449C21F}" destId="{F59B0832-55FF-4F13-A95C-DDD0AFAA7080}" srcOrd="9" destOrd="0" presId="urn:microsoft.com/office/officeart/2011/layout/CircleProcess"/>
    <dgm:cxn modelId="{C85FC46E-B40B-42D3-927B-86926AC458D1}" type="presParOf" srcId="{F59B0832-55FF-4F13-A95C-DDD0AFAA7080}" destId="{7151B05C-F1F4-4A71-91D9-138BAE543A89}" srcOrd="0" destOrd="0" presId="urn:microsoft.com/office/officeart/2011/layout/CircleProcess"/>
    <dgm:cxn modelId="{76A4B2A3-BE43-4B2A-A127-1FF0173F566E}" type="presParOf" srcId="{BCE51F32-8D92-47A1-A9BF-6FD10449C21F}" destId="{9F313A87-AA5B-4686-9139-BF8B2370191B}" srcOrd="10" destOrd="0" presId="urn:microsoft.com/office/officeart/2011/layout/CircleProcess"/>
    <dgm:cxn modelId="{4B2F6378-633C-4A2B-B467-42DCD30FB723}" type="presParOf" srcId="{9F313A87-AA5B-4686-9139-BF8B2370191B}" destId="{173645FF-AD86-4C5C-A20D-8AA9D4919B67}" srcOrd="0" destOrd="0" presId="urn:microsoft.com/office/officeart/2011/layout/CircleProcess"/>
    <dgm:cxn modelId="{CE36D434-6F8E-40B9-AB8A-D6A6068CA5FF}" type="presParOf" srcId="{BCE51F32-8D92-47A1-A9BF-6FD10449C21F}" destId="{666A176B-1DC1-43D7-A81E-79D1127EC93E}" srcOrd="11" destOrd="0" presId="urn:microsoft.com/office/officeart/2011/layout/CircleProcess"/>
    <dgm:cxn modelId="{DF5D2594-C7F6-4DC3-8917-DBE535BECD2B}" type="presParOf" srcId="{BCE51F32-8D92-47A1-A9BF-6FD10449C21F}" destId="{6DE1D566-4B6A-42B5-9793-0348B95A3EC9}" srcOrd="12" destOrd="0" presId="urn:microsoft.com/office/officeart/2011/layout/CircleProcess"/>
    <dgm:cxn modelId="{445E6B18-2EFF-47D5-85ED-7A7CF8864047}" type="presParOf" srcId="{6DE1D566-4B6A-42B5-9793-0348B95A3EC9}" destId="{0ADD4392-7892-44E9-A450-7F66651D6BF4}" srcOrd="0" destOrd="0" presId="urn:microsoft.com/office/officeart/2011/layout/CircleProcess"/>
    <dgm:cxn modelId="{06D8F853-7A76-439B-BBA4-FFB77123BB11}" type="presParOf" srcId="{BCE51F32-8D92-47A1-A9BF-6FD10449C21F}" destId="{D20F28D0-AC20-48D0-9CC0-B031F9A8F9AF}" srcOrd="13" destOrd="0" presId="urn:microsoft.com/office/officeart/2011/layout/CircleProcess"/>
    <dgm:cxn modelId="{E1DECCC4-EFDC-4BC8-8BAA-22DF526B3AD4}" type="presParOf" srcId="{D20F28D0-AC20-48D0-9CC0-B031F9A8F9AF}" destId="{4803D8FB-C2AA-4572-B647-82C3D93F3398}" srcOrd="0" destOrd="0" presId="urn:microsoft.com/office/officeart/2011/layout/CircleProcess"/>
    <dgm:cxn modelId="{86D912BA-5E95-4019-93B6-8C0AF239BBA4}" type="presParOf" srcId="{BCE51F32-8D92-47A1-A9BF-6FD10449C21F}" destId="{CF43B0D8-BE89-4AE0-9CF0-EA469580AAC1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4E0883-06D2-4C1F-B46B-82DA5BDE1C2B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</dgm:pt>
    <dgm:pt modelId="{7AF04041-2724-426F-8DED-C09EB901AF8C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Kids' needs</a:t>
          </a:r>
        </a:p>
      </dgm:t>
    </dgm:pt>
    <dgm:pt modelId="{63293C64-BC6E-4555-98FF-72A2ED137230}" type="parTrans" cxnId="{3D874DC5-8E1A-46AC-AA6B-5C33C0FB1ED0}">
      <dgm:prSet/>
      <dgm:spPr/>
      <dgm:t>
        <a:bodyPr/>
        <a:lstStyle/>
        <a:p>
          <a:endParaRPr lang="en-US"/>
        </a:p>
      </dgm:t>
    </dgm:pt>
    <dgm:pt modelId="{CA92A8C0-C66C-4A93-B4E0-2920DD03F146}" type="sibTrans" cxnId="{3D874DC5-8E1A-46AC-AA6B-5C33C0FB1ED0}">
      <dgm:prSet/>
      <dgm:spPr/>
      <dgm:t>
        <a:bodyPr/>
        <a:lstStyle/>
        <a:p>
          <a:endParaRPr lang="en-US"/>
        </a:p>
      </dgm:t>
    </dgm:pt>
    <dgm:pt modelId="{3115F2B3-B386-464A-A4B9-9F21BAF6315D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Your capacity</a:t>
          </a:r>
        </a:p>
      </dgm:t>
    </dgm:pt>
    <dgm:pt modelId="{337E8306-FDA8-43C9-9095-A705C7409CF8}" type="parTrans" cxnId="{2D39544A-E322-4CDD-97D3-99A827BDF3EE}">
      <dgm:prSet/>
      <dgm:spPr/>
      <dgm:t>
        <a:bodyPr/>
        <a:lstStyle/>
        <a:p>
          <a:endParaRPr lang="en-US"/>
        </a:p>
      </dgm:t>
    </dgm:pt>
    <dgm:pt modelId="{135201BD-EDD9-432C-AEDC-FABEBB242FC3}" type="sibTrans" cxnId="{2D39544A-E322-4CDD-97D3-99A827BDF3EE}">
      <dgm:prSet/>
      <dgm:spPr/>
      <dgm:t>
        <a:bodyPr/>
        <a:lstStyle/>
        <a:p>
          <a:endParaRPr lang="en-US"/>
        </a:p>
      </dgm:t>
    </dgm:pt>
    <dgm:pt modelId="{A1D77221-1839-47D7-A9F0-701B33C4BBFD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Political reality</a:t>
          </a:r>
        </a:p>
      </dgm:t>
    </dgm:pt>
    <dgm:pt modelId="{A05E0200-D801-4423-9E1B-731F427467A9}" type="parTrans" cxnId="{B2DC3660-1011-44EF-AD7B-CEFE75DCBEDF}">
      <dgm:prSet/>
      <dgm:spPr/>
      <dgm:t>
        <a:bodyPr/>
        <a:lstStyle/>
        <a:p>
          <a:endParaRPr lang="en-US"/>
        </a:p>
      </dgm:t>
    </dgm:pt>
    <dgm:pt modelId="{36D0F9F7-C5C2-44EE-A7DB-D97A6720CB17}" type="sibTrans" cxnId="{B2DC3660-1011-44EF-AD7B-CEFE75DCBEDF}">
      <dgm:prSet/>
      <dgm:spPr/>
      <dgm:t>
        <a:bodyPr/>
        <a:lstStyle/>
        <a:p>
          <a:endParaRPr lang="en-US"/>
        </a:p>
      </dgm:t>
    </dgm:pt>
    <dgm:pt modelId="{C6D3DDE8-5421-4094-81BC-100FC85AF176}" type="pres">
      <dgm:prSet presAssocID="{B24E0883-06D2-4C1F-B46B-82DA5BDE1C2B}" presName="compositeShape" presStyleCnt="0">
        <dgm:presLayoutVars>
          <dgm:chMax val="7"/>
          <dgm:dir/>
          <dgm:resizeHandles val="exact"/>
        </dgm:presLayoutVars>
      </dgm:prSet>
      <dgm:spPr/>
    </dgm:pt>
    <dgm:pt modelId="{2296DD33-751B-4EDA-BF44-C07824C5704D}" type="pres">
      <dgm:prSet presAssocID="{7AF04041-2724-426F-8DED-C09EB901AF8C}" presName="circ1" presStyleLbl="vennNode1" presStyleIdx="0" presStyleCnt="3"/>
      <dgm:spPr/>
    </dgm:pt>
    <dgm:pt modelId="{7E122065-2499-4466-8284-D60C74093BB4}" type="pres">
      <dgm:prSet presAssocID="{7AF04041-2724-426F-8DED-C09EB901AF8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7663848-B4D0-4F51-834D-A7608C1EA219}" type="pres">
      <dgm:prSet presAssocID="{3115F2B3-B386-464A-A4B9-9F21BAF6315D}" presName="circ2" presStyleLbl="vennNode1" presStyleIdx="1" presStyleCnt="3" custLinFactNeighborX="-17499" custLinFactNeighborY="5681"/>
      <dgm:spPr/>
    </dgm:pt>
    <dgm:pt modelId="{B4C5ECFD-5F78-430D-AFC4-A43B4A6F6841}" type="pres">
      <dgm:prSet presAssocID="{3115F2B3-B386-464A-A4B9-9F21BAF6315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04C9123-DB5E-49C7-82BA-F3920025DDBC}" type="pres">
      <dgm:prSet presAssocID="{A1D77221-1839-47D7-A9F0-701B33C4BBFD}" presName="circ3" presStyleLbl="vennNode1" presStyleIdx="2" presStyleCnt="3" custLinFactNeighborX="1251" custLinFactNeighborY="5443"/>
      <dgm:spPr/>
    </dgm:pt>
    <dgm:pt modelId="{711912A4-61E9-4DD8-B623-7561B1E626A4}" type="pres">
      <dgm:prSet presAssocID="{A1D77221-1839-47D7-A9F0-701B33C4BBF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2DC3660-1011-44EF-AD7B-CEFE75DCBEDF}" srcId="{B24E0883-06D2-4C1F-B46B-82DA5BDE1C2B}" destId="{A1D77221-1839-47D7-A9F0-701B33C4BBFD}" srcOrd="2" destOrd="0" parTransId="{A05E0200-D801-4423-9E1B-731F427467A9}" sibTransId="{36D0F9F7-C5C2-44EE-A7DB-D97A6720CB17}"/>
    <dgm:cxn modelId="{2D39544A-E322-4CDD-97D3-99A827BDF3EE}" srcId="{B24E0883-06D2-4C1F-B46B-82DA5BDE1C2B}" destId="{3115F2B3-B386-464A-A4B9-9F21BAF6315D}" srcOrd="1" destOrd="0" parTransId="{337E8306-FDA8-43C9-9095-A705C7409CF8}" sibTransId="{135201BD-EDD9-432C-AEDC-FABEBB242FC3}"/>
    <dgm:cxn modelId="{0C018A4E-150A-42AB-9400-D799BDDF688A}" type="presOf" srcId="{B24E0883-06D2-4C1F-B46B-82DA5BDE1C2B}" destId="{C6D3DDE8-5421-4094-81BC-100FC85AF176}" srcOrd="0" destOrd="0" presId="urn:microsoft.com/office/officeart/2005/8/layout/venn1"/>
    <dgm:cxn modelId="{DA2AC34F-E7A7-4785-82D0-744CCC35A9EC}" type="presOf" srcId="{3115F2B3-B386-464A-A4B9-9F21BAF6315D}" destId="{B4C5ECFD-5F78-430D-AFC4-A43B4A6F6841}" srcOrd="1" destOrd="0" presId="urn:microsoft.com/office/officeart/2005/8/layout/venn1"/>
    <dgm:cxn modelId="{52859A87-398C-4562-ADAA-AD31F268FCEC}" type="presOf" srcId="{3115F2B3-B386-464A-A4B9-9F21BAF6315D}" destId="{07663848-B4D0-4F51-834D-A7608C1EA219}" srcOrd="0" destOrd="0" presId="urn:microsoft.com/office/officeart/2005/8/layout/venn1"/>
    <dgm:cxn modelId="{7B1C7A8B-AE78-41CD-988B-809FA237662E}" type="presOf" srcId="{7AF04041-2724-426F-8DED-C09EB901AF8C}" destId="{2296DD33-751B-4EDA-BF44-C07824C5704D}" srcOrd="0" destOrd="0" presId="urn:microsoft.com/office/officeart/2005/8/layout/venn1"/>
    <dgm:cxn modelId="{3D874DC5-8E1A-46AC-AA6B-5C33C0FB1ED0}" srcId="{B24E0883-06D2-4C1F-B46B-82DA5BDE1C2B}" destId="{7AF04041-2724-426F-8DED-C09EB901AF8C}" srcOrd="0" destOrd="0" parTransId="{63293C64-BC6E-4555-98FF-72A2ED137230}" sibTransId="{CA92A8C0-C66C-4A93-B4E0-2920DD03F146}"/>
    <dgm:cxn modelId="{43FB4FC5-575B-47F5-A690-8D5DE323C540}" type="presOf" srcId="{A1D77221-1839-47D7-A9F0-701B33C4BBFD}" destId="{711912A4-61E9-4DD8-B623-7561B1E626A4}" srcOrd="1" destOrd="0" presId="urn:microsoft.com/office/officeart/2005/8/layout/venn1"/>
    <dgm:cxn modelId="{6EA9ADEE-D3CB-484B-8F5B-C70A22261813}" type="presOf" srcId="{A1D77221-1839-47D7-A9F0-701B33C4BBFD}" destId="{004C9123-DB5E-49C7-82BA-F3920025DDBC}" srcOrd="0" destOrd="0" presId="urn:microsoft.com/office/officeart/2005/8/layout/venn1"/>
    <dgm:cxn modelId="{56FE8CF6-23FB-406F-BBFD-12D39E5ACF1B}" type="presOf" srcId="{7AF04041-2724-426F-8DED-C09EB901AF8C}" destId="{7E122065-2499-4466-8284-D60C74093BB4}" srcOrd="1" destOrd="0" presId="urn:microsoft.com/office/officeart/2005/8/layout/venn1"/>
    <dgm:cxn modelId="{35BC4FCC-594A-42C6-A9DF-CFFCF051760E}" type="presParOf" srcId="{C6D3DDE8-5421-4094-81BC-100FC85AF176}" destId="{2296DD33-751B-4EDA-BF44-C07824C5704D}" srcOrd="0" destOrd="0" presId="urn:microsoft.com/office/officeart/2005/8/layout/venn1"/>
    <dgm:cxn modelId="{2459BA40-0702-4482-88D4-BE1B84E46E75}" type="presParOf" srcId="{C6D3DDE8-5421-4094-81BC-100FC85AF176}" destId="{7E122065-2499-4466-8284-D60C74093BB4}" srcOrd="1" destOrd="0" presId="urn:microsoft.com/office/officeart/2005/8/layout/venn1"/>
    <dgm:cxn modelId="{AC9A08C3-8BE7-468D-8A97-C5442766D48E}" type="presParOf" srcId="{C6D3DDE8-5421-4094-81BC-100FC85AF176}" destId="{07663848-B4D0-4F51-834D-A7608C1EA219}" srcOrd="2" destOrd="0" presId="urn:microsoft.com/office/officeart/2005/8/layout/venn1"/>
    <dgm:cxn modelId="{06C63AF5-DA1D-4572-BD3B-2A2EAF4AA09F}" type="presParOf" srcId="{C6D3DDE8-5421-4094-81BC-100FC85AF176}" destId="{B4C5ECFD-5F78-430D-AFC4-A43B4A6F6841}" srcOrd="3" destOrd="0" presId="urn:microsoft.com/office/officeart/2005/8/layout/venn1"/>
    <dgm:cxn modelId="{15D188C8-0730-46B6-B42B-B26AEEDC7CD0}" type="presParOf" srcId="{C6D3DDE8-5421-4094-81BC-100FC85AF176}" destId="{004C9123-DB5E-49C7-82BA-F3920025DDBC}" srcOrd="4" destOrd="0" presId="urn:microsoft.com/office/officeart/2005/8/layout/venn1"/>
    <dgm:cxn modelId="{2DDA4084-4321-4C5B-8781-1256C979AB8C}" type="presParOf" srcId="{C6D3DDE8-5421-4094-81BC-100FC85AF176}" destId="{711912A4-61E9-4DD8-B623-7561B1E626A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5CE229-D452-4A65-A680-D318AFD22519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00CEAD-81B3-4E13-A7EB-F090883DF67A}">
      <dgm:prSet phldrT="[Text]" custT="1"/>
      <dgm:spPr/>
      <dgm:t>
        <a:bodyPr/>
        <a:lstStyle/>
        <a:p>
          <a:r>
            <a:rPr lang="en-US" sz="1600" b="1" dirty="0">
              <a:solidFill>
                <a:srgbClr val="C00000"/>
              </a:solidFill>
            </a:rPr>
            <a:t>AUGUST  2022 – MAY 2023</a:t>
          </a:r>
        </a:p>
        <a:p>
          <a:r>
            <a:rPr lang="en-US" sz="1400" dirty="0"/>
            <a:t>MAKE CASE</a:t>
          </a:r>
        </a:p>
        <a:p>
          <a:r>
            <a:rPr lang="en-US" sz="1400" dirty="0"/>
            <a:t>BUILD BASE</a:t>
          </a:r>
        </a:p>
        <a:p>
          <a:r>
            <a:rPr lang="en-US" sz="1400" dirty="0"/>
            <a:t>RESEARCH REVENUE OPTIONS</a:t>
          </a:r>
        </a:p>
      </dgm:t>
    </dgm:pt>
    <dgm:pt modelId="{E42BC27A-FA47-44E7-8BF3-3CFE0D679B10}" type="parTrans" cxnId="{06A92765-35CE-4453-85C9-53BCA28B341E}">
      <dgm:prSet/>
      <dgm:spPr/>
      <dgm:t>
        <a:bodyPr/>
        <a:lstStyle/>
        <a:p>
          <a:endParaRPr lang="en-US"/>
        </a:p>
      </dgm:t>
    </dgm:pt>
    <dgm:pt modelId="{8889D74B-A848-444A-B5E6-7F66434C1952}" type="sibTrans" cxnId="{06A92765-35CE-4453-85C9-53BCA28B341E}">
      <dgm:prSet/>
      <dgm:spPr/>
      <dgm:t>
        <a:bodyPr/>
        <a:lstStyle/>
        <a:p>
          <a:endParaRPr lang="en-US"/>
        </a:p>
      </dgm:t>
    </dgm:pt>
    <dgm:pt modelId="{4EFDC6B9-C6BE-49E1-B936-4BA82B4C7AF7}">
      <dgm:prSet phldrT="[Text]" custT="1"/>
      <dgm:spPr/>
      <dgm:t>
        <a:bodyPr/>
        <a:lstStyle/>
        <a:p>
          <a:r>
            <a:rPr lang="en-US" sz="1600" b="1" dirty="0">
              <a:solidFill>
                <a:srgbClr val="C00000"/>
              </a:solidFill>
            </a:rPr>
            <a:t>JUNE 2023 – SEPTEMBER 2023</a:t>
          </a:r>
        </a:p>
        <a:p>
          <a:r>
            <a:rPr lang="en-US" sz="1400" dirty="0"/>
            <a:t>HIRE LAWYER</a:t>
          </a:r>
        </a:p>
        <a:p>
          <a:r>
            <a:rPr lang="en-US" sz="1400" dirty="0"/>
            <a:t>DEVELOP PROPOSL</a:t>
          </a:r>
        </a:p>
        <a:p>
          <a:r>
            <a:rPr lang="en-US" sz="1400" dirty="0"/>
            <a:t>DRAFT MEASURE</a:t>
          </a:r>
        </a:p>
      </dgm:t>
    </dgm:pt>
    <dgm:pt modelId="{0B262AD3-AAC8-469D-B154-5A1A5CF07584}" type="parTrans" cxnId="{659E7FBB-A25E-4225-B886-FB1E134983F3}">
      <dgm:prSet/>
      <dgm:spPr/>
      <dgm:t>
        <a:bodyPr/>
        <a:lstStyle/>
        <a:p>
          <a:endParaRPr lang="en-US"/>
        </a:p>
      </dgm:t>
    </dgm:pt>
    <dgm:pt modelId="{FE17A952-747D-4979-AC69-2F126C822147}" type="sibTrans" cxnId="{659E7FBB-A25E-4225-B886-FB1E134983F3}">
      <dgm:prSet/>
      <dgm:spPr/>
      <dgm:t>
        <a:bodyPr/>
        <a:lstStyle/>
        <a:p>
          <a:endParaRPr lang="en-US"/>
        </a:p>
      </dgm:t>
    </dgm:pt>
    <dgm:pt modelId="{27076883-9B51-4131-A1C0-57C2EAD9AABA}">
      <dgm:prSet phldrT="[Text]" custT="1"/>
      <dgm:spPr/>
      <dgm:t>
        <a:bodyPr/>
        <a:lstStyle/>
        <a:p>
          <a:r>
            <a:rPr lang="en-US" sz="1600" b="1" dirty="0">
              <a:solidFill>
                <a:srgbClr val="C00000"/>
              </a:solidFill>
            </a:rPr>
            <a:t>MAY – NOV. 2024</a:t>
          </a:r>
        </a:p>
        <a:p>
          <a:r>
            <a:rPr lang="en-US" sz="1400" dirty="0"/>
            <a:t>PLAN, FUNDRIASE, MOUNT A CAMPAIGN</a:t>
          </a:r>
        </a:p>
      </dgm:t>
    </dgm:pt>
    <dgm:pt modelId="{BAB4BB3A-4829-441B-9B12-35659C738791}" type="parTrans" cxnId="{41807E0D-3D2D-40F2-9C0C-E0AE3164EBF0}">
      <dgm:prSet/>
      <dgm:spPr/>
      <dgm:t>
        <a:bodyPr/>
        <a:lstStyle/>
        <a:p>
          <a:endParaRPr lang="en-US"/>
        </a:p>
      </dgm:t>
    </dgm:pt>
    <dgm:pt modelId="{9DDEE760-4E73-4D71-9D34-46AE0D36897F}" type="sibTrans" cxnId="{41807E0D-3D2D-40F2-9C0C-E0AE3164EBF0}">
      <dgm:prSet/>
      <dgm:spPr/>
      <dgm:t>
        <a:bodyPr/>
        <a:lstStyle/>
        <a:p>
          <a:endParaRPr lang="en-US"/>
        </a:p>
      </dgm:t>
    </dgm:pt>
    <dgm:pt modelId="{5B7D306A-252E-4049-911A-5FA6B0EB9D9E}">
      <dgm:prSet phldrT="[Text]" custT="1"/>
      <dgm:spPr/>
      <dgm:t>
        <a:bodyPr/>
        <a:lstStyle/>
        <a:p>
          <a:r>
            <a:rPr lang="en-US" sz="1600" b="1" dirty="0">
              <a:solidFill>
                <a:srgbClr val="C00000"/>
              </a:solidFill>
            </a:rPr>
            <a:t>OCT. 2023 – APRIL 2024</a:t>
          </a:r>
        </a:p>
        <a:p>
          <a:r>
            <a:rPr lang="en-US" sz="1400" dirty="0"/>
            <a:t>SUBMIT MEASURE TO COUNTY GATHER SIGNATURES</a:t>
          </a:r>
        </a:p>
        <a:p>
          <a:r>
            <a:rPr lang="en-US" sz="1400" dirty="0"/>
            <a:t>SUBMIT SIGNATURES</a:t>
          </a:r>
        </a:p>
      </dgm:t>
    </dgm:pt>
    <dgm:pt modelId="{40D36970-99C7-446F-A582-21403F813D27}" type="parTrans" cxnId="{43F4FD85-A258-4569-812E-6ADE30251DC6}">
      <dgm:prSet/>
      <dgm:spPr/>
      <dgm:t>
        <a:bodyPr/>
        <a:lstStyle/>
        <a:p>
          <a:endParaRPr lang="en-US"/>
        </a:p>
      </dgm:t>
    </dgm:pt>
    <dgm:pt modelId="{1DF5642E-458E-4C07-86C4-D299F859E378}" type="sibTrans" cxnId="{43F4FD85-A258-4569-812E-6ADE30251DC6}">
      <dgm:prSet/>
      <dgm:spPr/>
      <dgm:t>
        <a:bodyPr/>
        <a:lstStyle/>
        <a:p>
          <a:endParaRPr lang="en-US"/>
        </a:p>
      </dgm:t>
    </dgm:pt>
    <dgm:pt modelId="{56950AC3-B7AE-445E-8BC8-DD9D456BB9C3}">
      <dgm:prSet phldrT="[Text]" custT="1"/>
      <dgm:spPr/>
      <dgm:t>
        <a:bodyPr/>
        <a:lstStyle/>
        <a:p>
          <a:r>
            <a:rPr lang="en-US" sz="1600" b="1" dirty="0">
              <a:solidFill>
                <a:srgbClr val="C00000"/>
              </a:solidFill>
            </a:rPr>
            <a:t>NOVEMBER 5</a:t>
          </a:r>
        </a:p>
        <a:p>
          <a:r>
            <a:rPr lang="en-US" sz="1600" b="1" dirty="0">
              <a:solidFill>
                <a:srgbClr val="C00000"/>
              </a:solidFill>
            </a:rPr>
            <a:t>ELECTION</a:t>
          </a:r>
        </a:p>
        <a:p>
          <a:r>
            <a:rPr lang="en-US" sz="1600" b="1" dirty="0">
              <a:solidFill>
                <a:srgbClr val="C00000"/>
              </a:solidFill>
            </a:rPr>
            <a:t>2024</a:t>
          </a:r>
        </a:p>
        <a:p>
          <a:r>
            <a:rPr lang="en-US" sz="1800" dirty="0"/>
            <a:t>WIN!</a:t>
          </a:r>
        </a:p>
      </dgm:t>
    </dgm:pt>
    <dgm:pt modelId="{6491C457-61F0-4C47-91E2-25BC1660F1DE}" type="parTrans" cxnId="{76C068FC-15BF-4F74-8C3E-304635EDF902}">
      <dgm:prSet/>
      <dgm:spPr/>
      <dgm:t>
        <a:bodyPr/>
        <a:lstStyle/>
        <a:p>
          <a:endParaRPr lang="en-US"/>
        </a:p>
      </dgm:t>
    </dgm:pt>
    <dgm:pt modelId="{F606FCBE-D046-4BD6-A52B-A27B101FF576}" type="sibTrans" cxnId="{76C068FC-15BF-4F74-8C3E-304635EDF902}">
      <dgm:prSet/>
      <dgm:spPr/>
      <dgm:t>
        <a:bodyPr/>
        <a:lstStyle/>
        <a:p>
          <a:endParaRPr lang="en-US"/>
        </a:p>
      </dgm:t>
    </dgm:pt>
    <dgm:pt modelId="{BCE51F32-8D92-47A1-A9BF-6FD10449C21F}" type="pres">
      <dgm:prSet presAssocID="{725CE229-D452-4A65-A680-D318AFD22519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4A56B530-1CB6-4731-9555-BB6FD8E7D589}" type="pres">
      <dgm:prSet presAssocID="{56950AC3-B7AE-445E-8BC8-DD9D456BB9C3}" presName="Accent5" presStyleCnt="0"/>
      <dgm:spPr/>
    </dgm:pt>
    <dgm:pt modelId="{34B7F01D-B140-4FFD-A936-78EDCDDD85BB}" type="pres">
      <dgm:prSet presAssocID="{56950AC3-B7AE-445E-8BC8-DD9D456BB9C3}" presName="Accent" presStyleLbl="node1" presStyleIdx="0" presStyleCnt="5"/>
      <dgm:spPr/>
    </dgm:pt>
    <dgm:pt modelId="{E88AF950-6171-4F25-B973-C95DEFD0D95A}" type="pres">
      <dgm:prSet presAssocID="{56950AC3-B7AE-445E-8BC8-DD9D456BB9C3}" presName="ParentBackground5" presStyleCnt="0"/>
      <dgm:spPr/>
    </dgm:pt>
    <dgm:pt modelId="{41262FD9-9D4E-4DE1-B8C6-37AFB883AA92}" type="pres">
      <dgm:prSet presAssocID="{56950AC3-B7AE-445E-8BC8-DD9D456BB9C3}" presName="ParentBackground" presStyleLbl="fgAcc1" presStyleIdx="0" presStyleCnt="5"/>
      <dgm:spPr/>
    </dgm:pt>
    <dgm:pt modelId="{8EFE7401-D565-4E3C-AAD2-B2E59FE62C42}" type="pres">
      <dgm:prSet presAssocID="{56950AC3-B7AE-445E-8BC8-DD9D456BB9C3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1561CDFC-2175-4C4B-B182-FD1DA507E127}" type="pres">
      <dgm:prSet presAssocID="{27076883-9B51-4131-A1C0-57C2EAD9AABA}" presName="Accent4" presStyleCnt="0"/>
      <dgm:spPr/>
    </dgm:pt>
    <dgm:pt modelId="{49ED5FFF-8767-4509-9305-F692C5F72823}" type="pres">
      <dgm:prSet presAssocID="{27076883-9B51-4131-A1C0-57C2EAD9AABA}" presName="Accent" presStyleLbl="node1" presStyleIdx="1" presStyleCnt="5"/>
      <dgm:spPr/>
    </dgm:pt>
    <dgm:pt modelId="{2CEBA2FF-B927-458F-BFFD-D270AF4C8FC4}" type="pres">
      <dgm:prSet presAssocID="{27076883-9B51-4131-A1C0-57C2EAD9AABA}" presName="ParentBackground4" presStyleCnt="0"/>
      <dgm:spPr/>
    </dgm:pt>
    <dgm:pt modelId="{15793A94-C320-4274-A2B0-92845548D3FC}" type="pres">
      <dgm:prSet presAssocID="{27076883-9B51-4131-A1C0-57C2EAD9AABA}" presName="ParentBackground" presStyleLbl="fgAcc1" presStyleIdx="1" presStyleCnt="5"/>
      <dgm:spPr/>
    </dgm:pt>
    <dgm:pt modelId="{5DDB6464-1AAA-4D1E-A310-1D542C7DA521}" type="pres">
      <dgm:prSet presAssocID="{27076883-9B51-4131-A1C0-57C2EAD9AABA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D41F9D3-72C6-4B9A-91CD-64744DF19BEE}" type="pres">
      <dgm:prSet presAssocID="{5B7D306A-252E-4049-911A-5FA6B0EB9D9E}" presName="Accent3" presStyleCnt="0"/>
      <dgm:spPr/>
    </dgm:pt>
    <dgm:pt modelId="{857AE9FD-BF51-44B3-8109-5292C8CA214E}" type="pres">
      <dgm:prSet presAssocID="{5B7D306A-252E-4049-911A-5FA6B0EB9D9E}" presName="Accent" presStyleLbl="node1" presStyleIdx="2" presStyleCnt="5"/>
      <dgm:spPr/>
    </dgm:pt>
    <dgm:pt modelId="{EAB3C8CC-DF8D-487C-84A6-9F0174D434EC}" type="pres">
      <dgm:prSet presAssocID="{5B7D306A-252E-4049-911A-5FA6B0EB9D9E}" presName="ParentBackground3" presStyleCnt="0"/>
      <dgm:spPr/>
    </dgm:pt>
    <dgm:pt modelId="{964F0A5D-FBC9-4CEC-94DC-ECC8D669D473}" type="pres">
      <dgm:prSet presAssocID="{5B7D306A-252E-4049-911A-5FA6B0EB9D9E}" presName="ParentBackground" presStyleLbl="fgAcc1" presStyleIdx="2" presStyleCnt="5"/>
      <dgm:spPr/>
    </dgm:pt>
    <dgm:pt modelId="{EF47AE31-E758-4733-9C1B-F4B4704E497E}" type="pres">
      <dgm:prSet presAssocID="{5B7D306A-252E-4049-911A-5FA6B0EB9D9E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F59B0832-55FF-4F13-A95C-DDD0AFAA7080}" type="pres">
      <dgm:prSet presAssocID="{4EFDC6B9-C6BE-49E1-B936-4BA82B4C7AF7}" presName="Accent2" presStyleCnt="0"/>
      <dgm:spPr/>
    </dgm:pt>
    <dgm:pt modelId="{7151B05C-F1F4-4A71-91D9-138BAE543A89}" type="pres">
      <dgm:prSet presAssocID="{4EFDC6B9-C6BE-49E1-B936-4BA82B4C7AF7}" presName="Accent" presStyleLbl="node1" presStyleIdx="3" presStyleCnt="5"/>
      <dgm:spPr/>
    </dgm:pt>
    <dgm:pt modelId="{9F313A87-AA5B-4686-9139-BF8B2370191B}" type="pres">
      <dgm:prSet presAssocID="{4EFDC6B9-C6BE-49E1-B936-4BA82B4C7AF7}" presName="ParentBackground2" presStyleCnt="0"/>
      <dgm:spPr/>
    </dgm:pt>
    <dgm:pt modelId="{173645FF-AD86-4C5C-A20D-8AA9D4919B67}" type="pres">
      <dgm:prSet presAssocID="{4EFDC6B9-C6BE-49E1-B936-4BA82B4C7AF7}" presName="ParentBackground" presStyleLbl="fgAcc1" presStyleIdx="3" presStyleCnt="5" custLinFactNeighborX="-515"/>
      <dgm:spPr/>
    </dgm:pt>
    <dgm:pt modelId="{666A176B-1DC1-43D7-A81E-79D1127EC93E}" type="pres">
      <dgm:prSet presAssocID="{4EFDC6B9-C6BE-49E1-B936-4BA82B4C7AF7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DE1D566-4B6A-42B5-9793-0348B95A3EC9}" type="pres">
      <dgm:prSet presAssocID="{9F00CEAD-81B3-4E13-A7EB-F090883DF67A}" presName="Accent1" presStyleCnt="0"/>
      <dgm:spPr/>
    </dgm:pt>
    <dgm:pt modelId="{0ADD4392-7892-44E9-A450-7F66651D6BF4}" type="pres">
      <dgm:prSet presAssocID="{9F00CEAD-81B3-4E13-A7EB-F090883DF67A}" presName="Accent" presStyleLbl="node1" presStyleIdx="4" presStyleCnt="5"/>
      <dgm:spPr/>
    </dgm:pt>
    <dgm:pt modelId="{D20F28D0-AC20-48D0-9CC0-B031F9A8F9AF}" type="pres">
      <dgm:prSet presAssocID="{9F00CEAD-81B3-4E13-A7EB-F090883DF67A}" presName="ParentBackground1" presStyleCnt="0"/>
      <dgm:spPr/>
    </dgm:pt>
    <dgm:pt modelId="{4803D8FB-C2AA-4572-B647-82C3D93F3398}" type="pres">
      <dgm:prSet presAssocID="{9F00CEAD-81B3-4E13-A7EB-F090883DF67A}" presName="ParentBackground" presStyleLbl="fgAcc1" presStyleIdx="4" presStyleCnt="5" custLinFactNeighborX="105" custLinFactNeighborY="216"/>
      <dgm:spPr/>
    </dgm:pt>
    <dgm:pt modelId="{CF43B0D8-BE89-4AE0-9CF0-EA469580AAC1}" type="pres">
      <dgm:prSet presAssocID="{9F00CEAD-81B3-4E13-A7EB-F090883DF67A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82FB2704-FB7B-4E11-98FC-DD8FD7F9A715}" type="presOf" srcId="{9F00CEAD-81B3-4E13-A7EB-F090883DF67A}" destId="{CF43B0D8-BE89-4AE0-9CF0-EA469580AAC1}" srcOrd="1" destOrd="0" presId="urn:microsoft.com/office/officeart/2011/layout/CircleProcess"/>
    <dgm:cxn modelId="{CD5FE305-B29C-4659-977E-A55F561F6569}" type="presOf" srcId="{5B7D306A-252E-4049-911A-5FA6B0EB9D9E}" destId="{964F0A5D-FBC9-4CEC-94DC-ECC8D669D473}" srcOrd="0" destOrd="0" presId="urn:microsoft.com/office/officeart/2011/layout/CircleProcess"/>
    <dgm:cxn modelId="{41807E0D-3D2D-40F2-9C0C-E0AE3164EBF0}" srcId="{725CE229-D452-4A65-A680-D318AFD22519}" destId="{27076883-9B51-4131-A1C0-57C2EAD9AABA}" srcOrd="3" destOrd="0" parTransId="{BAB4BB3A-4829-441B-9B12-35659C738791}" sibTransId="{9DDEE760-4E73-4D71-9D34-46AE0D36897F}"/>
    <dgm:cxn modelId="{C531E113-1BD1-42C8-97F0-4E3B6F55C5E7}" type="presOf" srcId="{4EFDC6B9-C6BE-49E1-B936-4BA82B4C7AF7}" destId="{666A176B-1DC1-43D7-A81E-79D1127EC93E}" srcOrd="1" destOrd="0" presId="urn:microsoft.com/office/officeart/2011/layout/CircleProcess"/>
    <dgm:cxn modelId="{FC943B3A-2329-4D8E-9448-DF007147177D}" type="presOf" srcId="{27076883-9B51-4131-A1C0-57C2EAD9AABA}" destId="{5DDB6464-1AAA-4D1E-A310-1D542C7DA521}" srcOrd="1" destOrd="0" presId="urn:microsoft.com/office/officeart/2011/layout/CircleProcess"/>
    <dgm:cxn modelId="{C80A335B-0A92-4034-AD51-73C2D0419B93}" type="presOf" srcId="{9F00CEAD-81B3-4E13-A7EB-F090883DF67A}" destId="{4803D8FB-C2AA-4572-B647-82C3D93F3398}" srcOrd="0" destOrd="0" presId="urn:microsoft.com/office/officeart/2011/layout/CircleProcess"/>
    <dgm:cxn modelId="{06A92765-35CE-4453-85C9-53BCA28B341E}" srcId="{725CE229-D452-4A65-A680-D318AFD22519}" destId="{9F00CEAD-81B3-4E13-A7EB-F090883DF67A}" srcOrd="0" destOrd="0" parTransId="{E42BC27A-FA47-44E7-8BF3-3CFE0D679B10}" sibTransId="{8889D74B-A848-444A-B5E6-7F66434C1952}"/>
    <dgm:cxn modelId="{AE611485-7017-4643-ACCB-EFBF4DEFD276}" type="presOf" srcId="{4EFDC6B9-C6BE-49E1-B936-4BA82B4C7AF7}" destId="{173645FF-AD86-4C5C-A20D-8AA9D4919B67}" srcOrd="0" destOrd="0" presId="urn:microsoft.com/office/officeart/2011/layout/CircleProcess"/>
    <dgm:cxn modelId="{43F4FD85-A258-4569-812E-6ADE30251DC6}" srcId="{725CE229-D452-4A65-A680-D318AFD22519}" destId="{5B7D306A-252E-4049-911A-5FA6B0EB9D9E}" srcOrd="2" destOrd="0" parTransId="{40D36970-99C7-446F-A582-21403F813D27}" sibTransId="{1DF5642E-458E-4C07-86C4-D299F859E378}"/>
    <dgm:cxn modelId="{C2E42C97-9C47-4556-99DE-FA0F41B89F5D}" type="presOf" srcId="{5B7D306A-252E-4049-911A-5FA6B0EB9D9E}" destId="{EF47AE31-E758-4733-9C1B-F4B4704E497E}" srcOrd="1" destOrd="0" presId="urn:microsoft.com/office/officeart/2011/layout/CircleProcess"/>
    <dgm:cxn modelId="{894940A6-EBDA-4D0E-A715-FB1D80283F4A}" type="presOf" srcId="{27076883-9B51-4131-A1C0-57C2EAD9AABA}" destId="{15793A94-C320-4274-A2B0-92845548D3FC}" srcOrd="0" destOrd="0" presId="urn:microsoft.com/office/officeart/2011/layout/CircleProcess"/>
    <dgm:cxn modelId="{A31405B6-0EAF-442B-8532-45F3D70649B2}" type="presOf" srcId="{56950AC3-B7AE-445E-8BC8-DD9D456BB9C3}" destId="{8EFE7401-D565-4E3C-AAD2-B2E59FE62C42}" srcOrd="1" destOrd="0" presId="urn:microsoft.com/office/officeart/2011/layout/CircleProcess"/>
    <dgm:cxn modelId="{659E7FBB-A25E-4225-B886-FB1E134983F3}" srcId="{725CE229-D452-4A65-A680-D318AFD22519}" destId="{4EFDC6B9-C6BE-49E1-B936-4BA82B4C7AF7}" srcOrd="1" destOrd="0" parTransId="{0B262AD3-AAC8-469D-B154-5A1A5CF07584}" sibTransId="{FE17A952-747D-4979-AC69-2F126C822147}"/>
    <dgm:cxn modelId="{961533D0-0B45-4C05-9968-7B0BFBC908F9}" type="presOf" srcId="{725CE229-D452-4A65-A680-D318AFD22519}" destId="{BCE51F32-8D92-47A1-A9BF-6FD10449C21F}" srcOrd="0" destOrd="0" presId="urn:microsoft.com/office/officeart/2011/layout/CircleProcess"/>
    <dgm:cxn modelId="{92C7D2D0-6331-4069-86A5-59B927F5C7FA}" type="presOf" srcId="{56950AC3-B7AE-445E-8BC8-DD9D456BB9C3}" destId="{41262FD9-9D4E-4DE1-B8C6-37AFB883AA92}" srcOrd="0" destOrd="0" presId="urn:microsoft.com/office/officeart/2011/layout/CircleProcess"/>
    <dgm:cxn modelId="{76C068FC-15BF-4F74-8C3E-304635EDF902}" srcId="{725CE229-D452-4A65-A680-D318AFD22519}" destId="{56950AC3-B7AE-445E-8BC8-DD9D456BB9C3}" srcOrd="4" destOrd="0" parTransId="{6491C457-61F0-4C47-91E2-25BC1660F1DE}" sibTransId="{F606FCBE-D046-4BD6-A52B-A27B101FF576}"/>
    <dgm:cxn modelId="{FF6096BF-E208-4877-98B8-4200099D80CF}" type="presParOf" srcId="{BCE51F32-8D92-47A1-A9BF-6FD10449C21F}" destId="{4A56B530-1CB6-4731-9555-BB6FD8E7D589}" srcOrd="0" destOrd="0" presId="urn:microsoft.com/office/officeart/2011/layout/CircleProcess"/>
    <dgm:cxn modelId="{8C0E6BB1-D046-4C89-9374-5B8AEDB27312}" type="presParOf" srcId="{4A56B530-1CB6-4731-9555-BB6FD8E7D589}" destId="{34B7F01D-B140-4FFD-A936-78EDCDDD85BB}" srcOrd="0" destOrd="0" presId="urn:microsoft.com/office/officeart/2011/layout/CircleProcess"/>
    <dgm:cxn modelId="{90CFB361-9B2D-4EEF-A179-C8BF861D300F}" type="presParOf" srcId="{BCE51F32-8D92-47A1-A9BF-6FD10449C21F}" destId="{E88AF950-6171-4F25-B973-C95DEFD0D95A}" srcOrd="1" destOrd="0" presId="urn:microsoft.com/office/officeart/2011/layout/CircleProcess"/>
    <dgm:cxn modelId="{3E917BA6-3A77-4372-B4C2-A09EFFCD9100}" type="presParOf" srcId="{E88AF950-6171-4F25-B973-C95DEFD0D95A}" destId="{41262FD9-9D4E-4DE1-B8C6-37AFB883AA92}" srcOrd="0" destOrd="0" presId="urn:microsoft.com/office/officeart/2011/layout/CircleProcess"/>
    <dgm:cxn modelId="{721100FA-65BE-4030-B210-A499F64A94B3}" type="presParOf" srcId="{BCE51F32-8D92-47A1-A9BF-6FD10449C21F}" destId="{8EFE7401-D565-4E3C-AAD2-B2E59FE62C42}" srcOrd="2" destOrd="0" presId="urn:microsoft.com/office/officeart/2011/layout/CircleProcess"/>
    <dgm:cxn modelId="{5DE59461-33D7-43DF-919D-5FF34EB77CF5}" type="presParOf" srcId="{BCE51F32-8D92-47A1-A9BF-6FD10449C21F}" destId="{1561CDFC-2175-4C4B-B182-FD1DA507E127}" srcOrd="3" destOrd="0" presId="urn:microsoft.com/office/officeart/2011/layout/CircleProcess"/>
    <dgm:cxn modelId="{DFC294ED-9C33-4D75-9131-A84E9B080C63}" type="presParOf" srcId="{1561CDFC-2175-4C4B-B182-FD1DA507E127}" destId="{49ED5FFF-8767-4509-9305-F692C5F72823}" srcOrd="0" destOrd="0" presId="urn:microsoft.com/office/officeart/2011/layout/CircleProcess"/>
    <dgm:cxn modelId="{C8751C4C-F91A-491C-AE5C-4044E68B3D43}" type="presParOf" srcId="{BCE51F32-8D92-47A1-A9BF-6FD10449C21F}" destId="{2CEBA2FF-B927-458F-BFFD-D270AF4C8FC4}" srcOrd="4" destOrd="0" presId="urn:microsoft.com/office/officeart/2011/layout/CircleProcess"/>
    <dgm:cxn modelId="{DA1E6597-22CF-4CD8-BEDD-18D7AB904602}" type="presParOf" srcId="{2CEBA2FF-B927-458F-BFFD-D270AF4C8FC4}" destId="{15793A94-C320-4274-A2B0-92845548D3FC}" srcOrd="0" destOrd="0" presId="urn:microsoft.com/office/officeart/2011/layout/CircleProcess"/>
    <dgm:cxn modelId="{363AAAEE-E16B-4880-859C-CFA305E1BE8C}" type="presParOf" srcId="{BCE51F32-8D92-47A1-A9BF-6FD10449C21F}" destId="{5DDB6464-1AAA-4D1E-A310-1D542C7DA521}" srcOrd="5" destOrd="0" presId="urn:microsoft.com/office/officeart/2011/layout/CircleProcess"/>
    <dgm:cxn modelId="{9C81801A-18CE-4A3F-9F1F-4F6110EDAC7B}" type="presParOf" srcId="{BCE51F32-8D92-47A1-A9BF-6FD10449C21F}" destId="{AD41F9D3-72C6-4B9A-91CD-64744DF19BEE}" srcOrd="6" destOrd="0" presId="urn:microsoft.com/office/officeart/2011/layout/CircleProcess"/>
    <dgm:cxn modelId="{E38466A6-E770-4759-8C21-82308F2507FD}" type="presParOf" srcId="{AD41F9D3-72C6-4B9A-91CD-64744DF19BEE}" destId="{857AE9FD-BF51-44B3-8109-5292C8CA214E}" srcOrd="0" destOrd="0" presId="urn:microsoft.com/office/officeart/2011/layout/CircleProcess"/>
    <dgm:cxn modelId="{41DAEE17-B309-40CE-A2E8-479333693D37}" type="presParOf" srcId="{BCE51F32-8D92-47A1-A9BF-6FD10449C21F}" destId="{EAB3C8CC-DF8D-487C-84A6-9F0174D434EC}" srcOrd="7" destOrd="0" presId="urn:microsoft.com/office/officeart/2011/layout/CircleProcess"/>
    <dgm:cxn modelId="{E9DF11FF-D890-4E39-83F7-07152ED8B988}" type="presParOf" srcId="{EAB3C8CC-DF8D-487C-84A6-9F0174D434EC}" destId="{964F0A5D-FBC9-4CEC-94DC-ECC8D669D473}" srcOrd="0" destOrd="0" presId="urn:microsoft.com/office/officeart/2011/layout/CircleProcess"/>
    <dgm:cxn modelId="{9CE908CB-140E-49EE-B4B9-EB3142456D2B}" type="presParOf" srcId="{BCE51F32-8D92-47A1-A9BF-6FD10449C21F}" destId="{EF47AE31-E758-4733-9C1B-F4B4704E497E}" srcOrd="8" destOrd="0" presId="urn:microsoft.com/office/officeart/2011/layout/CircleProcess"/>
    <dgm:cxn modelId="{CBAFABEC-4F96-4C95-9925-C15A52378D5A}" type="presParOf" srcId="{BCE51F32-8D92-47A1-A9BF-6FD10449C21F}" destId="{F59B0832-55FF-4F13-A95C-DDD0AFAA7080}" srcOrd="9" destOrd="0" presId="urn:microsoft.com/office/officeart/2011/layout/CircleProcess"/>
    <dgm:cxn modelId="{C85FC46E-B40B-42D3-927B-86926AC458D1}" type="presParOf" srcId="{F59B0832-55FF-4F13-A95C-DDD0AFAA7080}" destId="{7151B05C-F1F4-4A71-91D9-138BAE543A89}" srcOrd="0" destOrd="0" presId="urn:microsoft.com/office/officeart/2011/layout/CircleProcess"/>
    <dgm:cxn modelId="{76A4B2A3-BE43-4B2A-A127-1FF0173F566E}" type="presParOf" srcId="{BCE51F32-8D92-47A1-A9BF-6FD10449C21F}" destId="{9F313A87-AA5B-4686-9139-BF8B2370191B}" srcOrd="10" destOrd="0" presId="urn:microsoft.com/office/officeart/2011/layout/CircleProcess"/>
    <dgm:cxn modelId="{4B2F6378-633C-4A2B-B467-42DCD30FB723}" type="presParOf" srcId="{9F313A87-AA5B-4686-9139-BF8B2370191B}" destId="{173645FF-AD86-4C5C-A20D-8AA9D4919B67}" srcOrd="0" destOrd="0" presId="urn:microsoft.com/office/officeart/2011/layout/CircleProcess"/>
    <dgm:cxn modelId="{CE36D434-6F8E-40B9-AB8A-D6A6068CA5FF}" type="presParOf" srcId="{BCE51F32-8D92-47A1-A9BF-6FD10449C21F}" destId="{666A176B-1DC1-43D7-A81E-79D1127EC93E}" srcOrd="11" destOrd="0" presId="urn:microsoft.com/office/officeart/2011/layout/CircleProcess"/>
    <dgm:cxn modelId="{DF5D2594-C7F6-4DC3-8917-DBE535BECD2B}" type="presParOf" srcId="{BCE51F32-8D92-47A1-A9BF-6FD10449C21F}" destId="{6DE1D566-4B6A-42B5-9793-0348B95A3EC9}" srcOrd="12" destOrd="0" presId="urn:microsoft.com/office/officeart/2011/layout/CircleProcess"/>
    <dgm:cxn modelId="{445E6B18-2EFF-47D5-85ED-7A7CF8864047}" type="presParOf" srcId="{6DE1D566-4B6A-42B5-9793-0348B95A3EC9}" destId="{0ADD4392-7892-44E9-A450-7F66651D6BF4}" srcOrd="0" destOrd="0" presId="urn:microsoft.com/office/officeart/2011/layout/CircleProcess"/>
    <dgm:cxn modelId="{06D8F853-7A76-439B-BBA4-FFB77123BB11}" type="presParOf" srcId="{BCE51F32-8D92-47A1-A9BF-6FD10449C21F}" destId="{D20F28D0-AC20-48D0-9CC0-B031F9A8F9AF}" srcOrd="13" destOrd="0" presId="urn:microsoft.com/office/officeart/2011/layout/CircleProcess"/>
    <dgm:cxn modelId="{E1DECCC4-EFDC-4BC8-8BAA-22DF526B3AD4}" type="presParOf" srcId="{D20F28D0-AC20-48D0-9CC0-B031F9A8F9AF}" destId="{4803D8FB-C2AA-4572-B647-82C3D93F3398}" srcOrd="0" destOrd="0" presId="urn:microsoft.com/office/officeart/2011/layout/CircleProcess"/>
    <dgm:cxn modelId="{86D912BA-5E95-4019-93B6-8C0AF239BBA4}" type="presParOf" srcId="{BCE51F32-8D92-47A1-A9BF-6FD10449C21F}" destId="{CF43B0D8-BE89-4AE0-9CF0-EA469580AAC1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914ACD-4BE6-44F0-9FF8-E36005CCE0F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644F84-0DBB-4ED5-BD4E-82FC5C5B1FFB}">
      <dgm:prSet custT="1"/>
      <dgm:spPr/>
      <dgm:t>
        <a:bodyPr/>
        <a:lstStyle/>
        <a:p>
          <a:r>
            <a:rPr lang="en-US" sz="2200" dirty="0">
              <a:solidFill>
                <a:schemeClr val="tx1"/>
              </a:solidFill>
            </a:rPr>
            <a:t>Keep eyes open for emerging local measures.  Get a seat at the table when new money could become available.</a:t>
          </a:r>
        </a:p>
        <a:p>
          <a:endParaRPr lang="en-US" sz="3200" dirty="0">
            <a:solidFill>
              <a:schemeClr val="tx1"/>
            </a:solidFill>
          </a:endParaRPr>
        </a:p>
        <a:p>
          <a:endParaRPr lang="en-US" sz="1600" dirty="0">
            <a:solidFill>
              <a:schemeClr val="tx1"/>
            </a:solidFill>
          </a:endParaRPr>
        </a:p>
      </dgm:t>
    </dgm:pt>
    <dgm:pt modelId="{582EF8A4-E8E0-4415-836A-8C7CA7FFB0A2}" type="parTrans" cxnId="{085EFB49-4BAA-43A8-AA93-E5440A489A4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4AFCBCF-89B0-4A25-9641-AF09FA361A1A}" type="sibTrans" cxnId="{085EFB49-4BAA-43A8-AA93-E5440A489A4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A07466C-2607-4243-B5F7-E6D62CD19118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Form alliances with related advocacy and social justice groups – homelessness, mental health, housing.</a:t>
          </a:r>
        </a:p>
      </dgm:t>
    </dgm:pt>
    <dgm:pt modelId="{BC9F4DE2-01F5-435E-8623-E1CAD6FF765F}" type="parTrans" cxnId="{3707F9FD-BA7E-411F-91F8-8D5B5025111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08645E0-558B-4D8A-966C-FD1B78F36143}" type="sibTrans" cxnId="{3707F9FD-BA7E-411F-91F8-8D5B5025111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C35CDCF-1EDA-4CBE-946F-578AD89692CE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Consider creating civic infrastructure first – departments, offices, cabinets, councils.</a:t>
          </a:r>
        </a:p>
      </dgm:t>
    </dgm:pt>
    <dgm:pt modelId="{D8D35CE9-C40C-46DC-B1DF-84BE845DB77E}" type="parTrans" cxnId="{AEE7B54C-1EB9-49B6-9C0A-F03B6F07705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297102E-621F-4A56-BFC5-0A97EA3A5D05}" type="sibTrans" cxnId="{AEE7B54C-1EB9-49B6-9C0A-F03B6F07705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B197E95-B1CE-484C-B001-FA1731BAE028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Keep vision of full funding alive.  Don’t let anyone think that the problem is solved – until it is.</a:t>
          </a:r>
        </a:p>
      </dgm:t>
    </dgm:pt>
    <dgm:pt modelId="{09382ADD-575A-42B2-9347-A7D4D1EF7012}" type="parTrans" cxnId="{FF2B8862-1627-46BA-995E-3BDF9CFA56C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9E4A879-3F19-4942-80B0-906BB1E940D9}" type="sibTrans" cxnId="{FF2B8862-1627-46BA-995E-3BDF9CFA56C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88682A3-E606-4909-B160-16280A8B048F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Build alliances with organizations and people with money for campaigns – public employee unions, hospitals, teachers unions.</a:t>
          </a:r>
        </a:p>
      </dgm:t>
    </dgm:pt>
    <dgm:pt modelId="{77A83BBB-60A1-4BC4-9160-53964B73E383}" type="parTrans" cxnId="{3B841130-CE2D-4E3A-8207-FB049EAFF135}">
      <dgm:prSet/>
      <dgm:spPr/>
      <dgm:t>
        <a:bodyPr/>
        <a:lstStyle/>
        <a:p>
          <a:endParaRPr lang="en-US"/>
        </a:p>
      </dgm:t>
    </dgm:pt>
    <dgm:pt modelId="{3A006F3F-6D91-4018-9CD4-D1D596F90D53}" type="sibTrans" cxnId="{3B841130-CE2D-4E3A-8207-FB049EAFF135}">
      <dgm:prSet/>
      <dgm:spPr/>
      <dgm:t>
        <a:bodyPr/>
        <a:lstStyle/>
        <a:p>
          <a:endParaRPr lang="en-US"/>
        </a:p>
      </dgm:t>
    </dgm:pt>
    <dgm:pt modelId="{B3677555-29A8-4552-AEE0-C69410CDB6D3}" type="pres">
      <dgm:prSet presAssocID="{A5914ACD-4BE6-44F0-9FF8-E36005CCE0F6}" presName="vert0" presStyleCnt="0">
        <dgm:presLayoutVars>
          <dgm:dir/>
          <dgm:animOne val="branch"/>
          <dgm:animLvl val="lvl"/>
        </dgm:presLayoutVars>
      </dgm:prSet>
      <dgm:spPr/>
    </dgm:pt>
    <dgm:pt modelId="{02C89E07-7531-478D-81EB-50C5262F3CE8}" type="pres">
      <dgm:prSet presAssocID="{03644F84-0DBB-4ED5-BD4E-82FC5C5B1FFB}" presName="thickLine" presStyleLbl="alignNode1" presStyleIdx="0" presStyleCnt="5"/>
      <dgm:spPr/>
    </dgm:pt>
    <dgm:pt modelId="{6C6E8AA5-1F4E-4467-9339-44A67C8E4ACF}" type="pres">
      <dgm:prSet presAssocID="{03644F84-0DBB-4ED5-BD4E-82FC5C5B1FFB}" presName="horz1" presStyleCnt="0"/>
      <dgm:spPr/>
    </dgm:pt>
    <dgm:pt modelId="{4CC7AE00-49F2-4B5B-8B98-4F0197754200}" type="pres">
      <dgm:prSet presAssocID="{03644F84-0DBB-4ED5-BD4E-82FC5C5B1FFB}" presName="tx1" presStyleLbl="revTx" presStyleIdx="0" presStyleCnt="5" custScaleY="99782"/>
      <dgm:spPr/>
    </dgm:pt>
    <dgm:pt modelId="{C551E62D-79F6-4C67-8212-E6CD505A70D6}" type="pres">
      <dgm:prSet presAssocID="{03644F84-0DBB-4ED5-BD4E-82FC5C5B1FFB}" presName="vert1" presStyleCnt="0"/>
      <dgm:spPr/>
    </dgm:pt>
    <dgm:pt modelId="{C330E819-4B43-4553-AA35-9013E9590209}" type="pres">
      <dgm:prSet presAssocID="{AA07466C-2607-4243-B5F7-E6D62CD19118}" presName="thickLine" presStyleLbl="alignNode1" presStyleIdx="1" presStyleCnt="5"/>
      <dgm:spPr/>
    </dgm:pt>
    <dgm:pt modelId="{9A3A07BC-2534-4685-A8EE-7094A500363B}" type="pres">
      <dgm:prSet presAssocID="{AA07466C-2607-4243-B5F7-E6D62CD19118}" presName="horz1" presStyleCnt="0"/>
      <dgm:spPr/>
    </dgm:pt>
    <dgm:pt modelId="{368CDBC0-B3C3-44C8-A320-807B474F6B11}" type="pres">
      <dgm:prSet presAssocID="{AA07466C-2607-4243-B5F7-E6D62CD19118}" presName="tx1" presStyleLbl="revTx" presStyleIdx="1" presStyleCnt="5"/>
      <dgm:spPr/>
    </dgm:pt>
    <dgm:pt modelId="{29C97A84-A761-4063-B72E-63B557A414DD}" type="pres">
      <dgm:prSet presAssocID="{AA07466C-2607-4243-B5F7-E6D62CD19118}" presName="vert1" presStyleCnt="0"/>
      <dgm:spPr/>
    </dgm:pt>
    <dgm:pt modelId="{BBC48C72-76C8-49ED-BF60-F26E3A0D2E18}" type="pres">
      <dgm:prSet presAssocID="{388682A3-E606-4909-B160-16280A8B048F}" presName="thickLine" presStyleLbl="alignNode1" presStyleIdx="2" presStyleCnt="5"/>
      <dgm:spPr/>
    </dgm:pt>
    <dgm:pt modelId="{09447819-70AF-455C-BC14-45F1A7B5C1D7}" type="pres">
      <dgm:prSet presAssocID="{388682A3-E606-4909-B160-16280A8B048F}" presName="horz1" presStyleCnt="0"/>
      <dgm:spPr/>
    </dgm:pt>
    <dgm:pt modelId="{FF4A4E53-77F7-4E94-9DEA-B637CD3E5E7D}" type="pres">
      <dgm:prSet presAssocID="{388682A3-E606-4909-B160-16280A8B048F}" presName="tx1" presStyleLbl="revTx" presStyleIdx="2" presStyleCnt="5"/>
      <dgm:spPr/>
    </dgm:pt>
    <dgm:pt modelId="{B2723331-4CDA-4A60-8AFD-D2662ED69486}" type="pres">
      <dgm:prSet presAssocID="{388682A3-E606-4909-B160-16280A8B048F}" presName="vert1" presStyleCnt="0"/>
      <dgm:spPr/>
    </dgm:pt>
    <dgm:pt modelId="{5CB4B476-E0F0-44FA-AE6E-4A888002B578}" type="pres">
      <dgm:prSet presAssocID="{AC35CDCF-1EDA-4CBE-946F-578AD89692CE}" presName="thickLine" presStyleLbl="alignNode1" presStyleIdx="3" presStyleCnt="5"/>
      <dgm:spPr/>
    </dgm:pt>
    <dgm:pt modelId="{7346DED1-9D17-4F17-8D4A-4D461C1364A4}" type="pres">
      <dgm:prSet presAssocID="{AC35CDCF-1EDA-4CBE-946F-578AD89692CE}" presName="horz1" presStyleCnt="0"/>
      <dgm:spPr/>
    </dgm:pt>
    <dgm:pt modelId="{02116B6B-1D5F-454B-AB3C-30ED8F7270D7}" type="pres">
      <dgm:prSet presAssocID="{AC35CDCF-1EDA-4CBE-946F-578AD89692CE}" presName="tx1" presStyleLbl="revTx" presStyleIdx="3" presStyleCnt="5"/>
      <dgm:spPr/>
    </dgm:pt>
    <dgm:pt modelId="{E1250477-ADF7-4573-BFBC-7DF1CFF52C55}" type="pres">
      <dgm:prSet presAssocID="{AC35CDCF-1EDA-4CBE-946F-578AD89692CE}" presName="vert1" presStyleCnt="0"/>
      <dgm:spPr/>
    </dgm:pt>
    <dgm:pt modelId="{B4AB3BFD-EEEA-4FA4-A93C-D3706D7CF7AC}" type="pres">
      <dgm:prSet presAssocID="{6B197E95-B1CE-484C-B001-FA1731BAE028}" presName="thickLine" presStyleLbl="alignNode1" presStyleIdx="4" presStyleCnt="5"/>
      <dgm:spPr/>
    </dgm:pt>
    <dgm:pt modelId="{83A32C3C-1FC0-4660-8E37-4FDD55D3D036}" type="pres">
      <dgm:prSet presAssocID="{6B197E95-B1CE-484C-B001-FA1731BAE028}" presName="horz1" presStyleCnt="0"/>
      <dgm:spPr/>
    </dgm:pt>
    <dgm:pt modelId="{F6C6A3F4-AF16-4F8B-BB03-FE9FB5D0983A}" type="pres">
      <dgm:prSet presAssocID="{6B197E95-B1CE-484C-B001-FA1731BAE028}" presName="tx1" presStyleLbl="revTx" presStyleIdx="4" presStyleCnt="5"/>
      <dgm:spPr/>
    </dgm:pt>
    <dgm:pt modelId="{7594450A-880A-452D-81A8-710F9DF6C528}" type="pres">
      <dgm:prSet presAssocID="{6B197E95-B1CE-484C-B001-FA1731BAE028}" presName="vert1" presStyleCnt="0"/>
      <dgm:spPr/>
    </dgm:pt>
  </dgm:ptLst>
  <dgm:cxnLst>
    <dgm:cxn modelId="{3B841130-CE2D-4E3A-8207-FB049EAFF135}" srcId="{A5914ACD-4BE6-44F0-9FF8-E36005CCE0F6}" destId="{388682A3-E606-4909-B160-16280A8B048F}" srcOrd="2" destOrd="0" parTransId="{77A83BBB-60A1-4BC4-9160-53964B73E383}" sibTransId="{3A006F3F-6D91-4018-9CD4-D1D596F90D53}"/>
    <dgm:cxn modelId="{A4F48B34-7FFC-4DFF-BF3C-CC5464E00600}" type="presOf" srcId="{6B197E95-B1CE-484C-B001-FA1731BAE028}" destId="{F6C6A3F4-AF16-4F8B-BB03-FE9FB5D0983A}" srcOrd="0" destOrd="0" presId="urn:microsoft.com/office/officeart/2008/layout/LinedList"/>
    <dgm:cxn modelId="{FF2B8862-1627-46BA-995E-3BDF9CFA56C1}" srcId="{A5914ACD-4BE6-44F0-9FF8-E36005CCE0F6}" destId="{6B197E95-B1CE-484C-B001-FA1731BAE028}" srcOrd="4" destOrd="0" parTransId="{09382ADD-575A-42B2-9347-A7D4D1EF7012}" sibTransId="{C9E4A879-3F19-4942-80B0-906BB1E940D9}"/>
    <dgm:cxn modelId="{085EFB49-4BAA-43A8-AA93-E5440A489A47}" srcId="{A5914ACD-4BE6-44F0-9FF8-E36005CCE0F6}" destId="{03644F84-0DBB-4ED5-BD4E-82FC5C5B1FFB}" srcOrd="0" destOrd="0" parTransId="{582EF8A4-E8E0-4415-836A-8C7CA7FFB0A2}" sibTransId="{14AFCBCF-89B0-4A25-9641-AF09FA361A1A}"/>
    <dgm:cxn modelId="{AEE7B54C-1EB9-49B6-9C0A-F03B6F07705C}" srcId="{A5914ACD-4BE6-44F0-9FF8-E36005CCE0F6}" destId="{AC35CDCF-1EDA-4CBE-946F-578AD89692CE}" srcOrd="3" destOrd="0" parTransId="{D8D35CE9-C40C-46DC-B1DF-84BE845DB77E}" sibTransId="{E297102E-621F-4A56-BFC5-0A97EA3A5D05}"/>
    <dgm:cxn modelId="{8211177C-3436-4297-86E7-86A080BBAFC2}" type="presOf" srcId="{388682A3-E606-4909-B160-16280A8B048F}" destId="{FF4A4E53-77F7-4E94-9DEA-B637CD3E5E7D}" srcOrd="0" destOrd="0" presId="urn:microsoft.com/office/officeart/2008/layout/LinedList"/>
    <dgm:cxn modelId="{64787686-F4E0-4751-B559-B03441A8BF2B}" type="presOf" srcId="{03644F84-0DBB-4ED5-BD4E-82FC5C5B1FFB}" destId="{4CC7AE00-49F2-4B5B-8B98-4F0197754200}" srcOrd="0" destOrd="0" presId="urn:microsoft.com/office/officeart/2008/layout/LinedList"/>
    <dgm:cxn modelId="{DE34B193-60EF-48C0-BF50-97F5FE1F6AB9}" type="presOf" srcId="{A5914ACD-4BE6-44F0-9FF8-E36005CCE0F6}" destId="{B3677555-29A8-4552-AEE0-C69410CDB6D3}" srcOrd="0" destOrd="0" presId="urn:microsoft.com/office/officeart/2008/layout/LinedList"/>
    <dgm:cxn modelId="{F7EBBDB2-A2BA-469B-9F3F-8B4336A4F8DD}" type="presOf" srcId="{AC35CDCF-1EDA-4CBE-946F-578AD89692CE}" destId="{02116B6B-1D5F-454B-AB3C-30ED8F7270D7}" srcOrd="0" destOrd="0" presId="urn:microsoft.com/office/officeart/2008/layout/LinedList"/>
    <dgm:cxn modelId="{BD560AB8-F42B-4420-8DC6-2F9F6932DE7A}" type="presOf" srcId="{AA07466C-2607-4243-B5F7-E6D62CD19118}" destId="{368CDBC0-B3C3-44C8-A320-807B474F6B11}" srcOrd="0" destOrd="0" presId="urn:microsoft.com/office/officeart/2008/layout/LinedList"/>
    <dgm:cxn modelId="{3707F9FD-BA7E-411F-91F8-8D5B5025111B}" srcId="{A5914ACD-4BE6-44F0-9FF8-E36005CCE0F6}" destId="{AA07466C-2607-4243-B5F7-E6D62CD19118}" srcOrd="1" destOrd="0" parTransId="{BC9F4DE2-01F5-435E-8623-E1CAD6FF765F}" sibTransId="{508645E0-558B-4D8A-966C-FD1B78F36143}"/>
    <dgm:cxn modelId="{23CBF1DA-B6E6-4C7D-B2A9-60138CB32FC6}" type="presParOf" srcId="{B3677555-29A8-4552-AEE0-C69410CDB6D3}" destId="{02C89E07-7531-478D-81EB-50C5262F3CE8}" srcOrd="0" destOrd="0" presId="urn:microsoft.com/office/officeart/2008/layout/LinedList"/>
    <dgm:cxn modelId="{FFFCC1AC-6EBE-4BEF-A6FA-C726148CB688}" type="presParOf" srcId="{B3677555-29A8-4552-AEE0-C69410CDB6D3}" destId="{6C6E8AA5-1F4E-4467-9339-44A67C8E4ACF}" srcOrd="1" destOrd="0" presId="urn:microsoft.com/office/officeart/2008/layout/LinedList"/>
    <dgm:cxn modelId="{E0A9460F-67B0-490A-9F2A-DE70934CBC27}" type="presParOf" srcId="{6C6E8AA5-1F4E-4467-9339-44A67C8E4ACF}" destId="{4CC7AE00-49F2-4B5B-8B98-4F0197754200}" srcOrd="0" destOrd="0" presId="urn:microsoft.com/office/officeart/2008/layout/LinedList"/>
    <dgm:cxn modelId="{58625A2C-D65E-41E8-8C3A-4C54D1C1F9BC}" type="presParOf" srcId="{6C6E8AA5-1F4E-4467-9339-44A67C8E4ACF}" destId="{C551E62D-79F6-4C67-8212-E6CD505A70D6}" srcOrd="1" destOrd="0" presId="urn:microsoft.com/office/officeart/2008/layout/LinedList"/>
    <dgm:cxn modelId="{5469EE89-C360-4115-A84B-AE19EDEB336F}" type="presParOf" srcId="{B3677555-29A8-4552-AEE0-C69410CDB6D3}" destId="{C330E819-4B43-4553-AA35-9013E9590209}" srcOrd="2" destOrd="0" presId="urn:microsoft.com/office/officeart/2008/layout/LinedList"/>
    <dgm:cxn modelId="{CBBFE096-5529-4A80-BDAF-A5CDBD279B3A}" type="presParOf" srcId="{B3677555-29A8-4552-AEE0-C69410CDB6D3}" destId="{9A3A07BC-2534-4685-A8EE-7094A500363B}" srcOrd="3" destOrd="0" presId="urn:microsoft.com/office/officeart/2008/layout/LinedList"/>
    <dgm:cxn modelId="{2E257384-121C-4976-9C46-B6FCF9B342BF}" type="presParOf" srcId="{9A3A07BC-2534-4685-A8EE-7094A500363B}" destId="{368CDBC0-B3C3-44C8-A320-807B474F6B11}" srcOrd="0" destOrd="0" presId="urn:microsoft.com/office/officeart/2008/layout/LinedList"/>
    <dgm:cxn modelId="{386E3B4B-B0D9-4844-894D-B18DAE3D0EFD}" type="presParOf" srcId="{9A3A07BC-2534-4685-A8EE-7094A500363B}" destId="{29C97A84-A761-4063-B72E-63B557A414DD}" srcOrd="1" destOrd="0" presId="urn:microsoft.com/office/officeart/2008/layout/LinedList"/>
    <dgm:cxn modelId="{DE03F22B-F2A0-424B-828D-7951A1270652}" type="presParOf" srcId="{B3677555-29A8-4552-AEE0-C69410CDB6D3}" destId="{BBC48C72-76C8-49ED-BF60-F26E3A0D2E18}" srcOrd="4" destOrd="0" presId="urn:microsoft.com/office/officeart/2008/layout/LinedList"/>
    <dgm:cxn modelId="{0D3C7007-7632-42AB-B742-C11A949DF253}" type="presParOf" srcId="{B3677555-29A8-4552-AEE0-C69410CDB6D3}" destId="{09447819-70AF-455C-BC14-45F1A7B5C1D7}" srcOrd="5" destOrd="0" presId="urn:microsoft.com/office/officeart/2008/layout/LinedList"/>
    <dgm:cxn modelId="{7AF9E5CB-2B44-46CD-A78C-0D4110D6983E}" type="presParOf" srcId="{09447819-70AF-455C-BC14-45F1A7B5C1D7}" destId="{FF4A4E53-77F7-4E94-9DEA-B637CD3E5E7D}" srcOrd="0" destOrd="0" presId="urn:microsoft.com/office/officeart/2008/layout/LinedList"/>
    <dgm:cxn modelId="{A66CD29F-F6C9-4F8A-B9EB-96F61DE9C977}" type="presParOf" srcId="{09447819-70AF-455C-BC14-45F1A7B5C1D7}" destId="{B2723331-4CDA-4A60-8AFD-D2662ED69486}" srcOrd="1" destOrd="0" presId="urn:microsoft.com/office/officeart/2008/layout/LinedList"/>
    <dgm:cxn modelId="{646D75FB-5AD9-451E-8E86-161FD8A8FF3D}" type="presParOf" srcId="{B3677555-29A8-4552-AEE0-C69410CDB6D3}" destId="{5CB4B476-E0F0-44FA-AE6E-4A888002B578}" srcOrd="6" destOrd="0" presId="urn:microsoft.com/office/officeart/2008/layout/LinedList"/>
    <dgm:cxn modelId="{F6430B98-A315-4F9D-87F1-9519BCB09D3F}" type="presParOf" srcId="{B3677555-29A8-4552-AEE0-C69410CDB6D3}" destId="{7346DED1-9D17-4F17-8D4A-4D461C1364A4}" srcOrd="7" destOrd="0" presId="urn:microsoft.com/office/officeart/2008/layout/LinedList"/>
    <dgm:cxn modelId="{9D83782F-3D3A-4198-A42F-6C92B3BA47FF}" type="presParOf" srcId="{7346DED1-9D17-4F17-8D4A-4D461C1364A4}" destId="{02116B6B-1D5F-454B-AB3C-30ED8F7270D7}" srcOrd="0" destOrd="0" presId="urn:microsoft.com/office/officeart/2008/layout/LinedList"/>
    <dgm:cxn modelId="{D8ABB331-31C9-491A-A0C3-F333B971E337}" type="presParOf" srcId="{7346DED1-9D17-4F17-8D4A-4D461C1364A4}" destId="{E1250477-ADF7-4573-BFBC-7DF1CFF52C55}" srcOrd="1" destOrd="0" presId="urn:microsoft.com/office/officeart/2008/layout/LinedList"/>
    <dgm:cxn modelId="{0938A56A-1094-4B48-9FE6-50167A7119AE}" type="presParOf" srcId="{B3677555-29A8-4552-AEE0-C69410CDB6D3}" destId="{B4AB3BFD-EEEA-4FA4-A93C-D3706D7CF7AC}" srcOrd="8" destOrd="0" presId="urn:microsoft.com/office/officeart/2008/layout/LinedList"/>
    <dgm:cxn modelId="{1247E910-FA19-4A8E-8625-2365110C8072}" type="presParOf" srcId="{B3677555-29A8-4552-AEE0-C69410CDB6D3}" destId="{83A32C3C-1FC0-4660-8E37-4FDD55D3D036}" srcOrd="9" destOrd="0" presId="urn:microsoft.com/office/officeart/2008/layout/LinedList"/>
    <dgm:cxn modelId="{DA8BE7CB-5AE0-42A4-AD43-D04AFD3576BE}" type="presParOf" srcId="{83A32C3C-1FC0-4660-8E37-4FDD55D3D036}" destId="{F6C6A3F4-AF16-4F8B-BB03-FE9FB5D0983A}" srcOrd="0" destOrd="0" presId="urn:microsoft.com/office/officeart/2008/layout/LinedList"/>
    <dgm:cxn modelId="{BEA5BFA0-57C6-47AB-863D-ECA000A6D584}" type="presParOf" srcId="{83A32C3C-1FC0-4660-8E37-4FDD55D3D036}" destId="{7594450A-880A-452D-81A8-710F9DF6C52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7F01D-B140-4FFD-A936-78EDCDDD85BB}">
      <dsp:nvSpPr>
        <dsp:cNvPr id="0" name=""/>
        <dsp:cNvSpPr/>
      </dsp:nvSpPr>
      <dsp:spPr>
        <a:xfrm>
          <a:off x="9667569" y="1817940"/>
          <a:ext cx="2204362" cy="22047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62FD9-9D4E-4DE1-B8C6-37AFB883AA92}">
      <dsp:nvSpPr>
        <dsp:cNvPr id="0" name=""/>
        <dsp:cNvSpPr/>
      </dsp:nvSpPr>
      <dsp:spPr>
        <a:xfrm>
          <a:off x="9740305" y="1891444"/>
          <a:ext cx="2057718" cy="205771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C00000"/>
              </a:solidFill>
            </a:rPr>
            <a:t>NOVEMBER 5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C00000"/>
              </a:solidFill>
            </a:rPr>
            <a:t>ELECTION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C00000"/>
              </a:solidFill>
            </a:rPr>
            <a:t>2024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WIN!</a:t>
          </a:r>
        </a:p>
      </dsp:txBody>
      <dsp:txXfrm>
        <a:off x="10034768" y="2185459"/>
        <a:ext cx="1469966" cy="1469686"/>
      </dsp:txXfrm>
    </dsp:sp>
    <dsp:sp modelId="{49ED5FFF-8767-4509-9305-F692C5F72823}">
      <dsp:nvSpPr>
        <dsp:cNvPr id="0" name=""/>
        <dsp:cNvSpPr/>
      </dsp:nvSpPr>
      <dsp:spPr>
        <a:xfrm rot="2700000">
          <a:off x="7388252" y="1818054"/>
          <a:ext cx="2204108" cy="2204108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793A94-C320-4274-A2B0-92845548D3FC}">
      <dsp:nvSpPr>
        <dsp:cNvPr id="0" name=""/>
        <dsp:cNvSpPr/>
      </dsp:nvSpPr>
      <dsp:spPr>
        <a:xfrm>
          <a:off x="7463206" y="1891444"/>
          <a:ext cx="2057718" cy="205771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C00000"/>
              </a:solidFill>
            </a:rPr>
            <a:t>MAY – NOV. 2024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PLAN, FUNDRIASE, MOUNT A CAMPAIGN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PLACED ON BALLOT IN AUGUST</a:t>
          </a:r>
        </a:p>
      </dsp:txBody>
      <dsp:txXfrm>
        <a:off x="7756496" y="2185459"/>
        <a:ext cx="1469966" cy="1469686"/>
      </dsp:txXfrm>
    </dsp:sp>
    <dsp:sp modelId="{857AE9FD-BF51-44B3-8109-5292C8CA214E}">
      <dsp:nvSpPr>
        <dsp:cNvPr id="0" name=""/>
        <dsp:cNvSpPr/>
      </dsp:nvSpPr>
      <dsp:spPr>
        <a:xfrm rot="2700000">
          <a:off x="5111153" y="1818054"/>
          <a:ext cx="2204108" cy="2204108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F0A5D-FBC9-4CEC-94DC-ECC8D669D473}">
      <dsp:nvSpPr>
        <dsp:cNvPr id="0" name=""/>
        <dsp:cNvSpPr/>
      </dsp:nvSpPr>
      <dsp:spPr>
        <a:xfrm>
          <a:off x="5184935" y="1891444"/>
          <a:ext cx="2057718" cy="205771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C00000"/>
              </a:solidFill>
            </a:rPr>
            <a:t>OCT. 2023 – APRIL 2024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SUBMIT MEASURE FOR SUMMARY GATHER SIGNATURES – 6mo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SUBMIT SIGNATURES</a:t>
          </a:r>
        </a:p>
      </dsp:txBody>
      <dsp:txXfrm>
        <a:off x="5478224" y="2185459"/>
        <a:ext cx="1469966" cy="1469686"/>
      </dsp:txXfrm>
    </dsp:sp>
    <dsp:sp modelId="{7151B05C-F1F4-4A71-91D9-138BAE543A89}">
      <dsp:nvSpPr>
        <dsp:cNvPr id="0" name=""/>
        <dsp:cNvSpPr/>
      </dsp:nvSpPr>
      <dsp:spPr>
        <a:xfrm rot="2700000">
          <a:off x="2832881" y="1818054"/>
          <a:ext cx="2204108" cy="2204108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645FF-AD86-4C5C-A20D-8AA9D4919B67}">
      <dsp:nvSpPr>
        <dsp:cNvPr id="0" name=""/>
        <dsp:cNvSpPr/>
      </dsp:nvSpPr>
      <dsp:spPr>
        <a:xfrm>
          <a:off x="2896065" y="1891444"/>
          <a:ext cx="2057718" cy="205771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C00000"/>
              </a:solidFill>
            </a:rPr>
            <a:t>JUNE 2023 – SEPTEMBER 2023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HIRE LAWYER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DEVELOP PROPOSL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DRAFT MEASURE</a:t>
          </a:r>
        </a:p>
      </dsp:txBody>
      <dsp:txXfrm>
        <a:off x="3190528" y="2185459"/>
        <a:ext cx="1469966" cy="1469686"/>
      </dsp:txXfrm>
    </dsp:sp>
    <dsp:sp modelId="{0ADD4392-7892-44E9-A450-7F66651D6BF4}">
      <dsp:nvSpPr>
        <dsp:cNvPr id="0" name=""/>
        <dsp:cNvSpPr/>
      </dsp:nvSpPr>
      <dsp:spPr>
        <a:xfrm rot="2700000">
          <a:off x="554609" y="1818054"/>
          <a:ext cx="2204108" cy="2204108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03D8FB-C2AA-4572-B647-82C3D93F3398}">
      <dsp:nvSpPr>
        <dsp:cNvPr id="0" name=""/>
        <dsp:cNvSpPr/>
      </dsp:nvSpPr>
      <dsp:spPr>
        <a:xfrm>
          <a:off x="630551" y="1895888"/>
          <a:ext cx="2057718" cy="205771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C00000"/>
              </a:solidFill>
            </a:rPr>
            <a:t>AUGUST  2022 – MAY 2023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MAKE CASE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BUILD BASE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RESEARCH OPTIONS</a:t>
          </a:r>
        </a:p>
      </dsp:txBody>
      <dsp:txXfrm>
        <a:off x="925014" y="2189903"/>
        <a:ext cx="1469966" cy="14696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96DD33-751B-4EDA-BF44-C07824C5704D}">
      <dsp:nvSpPr>
        <dsp:cNvPr id="0" name=""/>
        <dsp:cNvSpPr/>
      </dsp:nvSpPr>
      <dsp:spPr>
        <a:xfrm>
          <a:off x="767969" y="205017"/>
          <a:ext cx="2128320" cy="212832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</a:rPr>
            <a:t>Kids' needs</a:t>
          </a:r>
        </a:p>
      </dsp:txBody>
      <dsp:txXfrm>
        <a:off x="1051745" y="577473"/>
        <a:ext cx="1560768" cy="957744"/>
      </dsp:txXfrm>
    </dsp:sp>
    <dsp:sp modelId="{07663848-B4D0-4F51-834D-A7608C1EA219}">
      <dsp:nvSpPr>
        <dsp:cNvPr id="0" name=""/>
        <dsp:cNvSpPr/>
      </dsp:nvSpPr>
      <dsp:spPr>
        <a:xfrm>
          <a:off x="1163503" y="1656127"/>
          <a:ext cx="2128320" cy="2128320"/>
        </a:xfrm>
        <a:prstGeom prst="ellipse">
          <a:avLst/>
        </a:prstGeom>
        <a:solidFill>
          <a:schemeClr val="accent4">
            <a:alpha val="50000"/>
            <a:hueOff val="4214908"/>
            <a:satOff val="0"/>
            <a:lumOff val="-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</a:rPr>
            <a:t>Your capacity</a:t>
          </a:r>
        </a:p>
      </dsp:txBody>
      <dsp:txXfrm>
        <a:off x="1814414" y="2205943"/>
        <a:ext cx="1276992" cy="1170576"/>
      </dsp:txXfrm>
    </dsp:sp>
    <dsp:sp modelId="{004C9123-DB5E-49C7-82BA-F3920025DDBC}">
      <dsp:nvSpPr>
        <dsp:cNvPr id="0" name=""/>
        <dsp:cNvSpPr/>
      </dsp:nvSpPr>
      <dsp:spPr>
        <a:xfrm>
          <a:off x="26625" y="1651062"/>
          <a:ext cx="2128320" cy="2128320"/>
        </a:xfrm>
        <a:prstGeom prst="ellipse">
          <a:avLst/>
        </a:prstGeom>
        <a:solidFill>
          <a:schemeClr val="accent4">
            <a:alpha val="50000"/>
            <a:hueOff val="8429816"/>
            <a:satOff val="0"/>
            <a:lumOff val="-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</a:rPr>
            <a:t>Political reality</a:t>
          </a:r>
        </a:p>
      </dsp:txBody>
      <dsp:txXfrm>
        <a:off x="227042" y="2200878"/>
        <a:ext cx="1276992" cy="11705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7F01D-B140-4FFD-A936-78EDCDDD85BB}">
      <dsp:nvSpPr>
        <dsp:cNvPr id="0" name=""/>
        <dsp:cNvSpPr/>
      </dsp:nvSpPr>
      <dsp:spPr>
        <a:xfrm>
          <a:off x="9667569" y="1817940"/>
          <a:ext cx="2204362" cy="22047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62FD9-9D4E-4DE1-B8C6-37AFB883AA92}">
      <dsp:nvSpPr>
        <dsp:cNvPr id="0" name=""/>
        <dsp:cNvSpPr/>
      </dsp:nvSpPr>
      <dsp:spPr>
        <a:xfrm>
          <a:off x="9740305" y="1891444"/>
          <a:ext cx="2057718" cy="205771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C00000"/>
              </a:solidFill>
            </a:rPr>
            <a:t>NOVEMBER 5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C00000"/>
              </a:solidFill>
            </a:rPr>
            <a:t>ELECTION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C00000"/>
              </a:solidFill>
            </a:rPr>
            <a:t>2024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WIN!</a:t>
          </a:r>
        </a:p>
      </dsp:txBody>
      <dsp:txXfrm>
        <a:off x="10034768" y="2185459"/>
        <a:ext cx="1469966" cy="1469686"/>
      </dsp:txXfrm>
    </dsp:sp>
    <dsp:sp modelId="{49ED5FFF-8767-4509-9305-F692C5F72823}">
      <dsp:nvSpPr>
        <dsp:cNvPr id="0" name=""/>
        <dsp:cNvSpPr/>
      </dsp:nvSpPr>
      <dsp:spPr>
        <a:xfrm rot="2700000">
          <a:off x="7388252" y="1818054"/>
          <a:ext cx="2204108" cy="2204108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793A94-C320-4274-A2B0-92845548D3FC}">
      <dsp:nvSpPr>
        <dsp:cNvPr id="0" name=""/>
        <dsp:cNvSpPr/>
      </dsp:nvSpPr>
      <dsp:spPr>
        <a:xfrm>
          <a:off x="7463206" y="1891444"/>
          <a:ext cx="2057718" cy="205771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C00000"/>
              </a:solidFill>
            </a:rPr>
            <a:t>MAY – NOV. 2024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PLAN, FUNDRIASE, MOUNT A CAMPAIGN</a:t>
          </a:r>
        </a:p>
      </dsp:txBody>
      <dsp:txXfrm>
        <a:off x="7756496" y="2185459"/>
        <a:ext cx="1469966" cy="1469686"/>
      </dsp:txXfrm>
    </dsp:sp>
    <dsp:sp modelId="{857AE9FD-BF51-44B3-8109-5292C8CA214E}">
      <dsp:nvSpPr>
        <dsp:cNvPr id="0" name=""/>
        <dsp:cNvSpPr/>
      </dsp:nvSpPr>
      <dsp:spPr>
        <a:xfrm rot="2700000">
          <a:off x="5111153" y="1818054"/>
          <a:ext cx="2204108" cy="2204108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F0A5D-FBC9-4CEC-94DC-ECC8D669D473}">
      <dsp:nvSpPr>
        <dsp:cNvPr id="0" name=""/>
        <dsp:cNvSpPr/>
      </dsp:nvSpPr>
      <dsp:spPr>
        <a:xfrm>
          <a:off x="5184935" y="1891444"/>
          <a:ext cx="2057718" cy="205771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C00000"/>
              </a:solidFill>
            </a:rPr>
            <a:t>OCT. 2023 – APRIL 2024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SUBMIT MEASURE TO COUNTY GATHER SIGNATURES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SUBMIT SIGNATURES</a:t>
          </a:r>
        </a:p>
      </dsp:txBody>
      <dsp:txXfrm>
        <a:off x="5478224" y="2185459"/>
        <a:ext cx="1469966" cy="1469686"/>
      </dsp:txXfrm>
    </dsp:sp>
    <dsp:sp modelId="{7151B05C-F1F4-4A71-91D9-138BAE543A89}">
      <dsp:nvSpPr>
        <dsp:cNvPr id="0" name=""/>
        <dsp:cNvSpPr/>
      </dsp:nvSpPr>
      <dsp:spPr>
        <a:xfrm rot="2700000">
          <a:off x="2832881" y="1818054"/>
          <a:ext cx="2204108" cy="2204108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645FF-AD86-4C5C-A20D-8AA9D4919B67}">
      <dsp:nvSpPr>
        <dsp:cNvPr id="0" name=""/>
        <dsp:cNvSpPr/>
      </dsp:nvSpPr>
      <dsp:spPr>
        <a:xfrm>
          <a:off x="2896065" y="1891444"/>
          <a:ext cx="2057718" cy="205771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C00000"/>
              </a:solidFill>
            </a:rPr>
            <a:t>JUNE 2023 – SEPTEMBER 2023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HIRE LAWYER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DEVELOP PROPOSL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DRAFT MEASURE</a:t>
          </a:r>
        </a:p>
      </dsp:txBody>
      <dsp:txXfrm>
        <a:off x="3190528" y="2185459"/>
        <a:ext cx="1469966" cy="1469686"/>
      </dsp:txXfrm>
    </dsp:sp>
    <dsp:sp modelId="{0ADD4392-7892-44E9-A450-7F66651D6BF4}">
      <dsp:nvSpPr>
        <dsp:cNvPr id="0" name=""/>
        <dsp:cNvSpPr/>
      </dsp:nvSpPr>
      <dsp:spPr>
        <a:xfrm rot="2700000">
          <a:off x="554609" y="1818054"/>
          <a:ext cx="2204108" cy="2204108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03D8FB-C2AA-4572-B647-82C3D93F3398}">
      <dsp:nvSpPr>
        <dsp:cNvPr id="0" name=""/>
        <dsp:cNvSpPr/>
      </dsp:nvSpPr>
      <dsp:spPr>
        <a:xfrm>
          <a:off x="630551" y="1895888"/>
          <a:ext cx="2057718" cy="205771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C00000"/>
              </a:solidFill>
            </a:rPr>
            <a:t>AUGUST  2022 – MAY 2023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MAKE CASE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BUILD BASE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RESEARCH REVENUE OPTIONS</a:t>
          </a:r>
        </a:p>
      </dsp:txBody>
      <dsp:txXfrm>
        <a:off x="925014" y="2189903"/>
        <a:ext cx="1469966" cy="14696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89E07-7531-478D-81EB-50C5262F3CE8}">
      <dsp:nvSpPr>
        <dsp:cNvPr id="0" name=""/>
        <dsp:cNvSpPr/>
      </dsp:nvSpPr>
      <dsp:spPr>
        <a:xfrm>
          <a:off x="0" y="1354"/>
          <a:ext cx="77588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7AE00-49F2-4B5B-8B98-4F0197754200}">
      <dsp:nvSpPr>
        <dsp:cNvPr id="0" name=""/>
        <dsp:cNvSpPr/>
      </dsp:nvSpPr>
      <dsp:spPr>
        <a:xfrm>
          <a:off x="0" y="1354"/>
          <a:ext cx="7758825" cy="794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Keep eyes open for emerging local measures.  Get a seat at the table when new money could become available.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solidFill>
              <a:schemeClr val="tx1"/>
            </a:solidFill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tx1"/>
            </a:solidFill>
          </a:endParaRPr>
        </a:p>
      </dsp:txBody>
      <dsp:txXfrm>
        <a:off x="0" y="1354"/>
        <a:ext cx="7758825" cy="794744"/>
      </dsp:txXfrm>
    </dsp:sp>
    <dsp:sp modelId="{C330E819-4B43-4553-AA35-9013E9590209}">
      <dsp:nvSpPr>
        <dsp:cNvPr id="0" name=""/>
        <dsp:cNvSpPr/>
      </dsp:nvSpPr>
      <dsp:spPr>
        <a:xfrm>
          <a:off x="0" y="796099"/>
          <a:ext cx="77588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8CDBC0-B3C3-44C8-A320-807B474F6B11}">
      <dsp:nvSpPr>
        <dsp:cNvPr id="0" name=""/>
        <dsp:cNvSpPr/>
      </dsp:nvSpPr>
      <dsp:spPr>
        <a:xfrm>
          <a:off x="0" y="796099"/>
          <a:ext cx="7758825" cy="796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Form alliances with related advocacy and social justice groups – homelessness, mental health, housing.</a:t>
          </a:r>
        </a:p>
      </dsp:txBody>
      <dsp:txXfrm>
        <a:off x="0" y="796099"/>
        <a:ext cx="7758825" cy="796481"/>
      </dsp:txXfrm>
    </dsp:sp>
    <dsp:sp modelId="{BBC48C72-76C8-49ED-BF60-F26E3A0D2E18}">
      <dsp:nvSpPr>
        <dsp:cNvPr id="0" name=""/>
        <dsp:cNvSpPr/>
      </dsp:nvSpPr>
      <dsp:spPr>
        <a:xfrm>
          <a:off x="0" y="1592580"/>
          <a:ext cx="77588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4A4E53-77F7-4E94-9DEA-B637CD3E5E7D}">
      <dsp:nvSpPr>
        <dsp:cNvPr id="0" name=""/>
        <dsp:cNvSpPr/>
      </dsp:nvSpPr>
      <dsp:spPr>
        <a:xfrm>
          <a:off x="0" y="1592580"/>
          <a:ext cx="7758825" cy="796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Build alliances with organizations and people with money for campaigns – public employee unions, hospitals, teachers unions.</a:t>
          </a:r>
        </a:p>
      </dsp:txBody>
      <dsp:txXfrm>
        <a:off x="0" y="1592580"/>
        <a:ext cx="7758825" cy="796481"/>
      </dsp:txXfrm>
    </dsp:sp>
    <dsp:sp modelId="{5CB4B476-E0F0-44FA-AE6E-4A888002B578}">
      <dsp:nvSpPr>
        <dsp:cNvPr id="0" name=""/>
        <dsp:cNvSpPr/>
      </dsp:nvSpPr>
      <dsp:spPr>
        <a:xfrm>
          <a:off x="0" y="2389061"/>
          <a:ext cx="77588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116B6B-1D5F-454B-AB3C-30ED8F7270D7}">
      <dsp:nvSpPr>
        <dsp:cNvPr id="0" name=""/>
        <dsp:cNvSpPr/>
      </dsp:nvSpPr>
      <dsp:spPr>
        <a:xfrm>
          <a:off x="0" y="2389061"/>
          <a:ext cx="7758825" cy="796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Consider creating civic infrastructure first – departments, offices, cabinets, councils.</a:t>
          </a:r>
        </a:p>
      </dsp:txBody>
      <dsp:txXfrm>
        <a:off x="0" y="2389061"/>
        <a:ext cx="7758825" cy="796481"/>
      </dsp:txXfrm>
    </dsp:sp>
    <dsp:sp modelId="{B4AB3BFD-EEEA-4FA4-A93C-D3706D7CF7AC}">
      <dsp:nvSpPr>
        <dsp:cNvPr id="0" name=""/>
        <dsp:cNvSpPr/>
      </dsp:nvSpPr>
      <dsp:spPr>
        <a:xfrm>
          <a:off x="0" y="3185543"/>
          <a:ext cx="77588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C6A3F4-AF16-4F8B-BB03-FE9FB5D0983A}">
      <dsp:nvSpPr>
        <dsp:cNvPr id="0" name=""/>
        <dsp:cNvSpPr/>
      </dsp:nvSpPr>
      <dsp:spPr>
        <a:xfrm>
          <a:off x="0" y="3185543"/>
          <a:ext cx="7758825" cy="796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Keep vision of full funding alive.  Don’t let anyone think that the problem is solved – until it is.</a:t>
          </a:r>
        </a:p>
      </dsp:txBody>
      <dsp:txXfrm>
        <a:off x="0" y="3185543"/>
        <a:ext cx="7758825" cy="7964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4117A-0416-4946-BDA8-566F2B3232FE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1DF6C-CBA3-4BB4-8D8E-27B32E816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94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1., </a:t>
            </a:r>
            <a:r>
              <a:rPr lang="en-US" baseline="0" dirty="0"/>
              <a:t> change LA Co0….to Greater LA Summer Matters Network</a:t>
            </a:r>
          </a:p>
          <a:p>
            <a:r>
              <a:rPr lang="en-US" baseline="0" dirty="0"/>
              <a:t>2 add 2018 to the date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71C47-7954-4E0F-9580-1CD9D1C208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170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F9945D-23CA-498F-973E-98BD01474D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902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0afbb40831_0_1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0afbb40831_0_17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Context &amp; Opportunity: LC, HIAP, BMOC, OST, BHC, etc.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How Listening Campaign Findings influenced - </a:t>
            </a:r>
            <a:r>
              <a:rPr lang="en">
                <a:solidFill>
                  <a:schemeClr val="dk1"/>
                </a:solidFill>
              </a:rPr>
              <a:t>Speaks to what youth said they needed – l</a:t>
            </a:r>
            <a:endParaRPr>
              <a:solidFill>
                <a:schemeClr val="dk1"/>
              </a:solidFill>
            </a:endParaRP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LC Goals: Listen, inform and create</a:t>
            </a:r>
            <a:endParaRPr>
              <a:solidFill>
                <a:schemeClr val="dk1"/>
              </a:solidFill>
            </a:endParaRP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en">
                <a:solidFill>
                  <a:schemeClr val="dk1"/>
                </a:solidFill>
              </a:rPr>
              <a:t>Listen with empathy, alternatives to what they see, opportunities for engagement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What we heard from youth: trusting adults, active agents, etc.  </a:t>
            </a:r>
            <a:endParaRPr>
              <a:solidFill>
                <a:schemeClr val="dk1"/>
              </a:solidFill>
            </a:endParaRP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Systems and environmental change</a:t>
            </a:r>
            <a:endParaRPr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Additional Research </a:t>
            </a:r>
            <a:endParaRPr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Intergenerational drafting process 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Activities 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F9945D-23CA-498F-973E-98BD01474D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719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F9945D-23CA-498F-973E-98BD01474D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557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1., </a:t>
            </a:r>
            <a:r>
              <a:rPr lang="en-US" baseline="0" dirty="0"/>
              <a:t> change LA Co0….to Greater LA Summer Matters Network</a:t>
            </a:r>
          </a:p>
          <a:p>
            <a:r>
              <a:rPr lang="en-US" baseline="0" dirty="0"/>
              <a:t>2 add 2018 to the date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71C47-7954-4E0F-9580-1CD9D1C208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01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0afbb40831_0_2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0afbb40831_0_2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Engaging youth and families</a:t>
            </a:r>
            <a:endParaRPr b="1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Meaningfully engagingly youth from the start; under 18 can’t hold the petition but they can cultivate the signature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incentives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take k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childcare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translation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canvassing their own neighborhoods - high validation rate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Notes: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Provide input into all aspects of the ballot measure and initiative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Participates in key decisions about the initiative and measure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Outreach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Promote and encourage signatures, post card collection and GOTV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Produces and participates in social media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Supports campaign events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Creates media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Educates their peers and community on the campaign.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Receives incentives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Char char="●"/>
            </a:pPr>
            <a:r>
              <a:rPr lang="en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traffic locations </a:t>
            </a:r>
            <a:endParaRPr sz="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Char char="○"/>
            </a:pPr>
            <a:r>
              <a:rPr lang="en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Door-to-door canvassing </a:t>
            </a:r>
            <a:endParaRPr sz="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Char char="○"/>
            </a:pPr>
            <a:r>
              <a:rPr lang="en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grocery stores </a:t>
            </a:r>
            <a:endParaRPr sz="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Char char="○"/>
            </a:pPr>
            <a:r>
              <a:rPr lang="en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cafes </a:t>
            </a:r>
            <a:endParaRPr sz="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Char char="○"/>
            </a:pPr>
            <a:r>
              <a:rPr lang="en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calendar of events (not too many numbers but good presence) - assign attendance at meetings </a:t>
            </a:r>
            <a:endParaRPr sz="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Char char="○"/>
            </a:pPr>
            <a:r>
              <a:rPr lang="en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outside of schools </a:t>
            </a:r>
            <a:endParaRPr sz="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Char char="○"/>
            </a:pPr>
            <a:r>
              <a:rPr lang="en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bart stations </a:t>
            </a:r>
            <a:endParaRPr sz="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Char char="○"/>
            </a:pPr>
            <a:r>
              <a:rPr lang="en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 out weekends (big collective push) </a:t>
            </a:r>
            <a:endParaRPr sz="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0702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F9945D-23CA-498F-973E-98BD01474D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486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71C47-7954-4E0F-9580-1CD9D1C208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904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1., </a:t>
            </a:r>
            <a:r>
              <a:rPr lang="en-US" baseline="0" dirty="0"/>
              <a:t> change LA Co0….to Greater LA Summer Matters Network</a:t>
            </a:r>
          </a:p>
          <a:p>
            <a:r>
              <a:rPr lang="en-US" baseline="0" dirty="0"/>
              <a:t>2 add 2018 to the date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71C47-7954-4E0F-9580-1CD9D1C208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692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Just note where King County is Ca?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71C47-7954-4E0F-9580-1CD9D1C208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261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F9945D-23CA-498F-973E-98BD01474D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672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F9945D-23CA-498F-973E-98BD01474D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576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F9945D-23CA-498F-973E-98BD01474D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493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1., </a:t>
            </a:r>
            <a:r>
              <a:rPr lang="en-US" baseline="0" dirty="0"/>
              <a:t> change LA Co0….to Greater LA Summer Matters Network</a:t>
            </a:r>
          </a:p>
          <a:p>
            <a:r>
              <a:rPr lang="en-US" baseline="0" dirty="0"/>
              <a:t>2 add 2018 to the date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71C47-7954-4E0F-9580-1CD9D1C208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30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1., </a:t>
            </a:r>
            <a:r>
              <a:rPr lang="en-US" baseline="0" dirty="0"/>
              <a:t> change LA Co0….to Greater LA Summer Matters Network</a:t>
            </a:r>
          </a:p>
          <a:p>
            <a:r>
              <a:rPr lang="en-US" baseline="0" dirty="0"/>
              <a:t>2 add 2018 to the date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71C47-7954-4E0F-9580-1CD9D1C208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696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99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613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10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4191001" y="4364887"/>
            <a:ext cx="7086599" cy="1297621"/>
          </a:xfrm>
        </p:spPr>
        <p:txBody>
          <a:bodyPr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4191001" y="3709247"/>
            <a:ext cx="7086599" cy="4746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86631" y="5970316"/>
            <a:ext cx="4458240" cy="205184"/>
          </a:xfrm>
        </p:spPr>
        <p:txBody>
          <a:bodyPr/>
          <a:lstStyle>
            <a:lvl1pPr marL="0" indent="0">
              <a:buNone/>
              <a:defRPr sz="13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9914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9409" y="199736"/>
            <a:ext cx="11833185" cy="1143000"/>
          </a:xfrm>
          <a:prstGeom prst="rect">
            <a:avLst/>
          </a:prstGeom>
        </p:spPr>
        <p:txBody>
          <a:bodyPr/>
          <a:lstStyle>
            <a:lvl1pPr algn="ctr">
              <a:defRPr sz="29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047482" y="6308007"/>
            <a:ext cx="10799695" cy="5499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6213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90735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59139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202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80652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03305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2847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771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74593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2355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76630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55859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65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313267" y="1596571"/>
            <a:ext cx="11500000" cy="4977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3"/>
          <p:cNvSpPr/>
          <p:nvPr/>
        </p:nvSpPr>
        <p:spPr>
          <a:xfrm>
            <a:off x="351013" y="257455"/>
            <a:ext cx="11478400" cy="121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351013" y="257453"/>
            <a:ext cx="10341200" cy="1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rebuchet MS"/>
              <a:buNone/>
              <a:defRPr sz="3733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548317" y="1765905"/>
            <a:ext cx="10998800" cy="47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19090" algn="l" rtl="0">
              <a:spcBef>
                <a:spcPts val="2667"/>
              </a:spcBef>
              <a:spcAft>
                <a:spcPts val="0"/>
              </a:spcAft>
              <a:buSzPts val="1350"/>
              <a:buChar char="●"/>
              <a:defRPr/>
            </a:lvl1pPr>
            <a:lvl2pPr marL="1219170" lvl="1" indent="-41909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50"/>
              <a:buChar char="○"/>
              <a:defRPr/>
            </a:lvl2pPr>
            <a:lvl3pPr marL="1828754" lvl="2" indent="-41909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50"/>
              <a:buChar char="■"/>
              <a:defRPr/>
            </a:lvl3pPr>
            <a:lvl4pPr marL="2438339" lvl="3" indent="-41909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50"/>
              <a:buChar char="●"/>
              <a:defRPr/>
            </a:lvl4pPr>
            <a:lvl5pPr marL="3047924" lvl="4" indent="-41909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50"/>
              <a:buChar char="○"/>
              <a:defRPr/>
            </a:lvl5pPr>
            <a:lvl6pPr marL="3657509" lvl="5" indent="-419090" algn="l" rtl="0">
              <a:spcBef>
                <a:spcPts val="1600"/>
              </a:spcBef>
              <a:spcAft>
                <a:spcPts val="0"/>
              </a:spcAft>
              <a:buSzPts val="1350"/>
              <a:buChar char="■"/>
              <a:defRPr/>
            </a:lvl6pPr>
            <a:lvl7pPr marL="4267093" lvl="6" indent="-419090" algn="l" rtl="0">
              <a:spcBef>
                <a:spcPts val="1600"/>
              </a:spcBef>
              <a:spcAft>
                <a:spcPts val="0"/>
              </a:spcAft>
              <a:buSzPts val="1350"/>
              <a:buChar char="●"/>
              <a:defRPr/>
            </a:lvl7pPr>
            <a:lvl8pPr marL="4876678" lvl="7" indent="-419090" algn="l" rtl="0">
              <a:spcBef>
                <a:spcPts val="1600"/>
              </a:spcBef>
              <a:spcAft>
                <a:spcPts val="0"/>
              </a:spcAft>
              <a:buSzPts val="1350"/>
              <a:buChar char="○"/>
              <a:defRPr/>
            </a:lvl8pPr>
            <a:lvl9pPr marL="5486263" lvl="8" indent="-419090" algn="l" rtl="0">
              <a:spcBef>
                <a:spcPts val="1600"/>
              </a:spcBef>
              <a:spcAft>
                <a:spcPts val="1600"/>
              </a:spcAft>
              <a:buSzPts val="135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9060329" y="6423585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268941" y="6423585"/>
            <a:ext cx="8164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074400" y="242235"/>
            <a:ext cx="738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6644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>
            <a:off x="313267" y="1596571"/>
            <a:ext cx="11500000" cy="4977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313267" y="257455"/>
            <a:ext cx="11516000" cy="1218400"/>
          </a:xfrm>
          <a:prstGeom prst="rect">
            <a:avLst/>
          </a:prstGeom>
          <a:solidFill>
            <a:srgbClr val="66201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51013" y="257453"/>
            <a:ext cx="11462000" cy="1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rebuchet MS"/>
              <a:buNone/>
              <a:defRPr sz="3733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532191" y="1765905"/>
            <a:ext cx="11079200" cy="47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19090" algn="l" rtl="0">
              <a:spcBef>
                <a:spcPts val="2667"/>
              </a:spcBef>
              <a:spcAft>
                <a:spcPts val="0"/>
              </a:spcAft>
              <a:buSzPts val="1350"/>
              <a:buChar char="●"/>
              <a:defRPr/>
            </a:lvl1pPr>
            <a:lvl2pPr marL="1219170" lvl="1" indent="-419090" algn="l" rtl="0">
              <a:spcBef>
                <a:spcPts val="1600"/>
              </a:spcBef>
              <a:spcAft>
                <a:spcPts val="0"/>
              </a:spcAft>
              <a:buSzPts val="1350"/>
              <a:buChar char="○"/>
              <a:defRPr/>
            </a:lvl2pPr>
            <a:lvl3pPr marL="1828754" lvl="2" indent="-419090" algn="l" rtl="0">
              <a:spcBef>
                <a:spcPts val="1600"/>
              </a:spcBef>
              <a:spcAft>
                <a:spcPts val="0"/>
              </a:spcAft>
              <a:buSzPts val="1350"/>
              <a:buChar char="■"/>
              <a:defRPr/>
            </a:lvl3pPr>
            <a:lvl4pPr marL="2438339" lvl="3" indent="-419090" algn="l" rtl="0">
              <a:spcBef>
                <a:spcPts val="1600"/>
              </a:spcBef>
              <a:spcAft>
                <a:spcPts val="0"/>
              </a:spcAft>
              <a:buSzPts val="1350"/>
              <a:buChar char="●"/>
              <a:defRPr/>
            </a:lvl4pPr>
            <a:lvl5pPr marL="3047924" lvl="4" indent="-419090" algn="l" rtl="0">
              <a:spcBef>
                <a:spcPts val="1600"/>
              </a:spcBef>
              <a:spcAft>
                <a:spcPts val="0"/>
              </a:spcAft>
              <a:buSzPts val="1350"/>
              <a:buChar char="○"/>
              <a:defRPr/>
            </a:lvl5pPr>
            <a:lvl6pPr marL="3657509" lvl="5" indent="-419090" algn="l" rtl="0">
              <a:spcBef>
                <a:spcPts val="1600"/>
              </a:spcBef>
              <a:spcAft>
                <a:spcPts val="0"/>
              </a:spcAft>
              <a:buSzPts val="1350"/>
              <a:buChar char="■"/>
              <a:defRPr/>
            </a:lvl6pPr>
            <a:lvl7pPr marL="4267093" lvl="6" indent="-419090" algn="l" rtl="0">
              <a:spcBef>
                <a:spcPts val="1600"/>
              </a:spcBef>
              <a:spcAft>
                <a:spcPts val="0"/>
              </a:spcAft>
              <a:buSzPts val="1350"/>
              <a:buChar char="●"/>
              <a:defRPr/>
            </a:lvl7pPr>
            <a:lvl8pPr marL="4876678" lvl="7" indent="-419090" algn="l" rtl="0">
              <a:spcBef>
                <a:spcPts val="1600"/>
              </a:spcBef>
              <a:spcAft>
                <a:spcPts val="0"/>
              </a:spcAft>
              <a:buSzPts val="1350"/>
              <a:buChar char="○"/>
              <a:defRPr/>
            </a:lvl8pPr>
            <a:lvl9pPr marL="5486263" lvl="8" indent="-419090" algn="l" rtl="0">
              <a:spcBef>
                <a:spcPts val="1600"/>
              </a:spcBef>
              <a:spcAft>
                <a:spcPts val="1600"/>
              </a:spcAft>
              <a:buSzPts val="135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dt" idx="10"/>
          </p:nvPr>
        </p:nvSpPr>
        <p:spPr>
          <a:xfrm>
            <a:off x="9060329" y="6423585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ftr" idx="11"/>
          </p:nvPr>
        </p:nvSpPr>
        <p:spPr>
          <a:xfrm>
            <a:off x="268941" y="6423585"/>
            <a:ext cx="8164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11074400" y="242235"/>
            <a:ext cx="738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89549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376768" y="228600"/>
            <a:ext cx="5106400" cy="6345200"/>
          </a:xfrm>
          <a:prstGeom prst="rect">
            <a:avLst/>
          </a:prstGeom>
          <a:solidFill>
            <a:srgbClr val="24617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622055" y="1233715"/>
            <a:ext cx="4700000" cy="5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 rtl="0">
              <a:spcBef>
                <a:spcPts val="800"/>
              </a:spcBef>
              <a:spcAft>
                <a:spcPts val="0"/>
              </a:spcAft>
              <a:buSzPts val="1500"/>
              <a:buNone/>
              <a:defRPr sz="2667">
                <a:solidFill>
                  <a:schemeClr val="lt1"/>
                </a:solidFill>
              </a:defRPr>
            </a:lvl1pPr>
            <a:lvl2pPr marL="1219170" lvl="1" indent="-304792" algn="l" rtl="0">
              <a:spcBef>
                <a:spcPts val="1600"/>
              </a:spcBef>
              <a:spcAft>
                <a:spcPts val="0"/>
              </a:spcAft>
              <a:buSzPts val="900"/>
              <a:buNone/>
              <a:defRPr sz="1600"/>
            </a:lvl2pPr>
            <a:lvl3pPr marL="1828754" lvl="2" indent="-304792" algn="l" rtl="0">
              <a:spcBef>
                <a:spcPts val="1600"/>
              </a:spcBef>
              <a:spcAft>
                <a:spcPts val="0"/>
              </a:spcAft>
              <a:buSzPts val="750"/>
              <a:buNone/>
              <a:defRPr sz="1333"/>
            </a:lvl3pPr>
            <a:lvl4pPr marL="2438339" lvl="3" indent="-304792" algn="l" rtl="0">
              <a:spcBef>
                <a:spcPts val="1600"/>
              </a:spcBef>
              <a:spcAft>
                <a:spcPts val="0"/>
              </a:spcAft>
              <a:buSzPts val="675"/>
              <a:buNone/>
              <a:defRPr sz="1200"/>
            </a:lvl4pPr>
            <a:lvl5pPr marL="3047924" lvl="4" indent="-304792" algn="l" rtl="0">
              <a:spcBef>
                <a:spcPts val="1600"/>
              </a:spcBef>
              <a:spcAft>
                <a:spcPts val="0"/>
              </a:spcAft>
              <a:buSzPts val="675"/>
              <a:buNone/>
              <a:defRPr sz="1200"/>
            </a:lvl5pPr>
            <a:lvl6pPr marL="3657509" lvl="5" indent="-304792" algn="l" rtl="0">
              <a:spcBef>
                <a:spcPts val="1600"/>
              </a:spcBef>
              <a:spcAft>
                <a:spcPts val="0"/>
              </a:spcAft>
              <a:buSzPts val="675"/>
              <a:buNone/>
              <a:defRPr sz="1200"/>
            </a:lvl6pPr>
            <a:lvl7pPr marL="4267093" lvl="6" indent="-304792" algn="l" rtl="0">
              <a:spcBef>
                <a:spcPts val="1600"/>
              </a:spcBef>
              <a:spcAft>
                <a:spcPts val="0"/>
              </a:spcAft>
              <a:buSzPts val="675"/>
              <a:buNone/>
              <a:defRPr sz="1200"/>
            </a:lvl7pPr>
            <a:lvl8pPr marL="4876678" lvl="7" indent="-304792" algn="l" rtl="0">
              <a:spcBef>
                <a:spcPts val="1600"/>
              </a:spcBef>
              <a:spcAft>
                <a:spcPts val="0"/>
              </a:spcAft>
              <a:buSzPts val="675"/>
              <a:buNone/>
              <a:defRPr sz="1200"/>
            </a:lvl8pPr>
            <a:lvl9pPr marL="5486263" lvl="8" indent="-304792" algn="l" rtl="0">
              <a:spcBef>
                <a:spcPts val="1600"/>
              </a:spcBef>
              <a:spcAft>
                <a:spcPts val="1600"/>
              </a:spcAft>
              <a:buSzPts val="675"/>
              <a:buNone/>
              <a:defRPr sz="1200"/>
            </a:lvl9pPr>
          </a:lstStyle>
          <a:p>
            <a:endParaRPr/>
          </a:p>
        </p:txBody>
      </p:sp>
      <p:sp>
        <p:nvSpPr>
          <p:cNvPr id="69" name="Google Shape;69;p15"/>
          <p:cNvSpPr>
            <a:spLocks noGrp="1"/>
          </p:cNvSpPr>
          <p:nvPr>
            <p:ph type="pic" idx="2"/>
          </p:nvPr>
        </p:nvSpPr>
        <p:spPr>
          <a:xfrm>
            <a:off x="5483176" y="228600"/>
            <a:ext cx="6416400" cy="63452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664632" y="484095"/>
            <a:ext cx="46572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rebuchet MS"/>
              <a:buNone/>
              <a:defRPr sz="2667" b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4512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/>
          <p:nvPr/>
        </p:nvSpPr>
        <p:spPr>
          <a:xfrm>
            <a:off x="313267" y="1596571"/>
            <a:ext cx="11500000" cy="49772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6"/>
          <p:cNvSpPr/>
          <p:nvPr/>
        </p:nvSpPr>
        <p:spPr>
          <a:xfrm>
            <a:off x="351013" y="257455"/>
            <a:ext cx="11478400" cy="12184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51013" y="257453"/>
            <a:ext cx="11462000" cy="1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rebuchet MS"/>
              <a:buNone/>
              <a:defRPr sz="3733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532189" y="1753809"/>
            <a:ext cx="11014800" cy="47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19090" algn="l" rtl="0">
              <a:spcBef>
                <a:spcPts val="2667"/>
              </a:spcBef>
              <a:spcAft>
                <a:spcPts val="0"/>
              </a:spcAft>
              <a:buSzPts val="1350"/>
              <a:buChar char="●"/>
              <a:defRPr/>
            </a:lvl1pPr>
            <a:lvl2pPr marL="1219170" lvl="1" indent="-419090" algn="l" rtl="0"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350"/>
              <a:buChar char="○"/>
              <a:defRPr/>
            </a:lvl2pPr>
            <a:lvl3pPr marL="1828754" lvl="2" indent="-419090" algn="l" rtl="0"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350"/>
              <a:buChar char="■"/>
              <a:defRPr/>
            </a:lvl3pPr>
            <a:lvl4pPr marL="2438339" lvl="3" indent="-419090" algn="l" rtl="0"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350"/>
              <a:buChar char="●"/>
              <a:defRPr/>
            </a:lvl4pPr>
            <a:lvl5pPr marL="3047924" lvl="4" indent="-419090" algn="l" rtl="0"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350"/>
              <a:buChar char="○"/>
              <a:defRPr/>
            </a:lvl5pPr>
            <a:lvl6pPr marL="3657509" lvl="5" indent="-419090" algn="l" rtl="0">
              <a:spcBef>
                <a:spcPts val="1600"/>
              </a:spcBef>
              <a:spcAft>
                <a:spcPts val="0"/>
              </a:spcAft>
              <a:buSzPts val="1350"/>
              <a:buChar char="■"/>
              <a:defRPr/>
            </a:lvl6pPr>
            <a:lvl7pPr marL="4267093" lvl="6" indent="-419090" algn="l" rtl="0">
              <a:spcBef>
                <a:spcPts val="1600"/>
              </a:spcBef>
              <a:spcAft>
                <a:spcPts val="0"/>
              </a:spcAft>
              <a:buSzPts val="1350"/>
              <a:buChar char="●"/>
              <a:defRPr/>
            </a:lvl7pPr>
            <a:lvl8pPr marL="4876678" lvl="7" indent="-419090" algn="l" rtl="0">
              <a:spcBef>
                <a:spcPts val="1600"/>
              </a:spcBef>
              <a:spcAft>
                <a:spcPts val="0"/>
              </a:spcAft>
              <a:buSzPts val="1350"/>
              <a:buChar char="○"/>
              <a:defRPr/>
            </a:lvl8pPr>
            <a:lvl9pPr marL="5486263" lvl="8" indent="-419090" algn="l" rtl="0">
              <a:spcBef>
                <a:spcPts val="1600"/>
              </a:spcBef>
              <a:spcAft>
                <a:spcPts val="1600"/>
              </a:spcAft>
              <a:buSzPts val="135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dt" idx="10"/>
          </p:nvPr>
        </p:nvSpPr>
        <p:spPr>
          <a:xfrm>
            <a:off x="9060329" y="6423585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ftr" idx="11"/>
          </p:nvPr>
        </p:nvSpPr>
        <p:spPr>
          <a:xfrm>
            <a:off x="268941" y="6423585"/>
            <a:ext cx="8164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11074400" y="242235"/>
            <a:ext cx="738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27962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4191001" y="4364887"/>
            <a:ext cx="7086599" cy="1297621"/>
          </a:xfrm>
        </p:spPr>
        <p:txBody>
          <a:bodyPr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4191001" y="3709247"/>
            <a:ext cx="7086599" cy="4746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86631" y="5970316"/>
            <a:ext cx="4458240" cy="205184"/>
          </a:xfrm>
        </p:spPr>
        <p:txBody>
          <a:bodyPr/>
          <a:lstStyle>
            <a:lvl1pPr marL="0" indent="0">
              <a:buNone/>
              <a:defRPr sz="13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117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857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5" y="1696508"/>
            <a:ext cx="9080500" cy="2206053"/>
          </a:xfrm>
        </p:spPr>
        <p:txBody>
          <a:bodyPr/>
          <a:lstStyle>
            <a:lvl1pPr>
              <a:spcAft>
                <a:spcPts val="24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3"/>
          <p:cNvSpPr>
            <a:spLocks noGrp="1"/>
          </p:cNvSpPr>
          <p:nvPr>
            <p:ph type="title"/>
          </p:nvPr>
        </p:nvSpPr>
        <p:spPr>
          <a:xfrm>
            <a:off x="918635" y="872067"/>
            <a:ext cx="8948928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83510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5" y="1695451"/>
            <a:ext cx="9080500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3"/>
          <p:cNvSpPr>
            <a:spLocks noGrp="1"/>
          </p:cNvSpPr>
          <p:nvPr>
            <p:ph type="title"/>
          </p:nvPr>
        </p:nvSpPr>
        <p:spPr>
          <a:xfrm>
            <a:off x="918635" y="872067"/>
            <a:ext cx="8948928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4072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3" y="1695451"/>
            <a:ext cx="5003195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55053" y="1695451"/>
            <a:ext cx="5003195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3"/>
          <p:cNvSpPr>
            <a:spLocks noGrp="1"/>
          </p:cNvSpPr>
          <p:nvPr>
            <p:ph type="title"/>
          </p:nvPr>
        </p:nvSpPr>
        <p:spPr>
          <a:xfrm>
            <a:off x="918634" y="872067"/>
            <a:ext cx="9426725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0254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ng Headlin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3" y="1695451"/>
            <a:ext cx="5003195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3"/>
          <p:cNvSpPr>
            <a:spLocks noGrp="1"/>
          </p:cNvSpPr>
          <p:nvPr>
            <p:ph type="title"/>
          </p:nvPr>
        </p:nvSpPr>
        <p:spPr>
          <a:xfrm>
            <a:off x="918633" y="872067"/>
            <a:ext cx="8948928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3973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piring sales r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CN-logo-large-orange-only-to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40218"/>
            <a:ext cx="1113367" cy="66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914400" y="2232661"/>
            <a:ext cx="10353523" cy="1500187"/>
          </a:xfrm>
        </p:spPr>
        <p:txBody>
          <a:bodyPr>
            <a:noAutofit/>
          </a:bodyPr>
          <a:lstStyle>
            <a:lvl1pPr marL="0" indent="0" algn="l">
              <a:buNone/>
              <a:defRPr sz="4267">
                <a:solidFill>
                  <a:srgbClr val="000000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9830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piring Sales Rep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5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232661"/>
            <a:ext cx="10353523" cy="1500187"/>
          </a:xfrm>
        </p:spPr>
        <p:txBody>
          <a:bodyPr>
            <a:noAutofit/>
          </a:bodyPr>
          <a:lstStyle>
            <a:lvl1pPr marL="0" indent="0" algn="l">
              <a:buNone/>
              <a:defRPr sz="4267">
                <a:solidFill>
                  <a:srgbClr val="000000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3426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5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914400" y="2232661"/>
            <a:ext cx="10353523" cy="1500187"/>
          </a:xfrm>
        </p:spPr>
        <p:txBody>
          <a:bodyPr>
            <a:noAutofit/>
          </a:bodyPr>
          <a:lstStyle>
            <a:lvl1pPr marL="0" indent="0" algn="l">
              <a:buNone/>
              <a:defRPr sz="4267">
                <a:solidFill>
                  <a:srgbClr val="FFFFFF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6561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5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918633" y="3667127"/>
            <a:ext cx="10363200" cy="66198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333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914400" y="4509295"/>
            <a:ext cx="9084733" cy="1500187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90570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7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633" y="3667127"/>
            <a:ext cx="10363200" cy="66198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333" b="1" cap="none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509295"/>
            <a:ext cx="9084733" cy="1500187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000000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0" y="3338282"/>
            <a:ext cx="5317067" cy="32294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14005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ub-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 bwMode="black">
          <a:xfrm>
            <a:off x="918633" y="3667127"/>
            <a:ext cx="10363200" cy="66198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333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914400" y="4509295"/>
            <a:ext cx="9084733" cy="1500187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FFFFFF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 bwMode="black">
          <a:xfrm>
            <a:off x="914400" y="3338282"/>
            <a:ext cx="5317067" cy="32294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781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656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/>
          <p:cNvSpPr>
            <a:spLocks noGrp="1"/>
          </p:cNvSpPr>
          <p:nvPr>
            <p:ph type="title"/>
          </p:nvPr>
        </p:nvSpPr>
        <p:spPr>
          <a:xfrm>
            <a:off x="885191" y="777240"/>
            <a:ext cx="8207917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73465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3173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4191001" y="4364887"/>
            <a:ext cx="7086599" cy="1297621"/>
          </a:xfrm>
        </p:spPr>
        <p:txBody>
          <a:bodyPr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4191001" y="3709247"/>
            <a:ext cx="7086599" cy="4746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86631" y="5970316"/>
            <a:ext cx="4458240" cy="205184"/>
          </a:xfrm>
        </p:spPr>
        <p:txBody>
          <a:bodyPr/>
          <a:lstStyle>
            <a:lvl1pPr marL="0" indent="0">
              <a:buNone/>
              <a:defRPr sz="13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86825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5" y="1696508"/>
            <a:ext cx="9080500" cy="2206053"/>
          </a:xfrm>
        </p:spPr>
        <p:txBody>
          <a:bodyPr/>
          <a:lstStyle>
            <a:lvl1pPr>
              <a:spcAft>
                <a:spcPts val="24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3"/>
          <p:cNvSpPr>
            <a:spLocks noGrp="1"/>
          </p:cNvSpPr>
          <p:nvPr>
            <p:ph type="title"/>
          </p:nvPr>
        </p:nvSpPr>
        <p:spPr>
          <a:xfrm>
            <a:off x="918635" y="872067"/>
            <a:ext cx="8948928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99457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5" y="1695451"/>
            <a:ext cx="9080500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3"/>
          <p:cNvSpPr>
            <a:spLocks noGrp="1"/>
          </p:cNvSpPr>
          <p:nvPr>
            <p:ph type="title"/>
          </p:nvPr>
        </p:nvSpPr>
        <p:spPr>
          <a:xfrm>
            <a:off x="918635" y="872067"/>
            <a:ext cx="8948928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71997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3" y="1695451"/>
            <a:ext cx="5003195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55053" y="1695451"/>
            <a:ext cx="5003195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3"/>
          <p:cNvSpPr>
            <a:spLocks noGrp="1"/>
          </p:cNvSpPr>
          <p:nvPr>
            <p:ph type="title"/>
          </p:nvPr>
        </p:nvSpPr>
        <p:spPr>
          <a:xfrm>
            <a:off x="918634" y="872067"/>
            <a:ext cx="9426725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2454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ng Headlin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3" y="1695451"/>
            <a:ext cx="5003195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3"/>
          <p:cNvSpPr>
            <a:spLocks noGrp="1"/>
          </p:cNvSpPr>
          <p:nvPr>
            <p:ph type="title"/>
          </p:nvPr>
        </p:nvSpPr>
        <p:spPr>
          <a:xfrm>
            <a:off x="918633" y="872067"/>
            <a:ext cx="8948928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031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piring sales r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CN-logo-large-orange-only-to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40218"/>
            <a:ext cx="1113367" cy="66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914400" y="2232661"/>
            <a:ext cx="10353523" cy="1500187"/>
          </a:xfrm>
        </p:spPr>
        <p:txBody>
          <a:bodyPr>
            <a:noAutofit/>
          </a:bodyPr>
          <a:lstStyle>
            <a:lvl1pPr marL="0" indent="0" algn="l">
              <a:buNone/>
              <a:defRPr sz="4267">
                <a:solidFill>
                  <a:srgbClr val="000000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99231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piring Sales Rep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5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232661"/>
            <a:ext cx="10353523" cy="1500187"/>
          </a:xfrm>
        </p:spPr>
        <p:txBody>
          <a:bodyPr>
            <a:noAutofit/>
          </a:bodyPr>
          <a:lstStyle>
            <a:lvl1pPr marL="0" indent="0" algn="l">
              <a:buNone/>
              <a:defRPr sz="4267">
                <a:solidFill>
                  <a:srgbClr val="000000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448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5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914400" y="2232661"/>
            <a:ext cx="10353523" cy="1500187"/>
          </a:xfrm>
        </p:spPr>
        <p:txBody>
          <a:bodyPr>
            <a:noAutofit/>
          </a:bodyPr>
          <a:lstStyle>
            <a:lvl1pPr marL="0" indent="0" algn="l">
              <a:buNone/>
              <a:defRPr sz="4267">
                <a:solidFill>
                  <a:srgbClr val="FFFFFF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4059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806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5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918633" y="3667127"/>
            <a:ext cx="10363200" cy="66198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333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914400" y="4509295"/>
            <a:ext cx="9084733" cy="1500187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77820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7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633" y="3667127"/>
            <a:ext cx="10363200" cy="66198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333" b="1" cap="none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509295"/>
            <a:ext cx="9084733" cy="1500187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000000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0" y="3338282"/>
            <a:ext cx="5317067" cy="32294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9561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ub-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 bwMode="black">
          <a:xfrm>
            <a:off x="918633" y="3667127"/>
            <a:ext cx="10363200" cy="66198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333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914400" y="4509295"/>
            <a:ext cx="9084733" cy="1500187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FFFFFF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 bwMode="black">
          <a:xfrm>
            <a:off x="914400" y="3338282"/>
            <a:ext cx="5317067" cy="32294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6257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/>
          <p:cNvSpPr>
            <a:spLocks noGrp="1"/>
          </p:cNvSpPr>
          <p:nvPr>
            <p:ph type="title"/>
          </p:nvPr>
        </p:nvSpPr>
        <p:spPr>
          <a:xfrm>
            <a:off x="885191" y="777240"/>
            <a:ext cx="8207917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44616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3370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6FE82-82E4-4863-B794-FB5436E0C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424889-94E3-4F83-9FC6-7FB10B31F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627B3-8937-4D54-92D5-944F69142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E59-A7CA-4F89-B6F4-F63338BEA73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0961F-62B3-4321-ACF6-8A63DE56A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A84DC-FE21-45DD-8935-C30F9412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123D-2E36-46B3-A65C-AAE5AE87A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787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0E4BF-FA81-43F9-8676-B72B600BB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B4CF1-35D3-448C-8A3A-AFBE808A1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EF633-3BE3-41F1-BD73-19BD6E677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E59-A7CA-4F89-B6F4-F63338BEA73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73D25-A4E5-4256-AD9B-9D920CFD7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4E898-6D7A-452A-9DDD-E5340F3F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123D-2E36-46B3-A65C-AAE5AE87A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487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F1B32-D2B9-42C0-B28B-907F62E7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5BC61-2EF2-45BF-B583-E0E269A65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50E2A-C55C-4FD0-94FF-42C3B7F08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E59-A7CA-4F89-B6F4-F63338BEA73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91439-F784-47B2-8AE1-689CACE4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51797-71B4-4C82-B24B-3709EF92D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123D-2E36-46B3-A65C-AAE5AE87A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396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6D7AC-BC75-471A-818D-A50D59CC5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C4B07-231F-4A0E-92DD-B169E5E519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F92B7A-9063-469C-9D7D-291657B75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E250C-3144-40AA-B87B-03698B61D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E59-A7CA-4F89-B6F4-F63338BEA73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B2D10-995F-46EA-8431-45795DB1E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A5F2A-0CCE-4AB7-BC2B-66B9D979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123D-2E36-46B3-A65C-AAE5AE87A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696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1CA9C-1D64-4844-A49F-27A37C5C3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CF1F3-3174-447E-A286-FF889424A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A2AD5-6923-4A03-8F01-655A34E8D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362C33-0BB5-47DE-A1AD-10DFE8AB05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F799B-D0D4-4BE5-89CB-CAB2B8EC93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EE8B6-2470-4DCF-81ED-776008B80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E59-A7CA-4F89-B6F4-F63338BEA73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A9E67C-8E91-4118-A456-6552D5EEF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6028BC-963E-45FF-BD8F-E3D344AA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123D-2E36-46B3-A65C-AAE5AE87A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90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6926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10FB1-DE9E-4929-97D5-1B0C3C82C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B7FD2B-E2C7-4ECC-803B-E7B7D4BE1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E59-A7CA-4F89-B6F4-F63338BEA73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11248-A343-44E9-AC08-1BD273CDD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D25F5E-ED7C-4E52-954A-15A355DA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123D-2E36-46B3-A65C-AAE5AE87A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691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504B2A-AF49-4AF3-9BD4-F0EB672AD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E59-A7CA-4F89-B6F4-F63338BEA73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DB1151-1F5B-4EBD-B701-C16299E44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A1D10-EA0C-42ED-B165-6C345F4BD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123D-2E36-46B3-A65C-AAE5AE87A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138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CDB0D-8167-4939-86A9-19B1A4AD2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D08DE-B362-4267-B61D-8C6FCBCF0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C46472-BF2E-406C-AA29-7F394852C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B1DA2-DC8F-4B29-8212-1FCB67F10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E59-A7CA-4F89-B6F4-F63338BEA73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CC486C-180B-4321-B3D4-3EC0BFEB8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8E14A-577B-4247-8D85-87EE308A4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123D-2E36-46B3-A65C-AAE5AE87A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875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3937E-FF17-4662-AC6F-911066E1E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54339D-EAAD-4984-A36E-FD768DE72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AEC4A-CC03-4509-A5F4-CC72F2222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88236-13EC-4147-9C5B-82E3F488F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E59-A7CA-4F89-B6F4-F63338BEA73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345D97-8F92-46E7-9B2E-DA68D6D60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03EFCE-6D6E-4C90-A2CF-A2839B2F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123D-2E36-46B3-A65C-AAE5AE87A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369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C4879-C414-4B47-AC73-211669A04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E9C37-2992-46D7-BFD9-AE9F82F04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0CB08-8FD0-4737-A92D-CA5C6D614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E59-A7CA-4F89-B6F4-F63338BEA73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8CFA7-4F2A-48CE-8849-5BDCDED21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13DF1-F2B4-4ADE-8AC7-D2CD9B516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123D-2E36-46B3-A65C-AAE5AE87A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656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5BBBBA-4FA3-461E-88E9-687BB817E0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6A2E39-DB56-4975-BC39-50B892AF1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5E2D0-0DC1-4991-834A-1742018A3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E59-A7CA-4F89-B6F4-F63338BEA73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B3B27-C4E3-4D0C-864A-3901019D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FB5B4-0EBF-4F08-BEDA-EAAA81097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123D-2E36-46B3-A65C-AAE5AE87A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764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256" y="1447802"/>
            <a:ext cx="8827957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256" y="4777380"/>
            <a:ext cx="8827957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7233-BDAF-4E2E-A37E-EE41EC2511E3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7/15/2022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1911-F53D-445D-81AE-6CEFA3188443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9444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6F23-F949-440B-8214-DDA89297A9B5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7/15/2022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B4563-4C76-41E4-819E-CABCE3BB6755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745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2861735"/>
            <a:ext cx="8827956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6C600-DBB9-4266-A328-BBDE936259A1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7/15/2022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5ECC-6ED8-4B0B-99B7-939B756DDA0D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" name="Picture 6" descr="BHFY Talent Show Fly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914900"/>
            <a:ext cx="12255500" cy="1190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0448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601" y="2060577"/>
            <a:ext cx="439748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5967" y="2056093"/>
            <a:ext cx="4397487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EB53-86D9-43C6-9ED9-98BD5DFE9B2B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7/15/2022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D2511-7129-4610-BE57-4167B22CF83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78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3235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1905000"/>
            <a:ext cx="439748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601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5969" y="1905000"/>
            <a:ext cx="43974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5969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B207-F7CC-4B44-B95D-E25500CAD715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7/15/2022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DDD1-7BD8-4CCC-84D2-2A502762F003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0940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FF82-5020-4E32-8244-2E5FECB376DF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7/15/2022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426-A5EB-4853-B8A2-101A3D06BBE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253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5E34-0BE2-4573-888A-4B189AF54ADD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7/15/2022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C90C-3C5F-4526-B245-00F78B43D073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751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1447800"/>
            <a:ext cx="340194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863" y="1447800"/>
            <a:ext cx="5197351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129282"/>
            <a:ext cx="3401949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C44F-699F-4DB2-8D68-20B7102740CB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7/15/2022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1ED05-4DD9-45ED-8A77-2FA97CA2EF99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7877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208" y="1854192"/>
            <a:ext cx="5094232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51357" y="1143000"/>
            <a:ext cx="320123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657600"/>
            <a:ext cx="508630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8DCA2-437D-4C89-BC4C-BF4527EB644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7/15/2022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4398-4990-4AE4-8DC5-32A6530E96F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9203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4800587"/>
            <a:ext cx="882795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5256" y="685800"/>
            <a:ext cx="8827957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7" y="5367325"/>
            <a:ext cx="882795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D8E-C663-41D6-BA97-0D7F589670E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7/15/2022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EE2DF-7402-4EE6-B89A-43FC2792CF2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1487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6" y="1447800"/>
            <a:ext cx="8827957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3657600"/>
            <a:ext cx="8827957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D8E-C663-41D6-BA97-0D7F589670E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7/15/2022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EE2DF-7402-4EE6-B89A-43FC2792CF2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0633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213" y="1447801"/>
            <a:ext cx="800139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9374" y="3765449"/>
            <a:ext cx="7266495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4350657"/>
            <a:ext cx="8827957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D8E-C663-41D6-BA97-0D7F589670E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7/15/2022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EE2DF-7402-4EE6-B89A-43FC2792CF2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530" y="971253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2921" y="2613787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50068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3124201"/>
            <a:ext cx="88279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D8E-C663-41D6-BA97-0D7F589670E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7/15/2022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EE2DF-7402-4EE6-B89A-43FC2792CF2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128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113" y="1981200"/>
            <a:ext cx="29476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633" y="2667000"/>
            <a:ext cx="2928112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4672" y="1981200"/>
            <a:ext cx="29370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4116" y="2667000"/>
            <a:ext cx="294756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1981200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6556" y="2667000"/>
            <a:ext cx="2932877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D8E-C663-41D6-BA97-0D7F589670E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7/15/2022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EE2DF-7402-4EE6-B89A-43FC2792CF2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383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8107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633" y="4250949"/>
            <a:ext cx="294081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633" y="2209800"/>
            <a:ext cx="294081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633" y="4827213"/>
            <a:ext cx="294081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90389" y="4250949"/>
            <a:ext cx="29312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90388" y="2209800"/>
            <a:ext cx="293128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9035" y="4827212"/>
            <a:ext cx="29351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4250949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6555" y="2209800"/>
            <a:ext cx="2932877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6433" y="4827210"/>
            <a:ext cx="293676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D8E-C663-41D6-BA97-0D7F589670E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7/15/2022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EE2DF-7402-4EE6-B89A-43FC2792CF2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141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D9ABE-B0C2-4D05-AAE6-B0307095EABF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7/15/2022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3858-85A6-4948-849A-708DD0135152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053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6377" y="430215"/>
            <a:ext cx="1753057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633" y="773205"/>
            <a:ext cx="7425083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CFC7-9C0C-43ED-AC1E-92D3E456891F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7/15/2022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F9B6-77F0-4043-B995-0608EDD77497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215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987172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1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2" name="Google Shape;182;p4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85190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6" name="Google Shape;186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728458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0" name="Google Shape;190;p4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1" name="Google Shape;191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45239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15401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5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97" name="Google Shape;197;p45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8" name="Google Shape;198;p4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746439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6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01" name="Google Shape;201;p4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13437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753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7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4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05" name="Google Shape;205;p47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6" name="Google Shape;206;p47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7" name="Google Shape;207;p4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723163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10" name="Google Shape;210;p4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975446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3" name="Google Shape;213;p4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4" name="Google Shape;214;p4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548528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169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96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929440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30818" y="2161118"/>
            <a:ext cx="9080500" cy="205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38"/>
          <p:cNvSpPr>
            <a:spLocks noChangeArrowheads="1"/>
          </p:cNvSpPr>
          <p:nvPr/>
        </p:nvSpPr>
        <p:spPr bwMode="auto">
          <a:xfrm>
            <a:off x="914401" y="6487585"/>
            <a:ext cx="6633633" cy="14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771C56-B7B2-42E7-86F8-CBE44966463B}" type="slidenum">
              <a:rPr lang="en-US" altLang="en-US" sz="800" smtClean="0">
                <a:solidFill>
                  <a:srgbClr val="A6A6A6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800">
                <a:solidFill>
                  <a:srgbClr val="000000"/>
                </a:solidFill>
              </a:rPr>
              <a:t>   </a:t>
            </a:r>
            <a:r>
              <a:rPr lang="en-US" altLang="en-US" sz="800">
                <a:solidFill>
                  <a:srgbClr val="A6A6A6"/>
                </a:solidFill>
                <a:cs typeface="Arial" panose="020B0604020202020204" pitchFamily="34" charset="0"/>
              </a:rPr>
              <a:t>|   © 2016 Funding the Next Generation  |  All Rights Reserved</a:t>
            </a:r>
          </a:p>
        </p:txBody>
      </p:sp>
      <p:sp>
        <p:nvSpPr>
          <p:cNvPr id="1028" name="Title Placeholder 3"/>
          <p:cNvSpPr>
            <a:spLocks noGrp="1"/>
          </p:cNvSpPr>
          <p:nvPr>
            <p:ph type="title"/>
          </p:nvPr>
        </p:nvSpPr>
        <p:spPr bwMode="auto">
          <a:xfrm>
            <a:off x="1062567" y="872068"/>
            <a:ext cx="8949267" cy="30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916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67" b="1" kern="1200">
          <a:solidFill>
            <a:srgbClr val="260C76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609585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26478" indent="-226478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531271" indent="-304792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768331" indent="-237061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073124" indent="-304792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297485" indent="-224361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30818" y="2161118"/>
            <a:ext cx="9080500" cy="205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38"/>
          <p:cNvSpPr>
            <a:spLocks noChangeArrowheads="1"/>
          </p:cNvSpPr>
          <p:nvPr/>
        </p:nvSpPr>
        <p:spPr bwMode="auto">
          <a:xfrm>
            <a:off x="914401" y="6487585"/>
            <a:ext cx="6633633" cy="14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771C56-B7B2-42E7-86F8-CBE44966463B}" type="slidenum">
              <a:rPr lang="en-US" altLang="en-US" sz="800" smtClean="0">
                <a:solidFill>
                  <a:srgbClr val="A6A6A6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800" dirty="0">
                <a:solidFill>
                  <a:srgbClr val="000000"/>
                </a:solidFill>
              </a:rPr>
              <a:t>   </a:t>
            </a:r>
            <a:r>
              <a:rPr lang="en-US" altLang="en-US" sz="800" dirty="0">
                <a:solidFill>
                  <a:srgbClr val="A6A6A6"/>
                </a:solidFill>
                <a:cs typeface="Arial" panose="020B0604020202020204" pitchFamily="34" charset="0"/>
              </a:rPr>
              <a:t>|   © 2018 Funding the Next Generation  |  All Rights Reserved</a:t>
            </a:r>
          </a:p>
        </p:txBody>
      </p:sp>
      <p:sp>
        <p:nvSpPr>
          <p:cNvPr id="1028" name="Title Placeholder 3"/>
          <p:cNvSpPr>
            <a:spLocks noGrp="1"/>
          </p:cNvSpPr>
          <p:nvPr>
            <p:ph type="title"/>
          </p:nvPr>
        </p:nvSpPr>
        <p:spPr bwMode="auto">
          <a:xfrm>
            <a:off x="1062567" y="872068"/>
            <a:ext cx="8949267" cy="30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664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67" b="1" kern="1200">
          <a:solidFill>
            <a:srgbClr val="260C76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609585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26478" indent="-226478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531271" indent="-304792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768331" indent="-237061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073124" indent="-304792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297485" indent="-224361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C7C7D1-666C-4E69-A97F-8D88105F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EE7D-C218-4D9A-81F8-8A68F99B6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9D63D-9774-4DCA-BEEA-946FDBE22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1AE59-A7CA-4F89-B6F4-F63338BEA735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8EEF3-A134-4902-BC2D-BFD05F52E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9DCA7-57C4-4A84-9852-541DEA8F0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D123D-2E36-46B3-A65C-AAE5AE87A3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8399243" y="1676400"/>
            <a:ext cx="37592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7586443" y="-457200"/>
            <a:ext cx="21336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8399243" y="6096000"/>
            <a:ext cx="13208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205317" y="2667000"/>
            <a:ext cx="5588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1119717" y="2895600"/>
            <a:ext cx="31496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280" y="452718"/>
            <a:ext cx="940717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2052925"/>
            <a:ext cx="8948872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8419" y="1790661"/>
            <a:ext cx="990599" cy="30487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EE2AD8E-C663-41D6-BA97-0D7F589670E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7/15/2022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4413" y="3225261"/>
            <a:ext cx="3859795" cy="3048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5242" y="295737"/>
            <a:ext cx="83841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EE2DF-7402-4EE6-B89A-43FC2792CF2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2817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3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3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255207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5" Type="http://schemas.openxmlformats.org/officeDocument/2006/relationships/image" Target="../media/image39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diagramData" Target="../diagrams/data3.xml"/><Relationship Id="rId21" Type="http://schemas.openxmlformats.org/officeDocument/2006/relationships/image" Target="../media/image24.png"/><Relationship Id="rId7" Type="http://schemas.microsoft.com/office/2007/relationships/diagramDrawing" Target="../diagrams/drawing3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56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ndingthenextgeneration.org/" TargetMode="External"/><Relationship Id="rId2" Type="http://schemas.openxmlformats.org/officeDocument/2006/relationships/hyperlink" Target="mailto:Margaret@fundingthenextgeneration.org" TargetMode="Externa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diagramData" Target="../diagrams/data1.xml"/><Relationship Id="rId21" Type="http://schemas.openxmlformats.org/officeDocument/2006/relationships/image" Target="../media/image24.png"/><Relationship Id="rId7" Type="http://schemas.microsoft.com/office/2007/relationships/diagramDrawing" Target="../diagrams/drawing1.xml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5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7" name="Picture 5" descr="FUNDINGtheNEXTGEN-logo-fi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6" y="319596"/>
            <a:ext cx="1396458" cy="1486929"/>
          </a:xfrm>
          <a:prstGeom prst="rect">
            <a:avLst/>
          </a:prstGeom>
          <a:noFill/>
          <a:ln w="38100">
            <a:solidFill>
              <a:srgbClr val="EBAB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Subtitle 1"/>
          <p:cNvSpPr>
            <a:spLocks noGrp="1"/>
          </p:cNvSpPr>
          <p:nvPr>
            <p:ph type="subTitle" idx="1"/>
          </p:nvPr>
        </p:nvSpPr>
        <p:spPr>
          <a:xfrm>
            <a:off x="2485748" y="2032987"/>
            <a:ext cx="9392574" cy="3210502"/>
          </a:xfrm>
        </p:spPr>
        <p:txBody>
          <a:bodyPr/>
          <a:lstStyle/>
          <a:p>
            <a:r>
              <a:rPr lang="en-US" altLang="en-US" dirty="0"/>
              <a:t>Margaret Brodkin, Director Funding the Next Generation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Orientation to Children and Youth Funds and process for creating them</a:t>
            </a:r>
          </a:p>
          <a:p>
            <a:r>
              <a:rPr lang="en-US" altLang="en-US" dirty="0"/>
              <a:t>Jesus Sanchez, Founder/Director Gente Organizada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Case example – Why the Pomona campaign is starting now for 2024</a:t>
            </a:r>
          </a:p>
          <a:p>
            <a:r>
              <a:rPr lang="en-US" altLang="en-US" dirty="0"/>
              <a:t>Nicole Derse, Founder/Principal 50+1 Strategies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Overview of campaigns – Steps, timelines, funding</a:t>
            </a:r>
          </a:p>
        </p:txBody>
      </p:sp>
      <p:sp>
        <p:nvSpPr>
          <p:cNvPr id="11269" name="Title 2"/>
          <p:cNvSpPr>
            <a:spLocks noGrp="1"/>
          </p:cNvSpPr>
          <p:nvPr>
            <p:ph type="ctrTitle"/>
          </p:nvPr>
        </p:nvSpPr>
        <p:spPr>
          <a:xfrm>
            <a:off x="2176587" y="652534"/>
            <a:ext cx="7597728" cy="1153991"/>
          </a:xfrm>
        </p:spPr>
        <p:txBody>
          <a:bodyPr/>
          <a:lstStyle/>
          <a:p>
            <a:r>
              <a:rPr lang="en-US" altLang="en-US" sz="3200" b="1" dirty="0"/>
              <a:t>STARTING A CHILDREN AND YOUTH BALLOT MEASURE CAMPAIGN FOR 2024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984" y="5890906"/>
            <a:ext cx="4868779" cy="763560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en-US" sz="1800" dirty="0">
                <a:ea typeface="ＭＳ Ｐゴシック" charset="0"/>
                <a:cs typeface="ＭＳ Ｐゴシック" charset="0"/>
              </a:rPr>
              <a:t>July 19, 2022</a:t>
            </a:r>
          </a:p>
          <a:p>
            <a:pPr>
              <a:buFont typeface="Arial" charset="0"/>
              <a:buNone/>
              <a:defRPr/>
            </a:pPr>
            <a:r>
              <a:rPr lang="en-US" sz="1800" dirty="0">
                <a:ea typeface="ＭＳ Ｐゴシック" charset="0"/>
                <a:cs typeface="ＭＳ Ｐゴシック" charset="0"/>
              </a:rPr>
              <a:t>Webinar for funding the next generation</a:t>
            </a:r>
          </a:p>
        </p:txBody>
      </p:sp>
    </p:spTree>
    <p:extLst>
      <p:ext uri="{BB962C8B-B14F-4D97-AF65-F5344CB8AC3E}">
        <p14:creationId xmlns:p14="http://schemas.microsoft.com/office/powerpoint/2010/main" val="4157157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95927"/>
          </a:xfrm>
          <a:solidFill>
            <a:srgbClr val="E6AF00"/>
          </a:solidFill>
        </p:spPr>
        <p:txBody>
          <a:bodyPr/>
          <a:lstStyle/>
          <a:p>
            <a:pPr algn="ctr"/>
            <a:r>
              <a:rPr lang="en-US" b="1" dirty="0"/>
              <a:t>      </a:t>
            </a:r>
            <a:r>
              <a:rPr lang="en-US" b="1" dirty="0">
                <a:solidFill>
                  <a:schemeClr val="tx1"/>
                </a:solidFill>
              </a:rPr>
              <a:t>WHAT NEEDS TO BE IN PLACE?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2144" y="895927"/>
            <a:ext cx="7177319" cy="6072909"/>
          </a:xfrm>
          <a:solidFill>
            <a:schemeClr val="tx1"/>
          </a:solidFill>
        </p:spPr>
        <p:txBody>
          <a:bodyPr>
            <a:normAutofit lnSpcReduction="10000"/>
          </a:bodyPr>
          <a:lstStyle/>
          <a:p>
            <a:pPr marL="400050" lvl="1" indent="0">
              <a:buNone/>
            </a:pPr>
            <a:endParaRPr lang="en-US" sz="2000" b="1" dirty="0">
              <a:solidFill>
                <a:srgbClr val="020E16"/>
              </a:solidFill>
            </a:endParaRP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Convening organization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Dedicated staff support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Diverse network/coalition that can work </a:t>
            </a:r>
          </a:p>
          <a:p>
            <a:pPr marL="457200" lvl="1" indent="0">
              <a:buNone/>
            </a:pPr>
            <a:r>
              <a:rPr lang="en-US" sz="2200" b="1" dirty="0">
                <a:solidFill>
                  <a:srgbClr val="020E16"/>
                </a:solidFill>
              </a:rPr>
              <a:t>together 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CBOs/ALLIES prepared for political engagement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Baseline information on community needs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Moderate agreement about priorities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Passion and willingness to take risks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Time and motivation to organize the base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Political champion (if possible)</a:t>
            </a:r>
          </a:p>
          <a:p>
            <a:pPr lvl="1"/>
            <a:r>
              <a:rPr lang="en-US" sz="2200" b="1" dirty="0">
                <a:solidFill>
                  <a:srgbClr val="020E16"/>
                </a:solidFill>
              </a:rPr>
              <a:t>Resources to lay groundwork, potential resources for an electoral campaign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A8DDC-6914-4366-8CB8-FA0796541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0" y="910936"/>
            <a:ext cx="52197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18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7" name="Picture 5" descr="FUNDINGtheNEXTGEN-logo-fi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33" y="1708151"/>
            <a:ext cx="2777067" cy="2956983"/>
          </a:xfrm>
          <a:prstGeom prst="rect">
            <a:avLst/>
          </a:prstGeom>
          <a:noFill/>
          <a:ln w="38100">
            <a:solidFill>
              <a:srgbClr val="EBAB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itle 2"/>
          <p:cNvSpPr>
            <a:spLocks noGrp="1"/>
          </p:cNvSpPr>
          <p:nvPr>
            <p:ph type="ctrTitle"/>
          </p:nvPr>
        </p:nvSpPr>
        <p:spPr>
          <a:xfrm>
            <a:off x="4062755" y="2593227"/>
            <a:ext cx="7261412" cy="1186830"/>
          </a:xfrm>
        </p:spPr>
        <p:txBody>
          <a:bodyPr/>
          <a:lstStyle/>
          <a:p>
            <a:r>
              <a:rPr lang="en-US" altLang="en-US" sz="7200" dirty="0"/>
              <a:t>STEPS IN PREPARING A BALLOT MEASURE FOR KIDS</a:t>
            </a:r>
          </a:p>
        </p:txBody>
      </p:sp>
    </p:spTree>
    <p:extLst>
      <p:ext uri="{BB962C8B-B14F-4D97-AF65-F5344CB8AC3E}">
        <p14:creationId xmlns:p14="http://schemas.microsoft.com/office/powerpoint/2010/main" val="344429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645107"/>
            <a:ext cx="12192000" cy="883909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483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80267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Content Placeholder 7"/>
          <p:cNvSpPr>
            <a:spLocks noGrp="1"/>
          </p:cNvSpPr>
          <p:nvPr>
            <p:ph idx="1"/>
          </p:nvPr>
        </p:nvSpPr>
        <p:spPr>
          <a:xfrm>
            <a:off x="895350" y="2789112"/>
            <a:ext cx="7236688" cy="3821551"/>
          </a:xfrm>
        </p:spPr>
        <p:txBody>
          <a:bodyPr numCol="1"/>
          <a:lstStyle/>
          <a:p>
            <a:pPr>
              <a:spcAft>
                <a:spcPts val="1200"/>
              </a:spcAft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cs typeface="ＭＳ Ｐゴシック" charset="0"/>
              </a:rPr>
              <a:t>Making the case</a:t>
            </a:r>
          </a:p>
          <a:p>
            <a:pPr>
              <a:spcAft>
                <a:spcPts val="1200"/>
              </a:spcAft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cs typeface="ＭＳ Ｐゴシック" charset="0"/>
              </a:rPr>
              <a:t>Building the base</a:t>
            </a:r>
          </a:p>
          <a:p>
            <a:pPr>
              <a:spcAft>
                <a:spcPts val="1200"/>
              </a:spcAft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cs typeface="ＭＳ Ｐゴシック" charset="0"/>
              </a:rPr>
              <a:t>Crafting the proposal</a:t>
            </a:r>
          </a:p>
          <a:p>
            <a:pPr>
              <a:spcAft>
                <a:spcPts val="1200"/>
              </a:spcAft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cs typeface="ＭＳ Ｐゴシック" charset="0"/>
              </a:rPr>
              <a:t>Mounting the</a:t>
            </a:r>
            <a:br>
              <a:rPr lang="en-US" alt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cs typeface="ＭＳ Ｐゴシック" charset="0"/>
              </a:rPr>
            </a:br>
            <a:r>
              <a:rPr lang="en-US" alt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cs typeface="ＭＳ Ｐゴシック" charset="0"/>
              </a:rPr>
              <a:t>campaign</a:t>
            </a: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altLang="en-US" sz="2400" b="1" dirty="0">
                <a:cs typeface="ＭＳ Ｐゴシック" charset="0"/>
              </a:rPr>
              <a:t> </a:t>
            </a: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1707888" y="613392"/>
            <a:ext cx="10254881" cy="771619"/>
          </a:xfrm>
        </p:spPr>
        <p:txBody>
          <a:bodyPr anchor="t">
            <a:noAutofit/>
          </a:bodyPr>
          <a:lstStyle/>
          <a:p>
            <a:pPr>
              <a:defRPr/>
            </a:pPr>
            <a:r>
              <a:rPr lang="en-US" altLang="en-US" sz="4000" dirty="0">
                <a:cs typeface="ＭＳ Ｐゴシック" charset="0"/>
              </a:rPr>
              <a:t>Roadmap For Creating Dedicated Funding</a:t>
            </a:r>
          </a:p>
        </p:txBody>
      </p:sp>
      <p:sp>
        <p:nvSpPr>
          <p:cNvPr id="20487" name="Rectangle 2"/>
          <p:cNvSpPr txBox="1">
            <a:spLocks noChangeArrowheads="1"/>
          </p:cNvSpPr>
          <p:nvPr/>
        </p:nvSpPr>
        <p:spPr bwMode="auto">
          <a:xfrm>
            <a:off x="972609" y="1674566"/>
            <a:ext cx="1130530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THERE ARE KEY ELEMENTS OF WORK, BUT NO LINEAR PATH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TIMELINE – 2 – 6 YEARS – BUILDING POLITICAL CAPITAL</a:t>
            </a:r>
          </a:p>
        </p:txBody>
      </p:sp>
      <p:pic>
        <p:nvPicPr>
          <p:cNvPr id="2050" name="Picture 2" descr="Image result for road sign curves ah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44493"/>
            <a:ext cx="6181917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55193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700" y="938214"/>
            <a:ext cx="7027710" cy="745358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STRATEGIES CAN VARY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DEPEND ON LOCAL CULTURE</a:t>
            </a: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1" y="179608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223393" y="1718735"/>
            <a:ext cx="6505008" cy="6032421"/>
          </a:xfrm>
        </p:spPr>
        <p:txBody>
          <a:bodyPr/>
          <a:lstStyle/>
          <a:p>
            <a:pPr lvl="1"/>
            <a:r>
              <a:rPr lang="en-US" sz="2800" dirty="0">
                <a:solidFill>
                  <a:srgbClr val="002060"/>
                </a:solidFill>
              </a:rPr>
              <a:t>Document need </a:t>
            </a:r>
          </a:p>
          <a:p>
            <a:pPr lvl="4"/>
            <a:r>
              <a:rPr lang="en-US" sz="2800" dirty="0">
                <a:solidFill>
                  <a:srgbClr val="002060"/>
                </a:solidFill>
              </a:rPr>
              <a:t>Report Card on state of kids</a:t>
            </a:r>
          </a:p>
          <a:p>
            <a:pPr lvl="4"/>
            <a:r>
              <a:rPr lang="en-US" sz="2800" dirty="0">
                <a:solidFill>
                  <a:srgbClr val="002060"/>
                </a:solidFill>
              </a:rPr>
              <a:t>Fiscal map of current funding</a:t>
            </a:r>
          </a:p>
          <a:p>
            <a:pPr lvl="4"/>
            <a:r>
              <a:rPr lang="en-US" sz="2800" dirty="0">
                <a:solidFill>
                  <a:srgbClr val="002060"/>
                </a:solidFill>
              </a:rPr>
              <a:t>Identify major gaps</a:t>
            </a:r>
          </a:p>
          <a:p>
            <a:pPr lvl="1"/>
            <a:r>
              <a:rPr lang="en-US" sz="2800" dirty="0">
                <a:solidFill>
                  <a:srgbClr val="002060"/>
                </a:solidFill>
              </a:rPr>
              <a:t>Build a consensus agenda </a:t>
            </a:r>
          </a:p>
          <a:p>
            <a:pPr lvl="4"/>
            <a:r>
              <a:rPr lang="en-US" sz="2800" dirty="0">
                <a:solidFill>
                  <a:srgbClr val="002060"/>
                </a:solidFill>
              </a:rPr>
              <a:t>Bill of Rights</a:t>
            </a:r>
          </a:p>
          <a:p>
            <a:pPr lvl="1"/>
            <a:r>
              <a:rPr lang="en-US" sz="2800" dirty="0">
                <a:solidFill>
                  <a:srgbClr val="002060"/>
                </a:solidFill>
              </a:rPr>
              <a:t>Communicate the case for investing in children – to public and policymakers</a:t>
            </a:r>
          </a:p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802167" y="148653"/>
            <a:ext cx="5051463" cy="757767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4000" dirty="0">
                <a:solidFill>
                  <a:srgbClr val="C00000"/>
                </a:solidFill>
                <a:latin typeface="Arial Rounded MT Bold" panose="020F0704030504030204" pitchFamily="34" charset="0"/>
                <a:ea typeface="ＭＳ Ｐゴシック" charset="0"/>
                <a:cs typeface="ＭＳ Ｐゴシック" charset="0"/>
              </a:rPr>
              <a:t>MAKING THE CASE</a:t>
            </a: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1873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2" name="Picture 3" descr="work session at bill of rights meeting.jpg">
            <a:extLst>
              <a:ext uri="{FF2B5EF4-FFF2-40B4-BE49-F238E27FC236}">
                <a16:creationId xmlns:a16="http://schemas.microsoft.com/office/drawing/2014/main" id="{B57806C7-CA10-3E68-1957-F7F21902B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3" b="20416"/>
          <a:stretch>
            <a:fillRect/>
          </a:stretch>
        </p:blipFill>
        <p:spPr bwMode="auto">
          <a:xfrm>
            <a:off x="7040410" y="-13919"/>
            <a:ext cx="5255704" cy="276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3AB3FF-832C-83BC-B3ED-1D2BA94DC009}"/>
              </a:ext>
            </a:extLst>
          </p:cNvPr>
          <p:cNvSpPr txBox="1"/>
          <p:nvPr/>
        </p:nvSpPr>
        <p:spPr>
          <a:xfrm>
            <a:off x="6936296" y="2872848"/>
            <a:ext cx="525570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Stockton youth drafting a Children and Youth Bill of Rights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Passed by San Joaquin County Board of Supervisors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Restorative interventions and justice when we make mistakes including opportunities to heal from trauma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Healthy supportive relationships - mentors and support systems that offer dignity and respect, and encourage and inspire as we move toward our dreams and goals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Communities free of violence, drugs and gangs with safe outdoor places to explore and play.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 that enrich and inspire our lives including exposure to arts, athletics, culture and technology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to equitable quality education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Opportunities to prepare for workforce - affordable higher education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Timely affordable physical, dental and mental health care</a:t>
            </a:r>
          </a:p>
        </p:txBody>
      </p:sp>
    </p:spTree>
    <p:extLst>
      <p:ext uri="{BB962C8B-B14F-4D97-AF65-F5344CB8AC3E}">
        <p14:creationId xmlns:p14="http://schemas.microsoft.com/office/powerpoint/2010/main" val="567131969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77" y="234835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532228" y="1183121"/>
            <a:ext cx="6573422" cy="5292217"/>
          </a:xfrm>
        </p:spPr>
        <p:txBody>
          <a:bodyPr numCol="1"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CHILDCARE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Heightened awareness of importance of childcare to economy and to family stability.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MENTAL HEALTH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Strain of pandemic highlights need for social and emotional health of children.</a:t>
            </a:r>
          </a:p>
          <a:p>
            <a:pPr marL="0" indent="0">
              <a:spcBef>
                <a:spcPts val="0"/>
              </a:spcBef>
              <a:buNone/>
            </a:pP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 FUNDING SOLUTIONS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Less than 1 in 10 trust state and federal funds will be the answer.  Many are unfamiliar with new funding but maintain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position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even when educated.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7779" y="308129"/>
            <a:ext cx="10192051" cy="837384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LESSONS FROM POST PANDEMIC POLLING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0C043-98F5-481B-90C2-4F42528A5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177" y="1491137"/>
            <a:ext cx="5591711" cy="2619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7492CD-EF86-4386-B582-B312594DFE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27373"/>
          <a:stretch/>
        </p:blipFill>
        <p:spPr>
          <a:xfrm>
            <a:off x="7786231" y="4273570"/>
            <a:ext cx="3726856" cy="24477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57B97F-259D-400B-8276-59BF2605966B}"/>
              </a:ext>
            </a:extLst>
          </p:cNvPr>
          <p:cNvSpPr txBox="1"/>
          <p:nvPr/>
        </p:nvSpPr>
        <p:spPr>
          <a:xfrm>
            <a:off x="7661255" y="1052094"/>
            <a:ext cx="4145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asked about funding for childcare:</a:t>
            </a:r>
          </a:p>
        </p:txBody>
      </p:sp>
    </p:spTree>
    <p:extLst>
      <p:ext uri="{BB962C8B-B14F-4D97-AF65-F5344CB8AC3E}">
        <p14:creationId xmlns:p14="http://schemas.microsoft.com/office/powerpoint/2010/main" val="3375374545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9" name="Title 2"/>
          <p:cNvSpPr>
            <a:spLocks noGrp="1"/>
          </p:cNvSpPr>
          <p:nvPr>
            <p:ph type="ctrTitle"/>
          </p:nvPr>
        </p:nvSpPr>
        <p:spPr>
          <a:xfrm>
            <a:off x="2552700" y="76450"/>
            <a:ext cx="7086600" cy="1186830"/>
          </a:xfrm>
        </p:spPr>
        <p:txBody>
          <a:bodyPr/>
          <a:lstStyle/>
          <a:p>
            <a:endParaRPr lang="en-US" altLang="en-US" sz="7200" dirty="0"/>
          </a:p>
        </p:txBody>
      </p:sp>
      <p:pic>
        <p:nvPicPr>
          <p:cNvPr id="6" name="Picture 2" descr="Image result for YOUTH FOR JUSTICE TESTIMONY ON LA BUDGET KIM MCGILL">
            <a:extLst>
              <a:ext uri="{FF2B5EF4-FFF2-40B4-BE49-F238E27FC236}">
                <a16:creationId xmlns:a16="http://schemas.microsoft.com/office/drawing/2014/main" id="{189C8EBF-587D-45EC-836C-BAAA34EE1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95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9408496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5" y="2419351"/>
            <a:ext cx="3725610" cy="3938963"/>
          </a:xfrm>
        </p:spPr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en-US" altLang="en-US" sz="2133" dirty="0">
                <a:cs typeface="ＭＳ Ｐゴシック" charset="0"/>
              </a:rPr>
              <a:t>Increasing the political and social capital of children, youth and families.</a:t>
            </a:r>
          </a:p>
          <a:p>
            <a:pPr>
              <a:spcAft>
                <a:spcPts val="1200"/>
              </a:spcAft>
              <a:defRPr/>
            </a:pPr>
            <a:r>
              <a:rPr lang="en-US" altLang="en-US" sz="2133" dirty="0">
                <a:cs typeface="ＭＳ Ｐゴシック" charset="0"/>
              </a:rPr>
              <a:t>Activities can include coalition building, public education, door-to-door outreach, community meetings, house parties, rallies. </a:t>
            </a:r>
          </a:p>
          <a:p>
            <a:pPr>
              <a:spcAft>
                <a:spcPts val="1200"/>
              </a:spcAft>
              <a:defRPr/>
            </a:pPr>
            <a:r>
              <a:rPr lang="en-US" altLang="en-US" sz="2133" dirty="0">
                <a:cs typeface="ＭＳ Ｐゴシック" charset="0"/>
              </a:rPr>
              <a:t>Build a powerful organization driven by community.</a:t>
            </a: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23374" y="238132"/>
            <a:ext cx="4272111" cy="842432"/>
          </a:xfrm>
        </p:spPr>
        <p:txBody>
          <a:bodyPr anchor="t">
            <a:normAutofit fontScale="90000"/>
          </a:bodyPr>
          <a:lstStyle/>
          <a:p>
            <a:pPr algn="ctr">
              <a:defRPr/>
            </a:pPr>
            <a:r>
              <a:rPr lang="en-US" sz="31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4400" dirty="0">
                <a:solidFill>
                  <a:srgbClr val="C00000"/>
                </a:solidFill>
                <a:latin typeface="Arial Rounded MT Bold" panose="020F0704030504030204" pitchFamily="34" charset="0"/>
                <a:ea typeface="ＭＳ Ｐゴシック" charset="0"/>
                <a:cs typeface="ＭＳ Ｐゴシック" charset="0"/>
              </a:rPr>
              <a:t>BUILDING THE BASE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457113" y="1712384"/>
            <a:ext cx="3959441" cy="3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OFTEN OVERLOOKED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FCC6B-AEE7-4DB8-AF51-5CC290C13A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r="7499"/>
          <a:stretch/>
        </p:blipFill>
        <p:spPr>
          <a:xfrm>
            <a:off x="4785763" y="523875"/>
            <a:ext cx="6853088" cy="6001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889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227481" y="2389520"/>
            <a:ext cx="2828187" cy="424246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67" dirty="0"/>
              <a:t>Social media </a:t>
            </a:r>
          </a:p>
          <a:p>
            <a:pPr marL="0" indent="0">
              <a:buNone/>
            </a:pPr>
            <a:r>
              <a:rPr lang="en-US" altLang="en-US" sz="2667" dirty="0"/>
              <a:t>Outreach to community groups</a:t>
            </a:r>
          </a:p>
          <a:p>
            <a:pPr marL="0" indent="0">
              <a:buNone/>
            </a:pPr>
            <a:r>
              <a:rPr lang="en-US" altLang="en-US" sz="2667" dirty="0"/>
              <a:t>Conferences and public forums</a:t>
            </a:r>
          </a:p>
          <a:p>
            <a:pPr marL="0" indent="0">
              <a:buNone/>
            </a:pPr>
            <a:r>
              <a:rPr lang="en-US" altLang="en-US" sz="2667" dirty="0"/>
              <a:t>Mailings and newsletters</a:t>
            </a:r>
          </a:p>
          <a:p>
            <a:pPr marL="0" indent="0">
              <a:buNone/>
            </a:pPr>
            <a:r>
              <a:rPr lang="en-US" altLang="en-US" sz="2667" dirty="0"/>
              <a:t>Forums for speaking out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945219" y="481342"/>
            <a:ext cx="9850541" cy="615526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ORGANIZE PUBLIC SUPPORT</a:t>
            </a:r>
          </a:p>
        </p:txBody>
      </p:sp>
      <p:pic>
        <p:nvPicPr>
          <p:cNvPr id="8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1" r="7309"/>
          <a:stretch/>
        </p:blipFill>
        <p:spPr>
          <a:xfrm>
            <a:off x="7804728" y="1200150"/>
            <a:ext cx="4387272" cy="54318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" t="8749" r="360" b="3593"/>
          <a:stretch/>
        </p:blipFill>
        <p:spPr>
          <a:xfrm>
            <a:off x="3055668" y="2622552"/>
            <a:ext cx="5324272" cy="352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43328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906011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627" name="Picture 8" descr="children-silhouet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Content Placeholder 7"/>
          <p:cNvSpPr>
            <a:spLocks noGrp="1"/>
          </p:cNvSpPr>
          <p:nvPr>
            <p:ph idx="1"/>
          </p:nvPr>
        </p:nvSpPr>
        <p:spPr>
          <a:xfrm>
            <a:off x="239211" y="2436285"/>
            <a:ext cx="7614251" cy="4098740"/>
          </a:xfrm>
        </p:spPr>
        <p:txBody>
          <a:bodyPr numCol="2"/>
          <a:lstStyle/>
          <a:p>
            <a:pPr marL="226479" lvl="1" indent="0">
              <a:buNone/>
            </a:pPr>
            <a:r>
              <a:rPr lang="en-US" sz="1600" b="1" dirty="0"/>
              <a:t>WHAT DO YOU WANT FUNDED?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dirty="0"/>
              <a:t>Gaps in services – priority needs</a:t>
            </a:r>
          </a:p>
          <a:p>
            <a:pPr marL="226479" lvl="1" indent="0">
              <a:buNone/>
            </a:pPr>
            <a:r>
              <a:rPr lang="en-US" sz="1600" b="1" dirty="0"/>
              <a:t>LEGAL CONSIDERATIONS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dirty="0"/>
              <a:t>Options and constraints</a:t>
            </a:r>
          </a:p>
          <a:p>
            <a:pPr marL="226479" lvl="1" indent="0">
              <a:buNone/>
            </a:pPr>
            <a:r>
              <a:rPr lang="en-US" sz="1600" b="1" dirty="0"/>
              <a:t>POLITICAL CONSIDERATIONS</a:t>
            </a:r>
          </a:p>
          <a:p>
            <a:pPr marL="749289" lvl="2" indent="-285750"/>
            <a:r>
              <a:rPr lang="en-US" sz="1600" b="1" dirty="0"/>
              <a:t>Political feasibility and public opinion </a:t>
            </a:r>
          </a:p>
          <a:p>
            <a:pPr lvl="2"/>
            <a:r>
              <a:rPr lang="en-US" sz="1600" b="1" dirty="0"/>
              <a:t>Political champions and allies</a:t>
            </a:r>
          </a:p>
          <a:p>
            <a:pPr lvl="2"/>
            <a:r>
              <a:rPr lang="en-US" sz="1600" b="1" dirty="0"/>
              <a:t>Strength of opposition</a:t>
            </a:r>
          </a:p>
          <a:p>
            <a:pPr lvl="2"/>
            <a:r>
              <a:rPr lang="en-US" sz="1600" b="1" dirty="0"/>
              <a:t>Visible outcome</a:t>
            </a:r>
          </a:p>
          <a:p>
            <a:pPr lvl="2"/>
            <a:r>
              <a:rPr lang="en-US" sz="1600" b="1" dirty="0"/>
              <a:t>Builds political capital </a:t>
            </a:r>
          </a:p>
          <a:p>
            <a:pPr marL="226479" lvl="1" indent="0">
              <a:buNone/>
            </a:pPr>
            <a:r>
              <a:rPr lang="en-US" sz="1600" b="1" dirty="0"/>
              <a:t>ORGANIZATIONAL CONSIDERATIONS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dirty="0"/>
              <a:t>Consensus of sponsoring coalition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dirty="0"/>
              <a:t>Potential volunteers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dirty="0"/>
              <a:t>Potential to rally parents and constituents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dirty="0"/>
              <a:t>Resources of advocates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26479" lvl="1" indent="0">
              <a:buNone/>
            </a:pPr>
            <a:r>
              <a:rPr lang="en-US" sz="1600" b="1" dirty="0"/>
              <a:t>BIG ENOUGH TO MATTER</a:t>
            </a:r>
          </a:p>
          <a:p>
            <a:pPr marL="226479" lvl="1" indent="0">
              <a:buNone/>
            </a:pPr>
            <a:r>
              <a:rPr lang="en-US" sz="1600" b="1" dirty="0"/>
              <a:t>SMALL ENOUGH TO WIN</a:t>
            </a: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/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930404" y="491067"/>
            <a:ext cx="7006165" cy="575733"/>
          </a:xfrm>
        </p:spPr>
        <p:txBody>
          <a:bodyPr anchor="t">
            <a:noAutofit/>
          </a:bodyPr>
          <a:lstStyle/>
          <a:p>
            <a:r>
              <a:rPr lang="en-US" altLang="en-US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CRAFTING A PROPOSAL </a:t>
            </a:r>
          </a:p>
        </p:txBody>
      </p:sp>
      <p:sp>
        <p:nvSpPr>
          <p:cNvPr id="26631" name="Rectangle 2"/>
          <p:cNvSpPr txBox="1">
            <a:spLocks noChangeArrowheads="1"/>
          </p:cNvSpPr>
          <p:nvPr/>
        </p:nvSpPr>
        <p:spPr bwMode="auto">
          <a:xfrm>
            <a:off x="537229" y="1712384"/>
            <a:ext cx="7180876" cy="3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Be open to unexpected opportunities – and compromises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6" b="14488"/>
          <a:stretch/>
        </p:blipFill>
        <p:spPr>
          <a:xfrm>
            <a:off x="7546555" y="1532471"/>
            <a:ext cx="4469176" cy="37930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EFC49-6936-4412-8C9C-2F0A1C0633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6" b="14488"/>
          <a:stretch/>
        </p:blipFill>
        <p:spPr>
          <a:xfrm>
            <a:off x="7546655" y="1532471"/>
            <a:ext cx="4469176" cy="37930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32641835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524" y="1395593"/>
            <a:ext cx="7183024" cy="299931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30" y="553161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355492" y="1882065"/>
            <a:ext cx="6711133" cy="4629149"/>
          </a:xfrm>
        </p:spPr>
        <p:txBody>
          <a:bodyPr>
            <a:noAutofit/>
          </a:bodyPr>
          <a:lstStyle/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Univers LT Std 47 Cn Lt"/>
              </a:rPr>
              <a:t>Rationale for measure - findings</a:t>
            </a:r>
          </a:p>
          <a:p>
            <a:r>
              <a:rPr lang="en-US" sz="2400" dirty="0">
                <a:solidFill>
                  <a:srgbClr val="000000"/>
                </a:solidFill>
                <a:latin typeface="Univers LT Std 47 Cn Lt"/>
              </a:rPr>
              <a:t>Title of ordinance – GIVE IT A NAME</a:t>
            </a: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Univers LT Std 47 Cn Lt"/>
              </a:rPr>
              <a:t>Purpose and goals – e.g. prevention</a:t>
            </a:r>
          </a:p>
          <a:p>
            <a:r>
              <a:rPr lang="en-US" sz="2400" dirty="0">
                <a:solidFill>
                  <a:srgbClr val="000000"/>
                </a:solidFill>
                <a:latin typeface="Univers LT Std 47 Cn Lt"/>
              </a:rPr>
              <a:t>Fund – amount, revenue source, name</a:t>
            </a: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Univers LT Std 47 Cn Lt"/>
              </a:rPr>
              <a:t>Services eligible for funding – ages, types, not eligible </a:t>
            </a:r>
          </a:p>
          <a:p>
            <a:r>
              <a:rPr lang="en-US" sz="2400" dirty="0">
                <a:solidFill>
                  <a:srgbClr val="000000"/>
                </a:solidFill>
                <a:latin typeface="Univers LT Std 47 Cn Lt"/>
              </a:rPr>
              <a:t>Prevent supplantation – baseline budget</a:t>
            </a: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Univers LT Std 47 Cn Lt"/>
              </a:rPr>
              <a:t>Oversight – power, appointment</a:t>
            </a:r>
          </a:p>
          <a:p>
            <a:r>
              <a:rPr lang="en-US" sz="2400" dirty="0">
                <a:solidFill>
                  <a:srgbClr val="000000"/>
                </a:solidFill>
                <a:latin typeface="Univers LT Std 47 Cn Lt"/>
              </a:rPr>
              <a:t>Administration – department, contracting, costs</a:t>
            </a:r>
          </a:p>
          <a:p>
            <a:r>
              <a:rPr lang="en-US" sz="2400" b="0" i="0" u="none" strike="noStrike" baseline="0" dirty="0">
                <a:solidFill>
                  <a:srgbClr val="000000"/>
                </a:solidFill>
                <a:latin typeface="Univers LT Std 47 Cn Lt"/>
              </a:rPr>
              <a:t>Planning and accountability – public process, evaluation, transparency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1853" y="346786"/>
            <a:ext cx="5094772" cy="412749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ELEMENTS OF A REVENUE MEASURE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4C6683-A66F-6719-989C-66DA34E8F417}"/>
              </a:ext>
            </a:extLst>
          </p:cNvPr>
          <p:cNvSpPr txBox="1"/>
          <p:nvPr/>
        </p:nvSpPr>
        <p:spPr>
          <a:xfrm>
            <a:off x="7217546" y="129332"/>
            <a:ext cx="4618961" cy="646330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RATIONALE FOR MEASURE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What are you committing to?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8360F2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(ex. racial equity, prevention, civic participation, best practices, the need for collaboration, leveraging resources, maximizing partnerships, accountability, affordability)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What specific populations will this measure target?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8360F2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(ex. children in poverty, children in all neighborhoods, homeless children, youth impacted by systems)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What models of care will be prioritized?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8360F2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(ex. high quality early care and education, workforce development, evidence-based services, etc.)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What outcomes are anticipated?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8360F2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(ex. all children ready for kindergarten, all youth have opportunities for positive development, all providers make a living wage)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What goals will this measure help the community meet?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8360F2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(Ex. the health, safety, and school success for individual children; gather data on welfare of children; )</a:t>
            </a:r>
          </a:p>
        </p:txBody>
      </p:sp>
    </p:spTree>
    <p:extLst>
      <p:ext uri="{BB962C8B-B14F-4D97-AF65-F5344CB8AC3E}">
        <p14:creationId xmlns:p14="http://schemas.microsoft.com/office/powerpoint/2010/main" val="370211202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7" name="Picture 5" descr="FUNDINGtheNEXTGEN-logo-fi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33" y="1708151"/>
            <a:ext cx="2777067" cy="2956983"/>
          </a:xfrm>
          <a:prstGeom prst="rect">
            <a:avLst/>
          </a:prstGeom>
          <a:noFill/>
          <a:ln w="38100">
            <a:solidFill>
              <a:srgbClr val="EBAB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itle 2"/>
          <p:cNvSpPr>
            <a:spLocks noGrp="1"/>
          </p:cNvSpPr>
          <p:nvPr>
            <p:ph type="ctrTitle"/>
          </p:nvPr>
        </p:nvSpPr>
        <p:spPr>
          <a:xfrm>
            <a:off x="4062755" y="2593227"/>
            <a:ext cx="7261412" cy="1186830"/>
          </a:xfrm>
        </p:spPr>
        <p:txBody>
          <a:bodyPr/>
          <a:lstStyle/>
          <a:p>
            <a:r>
              <a:rPr lang="en-US" altLang="en-US" sz="7200" dirty="0"/>
              <a:t>WHY A BALLOT MEASURE?</a:t>
            </a:r>
          </a:p>
        </p:txBody>
      </p:sp>
    </p:spTree>
    <p:extLst>
      <p:ext uri="{BB962C8B-B14F-4D97-AF65-F5344CB8AC3E}">
        <p14:creationId xmlns:p14="http://schemas.microsoft.com/office/powerpoint/2010/main" val="381300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68"/>
          <p:cNvSpPr txBox="1">
            <a:spLocks noGrp="1"/>
          </p:cNvSpPr>
          <p:nvPr>
            <p:ph type="ctrTitle"/>
          </p:nvPr>
        </p:nvSpPr>
        <p:spPr>
          <a:xfrm>
            <a:off x="415600" y="112413"/>
            <a:ext cx="11360800" cy="1184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algn="l"/>
            <a:r>
              <a:rPr lang="en" sz="5600" b="1">
                <a:solidFill>
                  <a:srgbClr val="008080"/>
                </a:solidFill>
                <a:latin typeface="Open Sans"/>
                <a:ea typeface="Open Sans"/>
                <a:cs typeface="Open Sans"/>
                <a:sym typeface="Open Sans"/>
              </a:rPr>
              <a:t>Goals of RFCY</a:t>
            </a:r>
            <a:endParaRPr sz="5600" b="1">
              <a:solidFill>
                <a:srgbClr val="00808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3" name="Google Shape;323;p68" descr="ryse_purple_sig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58367" y="1"/>
            <a:ext cx="1792333" cy="1600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4" name="Google Shape;324;p68"/>
          <p:cNvCxnSpPr/>
          <p:nvPr/>
        </p:nvCxnSpPr>
        <p:spPr>
          <a:xfrm>
            <a:off x="332700" y="1207747"/>
            <a:ext cx="5700000" cy="0"/>
          </a:xfrm>
          <a:prstGeom prst="straightConnector1">
            <a:avLst/>
          </a:prstGeom>
          <a:noFill/>
          <a:ln w="38100" cap="flat" cmpd="sng">
            <a:solidFill>
              <a:srgbClr val="FEF48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5" name="Google Shape;325;p68"/>
          <p:cNvSpPr txBox="1"/>
          <p:nvPr/>
        </p:nvSpPr>
        <p:spPr>
          <a:xfrm>
            <a:off x="162567" y="1296400"/>
            <a:ext cx="7936800" cy="3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marR="0" lvl="0" indent="-40639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AutoNum type="arabicPeriod"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To ensure that Richmond’s children, youth and young adults are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physically, emotionally, mentally and socially healthy, educated, successful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in school, and live in stable, safe and supported families and communities;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609585" marR="0" lvl="0" indent="-40639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AutoNum type="arabicPeriod"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To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increase safety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for children, youth, young adults, their parents/guardians, families and the communities in which they live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preventing problems and enhancing the strengths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of children, youth, young adults and their families;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609585" marR="0" lvl="0" indent="-40639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AutoNum type="arabicPeriod"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To ensure young people are provided with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gender-responsive, trauma-informed, population-specific and culturally-competent services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;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609585" marR="0" lvl="0" indent="-40639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AutoNum type="arabicPeriod"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To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strengthen collaboration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among public agencies and community-based organizations around shared outcomes among all service providers for children, youth, young adults and their parents/guardians;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609585" marR="0" lvl="0" indent="-40639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AutoNum type="arabicPeriod"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To ensure an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equitable distribution of resources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to all of Richmond’s young people in recognition of the importance of investment in their futures from birth through young adulthood;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609585" marR="0" lvl="0" indent="-40639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AutoNum type="arabicPeriod"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To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fill gaps in services and leverage other resources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whenever feasible.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6" name="Google Shape;326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1667" y="1954865"/>
            <a:ext cx="3719867" cy="3719836"/>
          </a:xfrm>
          <a:prstGeom prst="rect">
            <a:avLst/>
          </a:prstGeom>
          <a:noFill/>
          <a:ln w="9525" cap="flat" cmpd="sng">
            <a:solidFill>
              <a:srgbClr val="842987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27" name="Google Shape;327;p68"/>
          <p:cNvSpPr txBox="1"/>
          <p:nvPr/>
        </p:nvSpPr>
        <p:spPr>
          <a:xfrm>
            <a:off x="8300733" y="6027934"/>
            <a:ext cx="37108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www.richmondyouth.org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6E15A-EDB5-45BC-9142-D44698BD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4266" y="903111"/>
            <a:ext cx="4761089" cy="194169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sz="31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5CB289-05A1-4952-A65E-14451CCACB9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l="22892" t="31179" r="39426" b="15808"/>
          <a:stretch/>
        </p:blipFill>
        <p:spPr bwMode="auto">
          <a:xfrm>
            <a:off x="93562" y="108751"/>
            <a:ext cx="7772329" cy="66404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6BBF40-96DF-C395-7866-7E6FF816DA9B}"/>
              </a:ext>
            </a:extLst>
          </p:cNvPr>
          <p:cNvSpPr txBox="1"/>
          <p:nvPr/>
        </p:nvSpPr>
        <p:spPr>
          <a:xfrm>
            <a:off x="8034496" y="197930"/>
            <a:ext cx="3664259" cy="2585323"/>
          </a:xfrm>
          <a:prstGeom prst="rect">
            <a:avLst/>
          </a:prstGeom>
          <a:solidFill>
            <a:srgbClr val="0066CC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Set-asides/Carve-outs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Dedicated portion of existing revenue to children and youth.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be done in charter cities and counties.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limit on amount – only what is politically feasible.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Generally require voter initiative.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BE8D8DD-B397-C82D-5BC2-6B5C9283BF83}"/>
              </a:ext>
            </a:extLst>
          </p:cNvPr>
          <p:cNvGraphicFramePr/>
          <p:nvPr/>
        </p:nvGraphicFramePr>
        <p:xfrm>
          <a:off x="8268518" y="2880692"/>
          <a:ext cx="3664259" cy="3868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4C8CC07-EDEB-50CA-A875-11C01AB54703}"/>
              </a:ext>
            </a:extLst>
          </p:cNvPr>
          <p:cNvSpPr txBox="1"/>
          <p:nvPr/>
        </p:nvSpPr>
        <p:spPr>
          <a:xfrm>
            <a:off x="9538024" y="4580878"/>
            <a:ext cx="839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SWEET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335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6E15A-EDB5-45BC-9142-D44698BD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4266" y="903111"/>
            <a:ext cx="4761089" cy="194169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sz="3100" dirty="0"/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562520C-76BF-46C5-BE6D-0F7699041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247" t="22885" r="35724" b="44907"/>
          <a:stretch/>
        </p:blipFill>
        <p:spPr>
          <a:xfrm>
            <a:off x="93698" y="0"/>
            <a:ext cx="10044601" cy="418406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A71344-CFD6-49F3-971B-176FAEED335B}"/>
              </a:ext>
            </a:extLst>
          </p:cNvPr>
          <p:cNvSpPr txBox="1"/>
          <p:nvPr/>
        </p:nvSpPr>
        <p:spPr>
          <a:xfrm>
            <a:off x="823369" y="3839814"/>
            <a:ext cx="6713773" cy="1138773"/>
          </a:xfrm>
          <a:prstGeom prst="rect">
            <a:avLst/>
          </a:prstGeom>
          <a:solidFill>
            <a:srgbClr val="6699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Set-asides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Require amendment of charter – two-thirds of Legislative body to place on ballot.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Simple majority of voters with voter initiative.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6EB0D95-800D-4D90-E7A8-B4CD01272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321" y="3761147"/>
            <a:ext cx="3600034" cy="2375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43E44A-A267-75A9-3C8E-2BC7B425F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927" y="5104084"/>
            <a:ext cx="3967851" cy="1032451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7787A4F6-88FB-6513-95DF-ED11A16E6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4810" y="812101"/>
            <a:ext cx="2123709" cy="21237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C2366A-429F-2F37-A894-C025D484384E}"/>
              </a:ext>
            </a:extLst>
          </p:cNvPr>
          <p:cNvSpPr txBox="1"/>
          <p:nvPr/>
        </p:nvSpPr>
        <p:spPr>
          <a:xfrm>
            <a:off x="3462291" y="3007855"/>
            <a:ext cx="31693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After signature collection, legislative    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body places on the ballot. 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87655C-0A2A-AD95-517E-987916D57D46}"/>
              </a:ext>
            </a:extLst>
          </p:cNvPr>
          <p:cNvSpPr txBox="1"/>
          <p:nvPr/>
        </p:nvSpPr>
        <p:spPr>
          <a:xfrm>
            <a:off x="6631619" y="3149085"/>
            <a:ext cx="6094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Simple majority approval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438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7" name="Picture 5" descr="FUNDINGtheNEXTGEN-logo-fi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33" y="1708151"/>
            <a:ext cx="2777067" cy="2956983"/>
          </a:xfrm>
          <a:prstGeom prst="rect">
            <a:avLst/>
          </a:prstGeom>
          <a:noFill/>
          <a:ln w="38100">
            <a:solidFill>
              <a:srgbClr val="EBAB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itle 2"/>
          <p:cNvSpPr>
            <a:spLocks noGrp="1"/>
          </p:cNvSpPr>
          <p:nvPr>
            <p:ph type="ctrTitle"/>
          </p:nvPr>
        </p:nvSpPr>
        <p:spPr>
          <a:xfrm>
            <a:off x="4062755" y="2593227"/>
            <a:ext cx="7261412" cy="1186830"/>
          </a:xfrm>
        </p:spPr>
        <p:txBody>
          <a:bodyPr/>
          <a:lstStyle/>
          <a:p>
            <a:r>
              <a:rPr lang="en-US" altLang="en-US" sz="7200" dirty="0"/>
              <a:t>LESSONS LEARNED FROM BALLOT MEASURE CAMPAIGNS</a:t>
            </a:r>
          </a:p>
        </p:txBody>
      </p:sp>
    </p:spTree>
    <p:extLst>
      <p:ext uri="{BB962C8B-B14F-4D97-AF65-F5344CB8AC3E}">
        <p14:creationId xmlns:p14="http://schemas.microsoft.com/office/powerpoint/2010/main" val="336289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17E9B-70DB-6C08-1627-3E0B153D5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Matters</a:t>
            </a:r>
          </a:p>
        </p:txBody>
      </p:sp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9CF75EA-C714-9DB5-8FF6-51D5EFF05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22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52" y="1115958"/>
            <a:ext cx="7249404" cy="503183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Youth and parents – Powerful voice</a:t>
            </a:r>
          </a:p>
        </p:txBody>
      </p:sp>
      <p:pic>
        <p:nvPicPr>
          <p:cNvPr id="26627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92" y="262941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Content Placeholder 7"/>
          <p:cNvSpPr>
            <a:spLocks noGrp="1"/>
          </p:cNvSpPr>
          <p:nvPr>
            <p:ph idx="1"/>
          </p:nvPr>
        </p:nvSpPr>
        <p:spPr>
          <a:xfrm>
            <a:off x="152484" y="1678293"/>
            <a:ext cx="6735176" cy="2123274"/>
          </a:xfrm>
        </p:spPr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en-US" altLang="en-US" sz="2133" dirty="0"/>
              <a:t>Assets – Tradition of social justice, Understand problems close-up, Connected to program participants, Highly motivated.</a:t>
            </a:r>
          </a:p>
          <a:p>
            <a:pPr>
              <a:spcAft>
                <a:spcPts val="1200"/>
              </a:spcAft>
              <a:defRPr/>
            </a:pPr>
            <a:r>
              <a:rPr lang="en-US" altLang="en-US" sz="2133" dirty="0"/>
              <a:t>Challenges – Funding to lead campaign, Political inexperience, Funded by government, Limited collective action in local budget battles.</a:t>
            </a:r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818" y="271408"/>
            <a:ext cx="5076567" cy="412749"/>
          </a:xfrm>
        </p:spPr>
        <p:txBody>
          <a:bodyPr anchor="t">
            <a:normAutofit fontScale="90000"/>
          </a:bodyPr>
          <a:lstStyle/>
          <a:p>
            <a:r>
              <a:rPr lang="en-US" altLang="en-US" dirty="0"/>
              <a:t>Non-profits can lead</a:t>
            </a:r>
            <a:br>
              <a:rPr lang="en-US" altLang="en-US" dirty="0"/>
            </a:br>
            <a:r>
              <a:rPr lang="en-US" altLang="en-US" dirty="0"/>
              <a:t>Untapped political power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6631" name="Rectangle 2"/>
          <p:cNvSpPr txBox="1">
            <a:spLocks noChangeArrowheads="1"/>
          </p:cNvSpPr>
          <p:nvPr/>
        </p:nvSpPr>
        <p:spPr bwMode="auto">
          <a:xfrm>
            <a:off x="6507332" y="1718734"/>
            <a:ext cx="1832335" cy="3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.</a:t>
            </a:r>
          </a:p>
        </p:txBody>
      </p:sp>
      <p:pic>
        <p:nvPicPr>
          <p:cNvPr id="26633" name="Picture 2" descr="You standing at Bill of Rights in San Joaqui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t="4211" r="5710" b="24882"/>
          <a:stretch/>
        </p:blipFill>
        <p:spPr bwMode="auto">
          <a:xfrm>
            <a:off x="908989" y="3801567"/>
            <a:ext cx="5061177" cy="307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7400DD-9F6D-12E8-4958-B472B016D4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0"/>
          <a:stretch/>
        </p:blipFill>
        <p:spPr>
          <a:xfrm>
            <a:off x="7207931" y="322792"/>
            <a:ext cx="4984069" cy="621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65078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48D">
            <a:alpha val="59780"/>
          </a:srgbClr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71"/>
          <p:cNvSpPr txBox="1">
            <a:spLocks noGrp="1"/>
          </p:cNvSpPr>
          <p:nvPr>
            <p:ph type="ctrTitle"/>
          </p:nvPr>
        </p:nvSpPr>
        <p:spPr>
          <a:xfrm>
            <a:off x="347567" y="122467"/>
            <a:ext cx="11360800" cy="95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/>
            <a:r>
              <a:rPr lang="en" sz="5600" dirty="0">
                <a:solidFill>
                  <a:srgbClr val="84298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Youth &amp; Parent Engagement</a:t>
            </a:r>
            <a:endParaRPr sz="5600" dirty="0">
              <a:solidFill>
                <a:srgbClr val="842987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cxnSp>
        <p:nvCxnSpPr>
          <p:cNvPr id="354" name="Google Shape;354;p71"/>
          <p:cNvCxnSpPr>
            <a:cxnSpLocks/>
          </p:cNvCxnSpPr>
          <p:nvPr/>
        </p:nvCxnSpPr>
        <p:spPr>
          <a:xfrm>
            <a:off x="415600" y="861134"/>
            <a:ext cx="5745503" cy="0"/>
          </a:xfrm>
          <a:prstGeom prst="straightConnector1">
            <a:avLst/>
          </a:prstGeom>
          <a:noFill/>
          <a:ln w="38100" cap="flat" cmpd="sng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5" name="Google Shape;355;p71"/>
          <p:cNvSpPr txBox="1">
            <a:spLocks noGrp="1"/>
          </p:cNvSpPr>
          <p:nvPr>
            <p:ph type="body" idx="4294967295"/>
          </p:nvPr>
        </p:nvSpPr>
        <p:spPr>
          <a:xfrm>
            <a:off x="239528" y="924389"/>
            <a:ext cx="6399072" cy="322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1533" dirty="0">
                <a:solidFill>
                  <a:srgbClr val="84298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Youth and Parent Engagement: </a:t>
            </a:r>
            <a:endParaRPr sz="1533" dirty="0">
              <a:solidFill>
                <a:srgbClr val="842987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609585" indent="-402157">
              <a:buClr>
                <a:srgbClr val="000000"/>
              </a:buClr>
              <a:buSzPts val="1150"/>
            </a:pPr>
            <a:r>
              <a:rPr lang="en" sz="15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Youth and parents at all coalition meetings </a:t>
            </a:r>
            <a:r>
              <a:rPr lang="en" sz="15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 major decisions incl. Adding youth to Dept/Fund Oversight Board </a:t>
            </a:r>
            <a:r>
              <a:rPr lang="en" sz="1533" b="1" i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(requirement for coalition members)</a:t>
            </a:r>
            <a:endParaRPr sz="1533" b="1" i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585" indent="-402157">
              <a:buClr>
                <a:srgbClr val="000000"/>
              </a:buClr>
              <a:buSzPts val="1150"/>
            </a:pPr>
            <a:r>
              <a:rPr lang="en" sz="15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Youth centered space for training and development: </a:t>
            </a:r>
            <a:r>
              <a:rPr lang="en" sz="15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political education, understanding the city budget, campaign development, power mapping, research, understanding the poll, media/ messaging training. . </a:t>
            </a:r>
            <a:endParaRPr sz="15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585" indent="-402157">
              <a:buClr>
                <a:srgbClr val="000000"/>
              </a:buClr>
              <a:buSzPts val="1150"/>
            </a:pPr>
            <a:r>
              <a:rPr lang="en" sz="15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Civic Engagement:</a:t>
            </a:r>
            <a:r>
              <a:rPr lang="en" sz="15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Host Candidate Forums during election seasons, voter registration. </a:t>
            </a:r>
            <a:endParaRPr sz="15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585" indent="-402157">
              <a:buClr>
                <a:srgbClr val="000000"/>
              </a:buClr>
              <a:buSzPts val="1150"/>
            </a:pPr>
            <a:r>
              <a:rPr lang="en" sz="15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Incentives</a:t>
            </a:r>
            <a:r>
              <a:rPr lang="en" sz="15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for youth and parents </a:t>
            </a:r>
            <a:endParaRPr sz="15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585" indent="-402157">
              <a:buClr>
                <a:srgbClr val="000000"/>
              </a:buClr>
              <a:buSzPts val="1150"/>
              <a:buFont typeface="Open Sans"/>
              <a:buChar char="●"/>
            </a:pPr>
            <a:r>
              <a:rPr lang="en" sz="15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Team Building , networking &amp; Fun!</a:t>
            </a:r>
            <a:endParaRPr sz="1533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buNone/>
            </a:pPr>
            <a:endParaRPr sz="1733" dirty="0">
              <a:solidFill>
                <a:srgbClr val="000000"/>
              </a:solidFill>
            </a:endParaRP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1733" dirty="0">
              <a:solidFill>
                <a:srgbClr val="000000"/>
              </a:solidFill>
            </a:endParaRPr>
          </a:p>
        </p:txBody>
      </p:sp>
      <p:sp>
        <p:nvSpPr>
          <p:cNvPr id="360" name="Google Shape;360;p71"/>
          <p:cNvSpPr txBox="1">
            <a:spLocks noGrp="1"/>
          </p:cNvSpPr>
          <p:nvPr>
            <p:ph type="body" idx="4294967295"/>
          </p:nvPr>
        </p:nvSpPr>
        <p:spPr>
          <a:xfrm>
            <a:off x="186848" y="4224000"/>
            <a:ext cx="6757557" cy="26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1533" dirty="0">
                <a:solidFill>
                  <a:srgbClr val="84298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Campaign - Field &amp; Communications: </a:t>
            </a:r>
            <a:endParaRPr sz="1533" dirty="0">
              <a:solidFill>
                <a:srgbClr val="842987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609585" indent="-402157">
              <a:buClr>
                <a:srgbClr val="000000"/>
              </a:buClr>
              <a:buSzPts val="1150"/>
              <a:buFont typeface="Open Sans"/>
              <a:buChar char="●"/>
            </a:pPr>
            <a:r>
              <a:rPr lang="en" sz="15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Storytellers</a:t>
            </a:r>
            <a:r>
              <a:rPr lang="en" sz="15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and campaign ambassadors - Educate their peers,  family and community.  </a:t>
            </a:r>
            <a:endParaRPr sz="15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585" indent="-402157">
              <a:buClr>
                <a:srgbClr val="000000"/>
              </a:buClr>
              <a:buSzPts val="1150"/>
              <a:buFont typeface="Open Sans"/>
              <a:buChar char="●"/>
            </a:pPr>
            <a:r>
              <a:rPr lang="en" sz="15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Social Media and Communications - </a:t>
            </a:r>
            <a:r>
              <a:rPr lang="en" sz="15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trained spokespeople</a:t>
            </a:r>
            <a:r>
              <a:rPr lang="en" sz="15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5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585" indent="-402157">
              <a:buClr>
                <a:srgbClr val="000000"/>
              </a:buClr>
              <a:buSzPts val="1150"/>
              <a:buFont typeface="Open Sans"/>
              <a:buChar char="●"/>
            </a:pPr>
            <a:r>
              <a:rPr lang="en" sz="15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Canvassing</a:t>
            </a:r>
            <a:r>
              <a:rPr lang="en" sz="15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door-to-door knocking, phone/text banking etc. + volunteer recruitment  -- </a:t>
            </a:r>
            <a:r>
              <a:rPr lang="en" sz="15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engage families too!</a:t>
            </a:r>
            <a:endParaRPr sz="1533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585" indent="-402157">
              <a:buClr>
                <a:srgbClr val="000000"/>
              </a:buClr>
              <a:buSzPts val="1150"/>
              <a:buFont typeface="Open Sans"/>
              <a:buChar char="●"/>
            </a:pPr>
            <a:r>
              <a:rPr lang="en" sz="15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Voter (pre)Registration</a:t>
            </a:r>
            <a:endParaRPr sz="1533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585" indent="-402157">
              <a:buClr>
                <a:srgbClr val="000000"/>
              </a:buClr>
              <a:buSzPts val="1150"/>
              <a:buFont typeface="Open Sans"/>
              <a:buChar char="●"/>
            </a:pPr>
            <a:r>
              <a:rPr lang="en" sz="15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Attend relevant city council meetings </a:t>
            </a:r>
            <a:endParaRPr sz="1533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585" indent="-402157">
              <a:buClr>
                <a:srgbClr val="000000"/>
              </a:buClr>
              <a:buSzPts val="1150"/>
              <a:buFont typeface="Open Sans"/>
              <a:buChar char="●"/>
            </a:pPr>
            <a:r>
              <a:rPr lang="en" sz="1533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Hosting Community &amp; Celebration </a:t>
            </a:r>
            <a:r>
              <a:rPr lang="en" sz="1533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Events </a:t>
            </a:r>
            <a:endParaRPr sz="1533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CED97A6-EEA1-EB56-22B8-22D92538F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672" y="1078813"/>
            <a:ext cx="2945197" cy="26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 descr="Sonoma Jessica Wood back of sign.jpg">
            <a:extLst>
              <a:ext uri="{FF2B5EF4-FFF2-40B4-BE49-F238E27FC236}">
                <a16:creationId xmlns:a16="http://schemas.microsoft.com/office/drawing/2014/main" id="{181951CE-4C03-32AC-743B-7D9250594D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9" t="3445" r="10672"/>
          <a:stretch>
            <a:fillRect/>
          </a:stretch>
        </p:blipFill>
        <p:spPr bwMode="auto">
          <a:xfrm>
            <a:off x="8626374" y="2611633"/>
            <a:ext cx="3625849" cy="361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oogle Shape;356;p71" descr="IMG_5584.jpg">
            <a:extLst>
              <a:ext uri="{FF2B5EF4-FFF2-40B4-BE49-F238E27FC236}">
                <a16:creationId xmlns:a16="http://schemas.microsoft.com/office/drawing/2014/main" id="{3F9756BC-DB79-75B0-70DF-D7DE72C69CE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85" t="23330" r="475" b="19260"/>
          <a:stretch/>
        </p:blipFill>
        <p:spPr>
          <a:xfrm>
            <a:off x="9935941" y="861134"/>
            <a:ext cx="2103467" cy="2164167"/>
          </a:xfrm>
          <a:prstGeom prst="rect">
            <a:avLst/>
          </a:prstGeom>
          <a:noFill/>
          <a:ln w="9525" cap="flat" cmpd="sng">
            <a:solidFill>
              <a:srgbClr val="00808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Google Shape;357;p71" descr="IMG_8069.JPG">
            <a:extLst>
              <a:ext uri="{FF2B5EF4-FFF2-40B4-BE49-F238E27FC236}">
                <a16:creationId xmlns:a16="http://schemas.microsoft.com/office/drawing/2014/main" id="{F9D5EBE9-E778-E67D-994F-0AFCA1926D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9117" r="10026"/>
          <a:stretch/>
        </p:blipFill>
        <p:spPr>
          <a:xfrm rot="5400000">
            <a:off x="7000203" y="4869887"/>
            <a:ext cx="1906739" cy="2018335"/>
          </a:xfrm>
          <a:prstGeom prst="rect">
            <a:avLst/>
          </a:prstGeom>
          <a:noFill/>
          <a:ln w="9525" cap="flat" cmpd="sng">
            <a:solidFill>
              <a:srgbClr val="00808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675192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228824"/>
            <a:ext cx="12192000" cy="655107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67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3" y="386293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ontent Placeholder 7"/>
          <p:cNvSpPr>
            <a:spLocks noGrp="1"/>
          </p:cNvSpPr>
          <p:nvPr>
            <p:ph idx="1"/>
          </p:nvPr>
        </p:nvSpPr>
        <p:spPr>
          <a:xfrm>
            <a:off x="621102" y="2368745"/>
            <a:ext cx="7397895" cy="3897862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  <a:defRPr/>
            </a:pPr>
            <a:r>
              <a:rPr lang="en-US" altLang="en-US" sz="2400" b="1" dirty="0">
                <a:cs typeface="ＭＳ Ｐゴシック" charset="0"/>
              </a:rPr>
              <a:t>Lack of staff is major barrier to moving forward.</a:t>
            </a:r>
          </a:p>
          <a:p>
            <a:pPr>
              <a:spcAft>
                <a:spcPts val="1200"/>
              </a:spcAft>
              <a:defRPr/>
            </a:pPr>
            <a:r>
              <a:rPr lang="en-US" altLang="en-US" sz="2400" b="1" dirty="0">
                <a:cs typeface="ＭＳ Ｐゴシック" charset="0"/>
              </a:rPr>
              <a:t>Staff can mobilize the resources of a network and ensure ongoing momentum:</a:t>
            </a:r>
          </a:p>
          <a:p>
            <a:pPr lvl="1">
              <a:spcAft>
                <a:spcPts val="1200"/>
              </a:spcAft>
              <a:defRPr/>
            </a:pPr>
            <a:r>
              <a:rPr lang="en-US" altLang="en-US" sz="2000" b="1" dirty="0">
                <a:cs typeface="ＭＳ Ｐゴシック" charset="0"/>
              </a:rPr>
              <a:t>Research</a:t>
            </a:r>
          </a:p>
          <a:p>
            <a:pPr lvl="1">
              <a:spcAft>
                <a:spcPts val="1200"/>
              </a:spcAft>
              <a:defRPr/>
            </a:pPr>
            <a:r>
              <a:rPr lang="en-US" altLang="en-US" sz="2000" b="1" dirty="0">
                <a:cs typeface="ＭＳ Ｐゴシック" charset="0"/>
              </a:rPr>
              <a:t>Convene meetings</a:t>
            </a:r>
          </a:p>
          <a:p>
            <a:pPr lvl="1">
              <a:spcAft>
                <a:spcPts val="1200"/>
              </a:spcAft>
              <a:defRPr/>
            </a:pPr>
            <a:r>
              <a:rPr lang="en-US" altLang="en-US" sz="2000" b="1" dirty="0">
                <a:cs typeface="ＭＳ Ｐゴシック" charset="0"/>
              </a:rPr>
              <a:t>Develop materials</a:t>
            </a:r>
          </a:p>
          <a:p>
            <a:pPr lvl="1">
              <a:spcAft>
                <a:spcPts val="1200"/>
              </a:spcAft>
              <a:defRPr/>
            </a:pPr>
            <a:r>
              <a:rPr lang="en-US" altLang="en-US" sz="2000" b="1" dirty="0">
                <a:cs typeface="ＭＳ Ｐゴシック" charset="0"/>
              </a:rPr>
              <a:t>Train youth, parents, volunteers</a:t>
            </a:r>
          </a:p>
          <a:p>
            <a:pPr lvl="1">
              <a:spcAft>
                <a:spcPts val="1200"/>
              </a:spcAft>
              <a:defRPr/>
            </a:pPr>
            <a:r>
              <a:rPr lang="en-US" altLang="en-US" sz="2000" b="1" dirty="0">
                <a:cs typeface="ＭＳ Ｐゴシック" charset="0"/>
              </a:rPr>
              <a:t>Liaison with decision-makers</a:t>
            </a:r>
          </a:p>
          <a:p>
            <a:pPr lvl="1">
              <a:spcAft>
                <a:spcPts val="1200"/>
              </a:spcAft>
              <a:defRPr/>
            </a:pPr>
            <a:r>
              <a:rPr lang="en-US" altLang="en-US" sz="2000" b="1" dirty="0">
                <a:cs typeface="ＭＳ Ｐゴシック" charset="0"/>
              </a:rPr>
              <a:t>Outreach to media</a:t>
            </a:r>
          </a:p>
          <a:p>
            <a:pPr lvl="1">
              <a:spcAft>
                <a:spcPts val="1200"/>
              </a:spcAft>
              <a:defRPr/>
            </a:pPr>
            <a:r>
              <a:rPr lang="en-US" altLang="en-US" sz="2000" b="1" dirty="0">
                <a:cs typeface="ＭＳ Ｐゴシック" charset="0"/>
              </a:rPr>
              <a:t>Build the coalition</a:t>
            </a:r>
          </a:p>
          <a:p>
            <a:pPr lvl="1">
              <a:spcAft>
                <a:spcPts val="1200"/>
              </a:spcAft>
              <a:defRPr/>
            </a:pPr>
            <a:endParaRPr lang="en-US" altLang="en-US" sz="2000" b="1" dirty="0">
              <a:cs typeface="ＭＳ Ｐゴシック" charset="0"/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400" b="1" dirty="0">
              <a:cs typeface="ＭＳ Ｐゴシック" charset="0"/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818" y="645584"/>
            <a:ext cx="5989464" cy="412749"/>
          </a:xfrm>
        </p:spPr>
        <p:txBody>
          <a:bodyPr anchor="t">
            <a:normAutofit/>
          </a:bodyPr>
          <a:lstStyle/>
          <a:p>
            <a:r>
              <a:rPr lang="en-US" altLang="en-US" b="1" dirty="0"/>
              <a:t>COORDINATING THE WORK </a:t>
            </a:r>
          </a:p>
        </p:txBody>
      </p:sp>
      <p:sp>
        <p:nvSpPr>
          <p:cNvPr id="6" name="Rectangle 5"/>
          <p:cNvSpPr/>
          <p:nvPr/>
        </p:nvSpPr>
        <p:spPr>
          <a:xfrm>
            <a:off x="8578851" y="357717"/>
            <a:ext cx="3613149" cy="6500283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679" name="Rectangle 2"/>
          <p:cNvSpPr txBox="1">
            <a:spLocks noChangeArrowheads="1"/>
          </p:cNvSpPr>
          <p:nvPr/>
        </p:nvSpPr>
        <p:spPr bwMode="auto">
          <a:xfrm>
            <a:off x="1857264" y="1318634"/>
            <a:ext cx="5949681" cy="3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STAFF IS ESSENTIAL.</a:t>
            </a:r>
          </a:p>
        </p:txBody>
      </p:sp>
      <p:pic>
        <p:nvPicPr>
          <p:cNvPr id="28682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267" y="3607858"/>
            <a:ext cx="3623733" cy="324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615" y="386293"/>
            <a:ext cx="4282718" cy="321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85697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125120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2011121" y="133588"/>
            <a:ext cx="5742516" cy="412749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DRAMA HELPS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942" y="803730"/>
            <a:ext cx="8072359" cy="605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02269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343960" y="2607291"/>
            <a:ext cx="6620258" cy="386402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67" dirty="0"/>
              <a:t>Often there are folks within the bureaucracy who want change as much as outside advocates – Find them and strategize together.</a:t>
            </a:r>
          </a:p>
          <a:p>
            <a:pPr marL="0" indent="0">
              <a:buNone/>
            </a:pPr>
            <a:endParaRPr lang="en-US" altLang="en-US" sz="2667" dirty="0"/>
          </a:p>
          <a:p>
            <a:pPr marL="0" indent="0">
              <a:buNone/>
            </a:pPr>
            <a:r>
              <a:rPr lang="en-US" altLang="en-US" sz="2667" dirty="0"/>
              <a:t>Elected officials may be champions of your cause.  Your job is to make it easier for them to convince their peers.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945219" y="481342"/>
            <a:ext cx="9850541" cy="615526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POWERFUL CHAMPIONS AND ALLIES IN GOVERNMENT</a:t>
            </a:r>
          </a:p>
        </p:txBody>
      </p:sp>
      <p:pic>
        <p:nvPicPr>
          <p:cNvPr id="3080" name="Picture 8" descr="Image may contain: 2 peop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7" r="8300"/>
          <a:stretch/>
        </p:blipFill>
        <p:spPr bwMode="auto">
          <a:xfrm>
            <a:off x="7305964" y="1593851"/>
            <a:ext cx="4886036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156451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7"/>
          <p:cNvSpPr>
            <a:spLocks noGrp="1"/>
          </p:cNvSpPr>
          <p:nvPr>
            <p:ph idx="1"/>
          </p:nvPr>
        </p:nvSpPr>
        <p:spPr>
          <a:xfrm>
            <a:off x="639191" y="1855433"/>
            <a:ext cx="11039653" cy="5601533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2800" b="1" dirty="0">
                <a:cs typeface="ＭＳ Ｐゴシック" charset="0"/>
              </a:rPr>
              <a:t>How we spend our money reflects                                              our values – a budget is a moral                                              document.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2800" b="1" dirty="0">
                <a:cs typeface="ＭＳ Ｐゴシック" charset="0"/>
              </a:rPr>
              <a:t>Children and youth are in crisis.  Achieving good outcomes for kids costs money.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2800" b="1" dirty="0">
                <a:cs typeface="ＭＳ Ｐゴシック" charset="0"/>
              </a:rPr>
              <a:t>Funding inequity is a major social justice issue.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2800" b="1" dirty="0">
                <a:cs typeface="ＭＳ Ｐゴシック" charset="0"/>
              </a:rPr>
              <a:t>The real money is in the public sector.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2800" b="1" dirty="0">
                <a:cs typeface="ＭＳ Ｐゴシック" charset="0"/>
              </a:rPr>
              <a:t>Acting locally has great potential – often untapped.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What gets funded, gets done.”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altLang="en-US" sz="2800" b="1" dirty="0">
              <a:latin typeface="+mj-lt"/>
              <a:cs typeface="ＭＳ Ｐゴシック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endParaRPr lang="en-US" altLang="en-US" sz="2000" dirty="0">
              <a:cs typeface="ＭＳ Ｐゴシック" charset="0"/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254644" y="142044"/>
            <a:ext cx="6643306" cy="801992"/>
          </a:xfrm>
        </p:spPr>
        <p:txBody>
          <a:bodyPr anchor="t">
            <a:normAutofit fontScale="90000"/>
          </a:bodyPr>
          <a:lstStyle/>
          <a:p>
            <a:pPr algn="ctr">
              <a:defRPr/>
            </a:pPr>
            <a:r>
              <a:rPr lang="en-US" altLang="en-US" sz="4267" dirty="0">
                <a:ea typeface="MS PGothic" charset="-128"/>
                <a:cs typeface="ＭＳ Ｐゴシック" charset="0"/>
              </a:rPr>
              <a:t>Why We Need Local Dedicated Children and Youth Funds</a:t>
            </a:r>
          </a:p>
        </p:txBody>
      </p:sp>
      <p:sp>
        <p:nvSpPr>
          <p:cNvPr id="30727" name="Rectangle 2"/>
          <p:cNvSpPr txBox="1">
            <a:spLocks noChangeArrowheads="1"/>
          </p:cNvSpPr>
          <p:nvPr/>
        </p:nvSpPr>
        <p:spPr bwMode="auto">
          <a:xfrm>
            <a:off x="7821227" y="1649123"/>
            <a:ext cx="4476142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CHLDREN’S FUNDS IN U.S.</a:t>
            </a:r>
          </a:p>
        </p:txBody>
      </p:sp>
      <p:pic>
        <p:nvPicPr>
          <p:cNvPr id="11" name="Picture 2" descr="http://esiattorneys.com/app-site-content/uploads/2015/01/show-me-the-mon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684" y="188566"/>
            <a:ext cx="4951676" cy="292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949307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945219" y="481342"/>
            <a:ext cx="9850541" cy="615526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USE THE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411" y="2361084"/>
            <a:ext cx="5436973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HAVE A SIMPLE MESSAGE</a:t>
            </a:r>
          </a:p>
          <a:p>
            <a:r>
              <a:rPr lang="en-US" dirty="0"/>
              <a:t>Press conferences</a:t>
            </a:r>
          </a:p>
          <a:p>
            <a:r>
              <a:rPr lang="en-US" dirty="0"/>
              <a:t>Op-eds</a:t>
            </a:r>
          </a:p>
          <a:p>
            <a:r>
              <a:rPr lang="en-US" dirty="0"/>
              <a:t>News releases</a:t>
            </a:r>
          </a:p>
          <a:p>
            <a:r>
              <a:rPr lang="en-US" dirty="0"/>
              <a:t>Feature stories</a:t>
            </a:r>
          </a:p>
          <a:p>
            <a:r>
              <a:rPr lang="en-US" dirty="0"/>
              <a:t>Follow the c’s – crisis, conflict, </a:t>
            </a:r>
            <a:r>
              <a:rPr lang="en-US" dirty="0" err="1"/>
              <a:t>constumes</a:t>
            </a:r>
            <a:r>
              <a:rPr lang="en-US" dirty="0"/>
              <a:t>, celebrities</a:t>
            </a:r>
          </a:p>
          <a:p>
            <a:r>
              <a:rPr lang="en-US" dirty="0"/>
              <a:t>Find a news hook.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OFTEN MORE IMPORTANT TO TALK TO THE MEDIA, THAN DIRECTLY TO DECISION-MAKERS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776" y="52974"/>
            <a:ext cx="5230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64313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444622" y="2357320"/>
            <a:ext cx="7496954" cy="4394371"/>
          </a:xfrm>
        </p:spPr>
        <p:txBody>
          <a:bodyPr>
            <a:normAutofit/>
          </a:bodyPr>
          <a:lstStyle/>
          <a:p>
            <a:r>
              <a:rPr lang="en-US" altLang="en-US" sz="4400" dirty="0"/>
              <a:t>Anti-tax, Anti-government</a:t>
            </a:r>
          </a:p>
          <a:p>
            <a:r>
              <a:rPr lang="en-US" altLang="en-US" sz="4400" dirty="0"/>
              <a:t>Protecting turf and status quo</a:t>
            </a:r>
          </a:p>
          <a:p>
            <a:r>
              <a:rPr lang="en-US" altLang="en-US" sz="4400" dirty="0"/>
              <a:t>Competing priorities – roads and cops</a:t>
            </a:r>
          </a:p>
          <a:p>
            <a:r>
              <a:rPr lang="en-US" altLang="en-US" sz="4400" dirty="0"/>
              <a:t>Not the right time</a:t>
            </a:r>
          </a:p>
          <a:p>
            <a:r>
              <a:rPr lang="en-US" altLang="en-US" sz="4400" dirty="0"/>
              <a:t>Not the right approach</a:t>
            </a:r>
          </a:p>
          <a:p>
            <a:pPr marL="0" indent="0">
              <a:buNone/>
            </a:pPr>
            <a:endParaRPr lang="en-US" altLang="en-US" sz="2667" dirty="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945218" y="759663"/>
            <a:ext cx="6284381" cy="412749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PREPARE FOR OPPOSITION</a:t>
            </a:r>
          </a:p>
        </p:txBody>
      </p:sp>
      <p:pic>
        <p:nvPicPr>
          <p:cNvPr id="8" name="Picture 8" descr="http://img.timeinc.net/time/magazine/archive/covers/1978/1101780619_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9" y="2412517"/>
            <a:ext cx="3373709" cy="444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F30090-1CBE-52BC-5711-043650ECB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134" y="63117"/>
            <a:ext cx="2320866" cy="22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73113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527912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51195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269098" y="2297789"/>
            <a:ext cx="5826902" cy="44166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sz="3200" b="1" dirty="0"/>
              <a:t>PERSUASION</a:t>
            </a:r>
            <a:r>
              <a:rPr lang="en-US" altLang="en-US" sz="3200" dirty="0"/>
              <a:t> </a:t>
            </a:r>
          </a:p>
          <a:p>
            <a:pPr marL="0" indent="0">
              <a:buNone/>
            </a:pPr>
            <a:r>
              <a:rPr lang="en-US" altLang="en-US" sz="3200" dirty="0"/>
              <a:t>Information, Reports, Meetings, Letters, Testimony, Op-eds, Site visits, Calls</a:t>
            </a:r>
          </a:p>
          <a:p>
            <a:pPr marL="0" indent="0">
              <a:buNone/>
            </a:pPr>
            <a:r>
              <a:rPr lang="en-US" altLang="en-US" sz="3200" b="1" dirty="0"/>
              <a:t>POLITICAL HARDBALL </a:t>
            </a:r>
            <a:r>
              <a:rPr lang="en-US" altLang="en-US" sz="3200" dirty="0"/>
              <a:t> </a:t>
            </a:r>
          </a:p>
          <a:p>
            <a:pPr marL="0" indent="0">
              <a:buNone/>
            </a:pPr>
            <a:r>
              <a:rPr lang="en-US" altLang="en-US" sz="3200" dirty="0"/>
              <a:t>Demonstrations, Petitions, Direct critique/report cards, Guerilla theatre, Press events,  Circumventing the traditional process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623485" y="504355"/>
            <a:ext cx="5402957" cy="412749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PERSUASION AND PRESSURE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717" y="213166"/>
            <a:ext cx="5823283" cy="607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7748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8D86D-AD01-423B-8F6D-C038ECE31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5021" y="180075"/>
            <a:ext cx="8477758" cy="671964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TENTATIVE POSSIBLE TIMELINE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8C8C194-7E1C-1DD2-6B12-1CBD119976C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114967" y="577039"/>
          <a:ext cx="11970057" cy="5840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9" name="Picture 14">
            <a:extLst>
              <a:ext uri="{FF2B5EF4-FFF2-40B4-BE49-F238E27FC236}">
                <a16:creationId xmlns:a16="http://schemas.microsoft.com/office/drawing/2014/main" id="{90FB74B6-CA05-4DE5-977B-1E42CE1C2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449" y="5794828"/>
            <a:ext cx="1082114" cy="54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6">
            <a:extLst>
              <a:ext uri="{FF2B5EF4-FFF2-40B4-BE49-F238E27FC236}">
                <a16:creationId xmlns:a16="http://schemas.microsoft.com/office/drawing/2014/main" id="{9563236C-692E-45C7-9CE4-2ED7FC649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60" y="1158164"/>
            <a:ext cx="5429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id="{C6A50A18-4145-4EB7-9D93-F43062559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269" y="1287439"/>
            <a:ext cx="1158664" cy="63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9">
            <a:extLst>
              <a:ext uri="{FF2B5EF4-FFF2-40B4-BE49-F238E27FC236}">
                <a16:creationId xmlns:a16="http://schemas.microsoft.com/office/drawing/2014/main" id="{F9827A39-6A59-4317-9BC4-7BD7B28EC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508" y="1307576"/>
            <a:ext cx="12001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10">
            <a:extLst>
              <a:ext uri="{FF2B5EF4-FFF2-40B4-BE49-F238E27FC236}">
                <a16:creationId xmlns:a16="http://schemas.microsoft.com/office/drawing/2014/main" id="{D1D069B8-5449-42BA-8522-BA5CFE9C2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501" y="1269477"/>
            <a:ext cx="97155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11">
            <a:extLst>
              <a:ext uri="{FF2B5EF4-FFF2-40B4-BE49-F238E27FC236}">
                <a16:creationId xmlns:a16="http://schemas.microsoft.com/office/drawing/2014/main" id="{A5348A88-7B18-46D7-B82E-B969A23C2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313" y="1231216"/>
            <a:ext cx="8096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12">
            <a:extLst>
              <a:ext uri="{FF2B5EF4-FFF2-40B4-BE49-F238E27FC236}">
                <a16:creationId xmlns:a16="http://schemas.microsoft.com/office/drawing/2014/main" id="{9C68CDDD-8EAC-4765-A7D1-BE1C7777A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21" y="5869212"/>
            <a:ext cx="93345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13">
            <a:extLst>
              <a:ext uri="{FF2B5EF4-FFF2-40B4-BE49-F238E27FC236}">
                <a16:creationId xmlns:a16="http://schemas.microsoft.com/office/drawing/2014/main" id="{B1BE6961-FCF4-4C81-972B-3B190E051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176" y="5743575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>
            <a:extLst>
              <a:ext uri="{FF2B5EF4-FFF2-40B4-BE49-F238E27FC236}">
                <a16:creationId xmlns:a16="http://schemas.microsoft.com/office/drawing/2014/main" id="{29B3BF1D-B870-4A52-B7EA-C66D9E255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380" y="5790468"/>
            <a:ext cx="127635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F0041A33-A4DB-4847-8FF5-09EEF1548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730" y="-13925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409217E8-2E8C-43A4-80D1-CA0A622A4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94" y="6953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503E57F-3936-4ACD-BB3A-754531478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94" y="1704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6E56A4-231E-47D1-83BD-53F672C91FC0}"/>
              </a:ext>
            </a:extLst>
          </p:cNvPr>
          <p:cNvSpPr txBox="1"/>
          <p:nvPr/>
        </p:nvSpPr>
        <p:spPr>
          <a:xfrm>
            <a:off x="3071674" y="4864239"/>
            <a:ext cx="833209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FUNDRIASE   FUNDRAISE    FUNDRAISE    FUNDRAISE</a:t>
            </a:r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5A330DAC-0C44-C464-DD4F-03B198B5F07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57694" y="1176440"/>
            <a:ext cx="1046640" cy="104664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EBA0486-7B26-F7EE-7D38-1838C4681D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1943" y="5954007"/>
            <a:ext cx="2052591" cy="532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99322E-32EC-0BA6-5682-7DB47B556ED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61207" y="1286189"/>
            <a:ext cx="1417468" cy="957412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87264449-77AE-C401-BFD8-AFAA289F79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03359" y="5629771"/>
            <a:ext cx="1492142" cy="9845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ED8253-632D-A84E-B48C-01A50CEA279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11623" y="5572754"/>
            <a:ext cx="1492142" cy="11927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3EEA84-7177-021A-400B-ACEF0748721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5859" y="1234761"/>
            <a:ext cx="1847248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136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72573"/>
            <a:ext cx="8708911" cy="860326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CONTINUE TO BUILD THE MOVEMENT.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NO MONEY NO JUSTICE.</a:t>
            </a: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32" y="530140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8" name="Content Placeholder 7">
            <a:extLst>
              <a:ext uri="{FF2B5EF4-FFF2-40B4-BE49-F238E27FC236}">
                <a16:creationId xmlns:a16="http://schemas.microsoft.com/office/drawing/2014/main" id="{79A24719-F8F3-46D8-BAA0-7480AB73966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6884" y="2582698"/>
          <a:ext cx="7758825" cy="3983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2324244" y="185390"/>
            <a:ext cx="6246944" cy="837384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Not yet ready for a single dedicated measure?</a:t>
            </a:r>
          </a:p>
        </p:txBody>
      </p:sp>
      <p:pic>
        <p:nvPicPr>
          <p:cNvPr id="8" name="Picture 1" descr="iStock_000002129339_Double.jpg">
            <a:extLst>
              <a:ext uri="{FF2B5EF4-FFF2-40B4-BE49-F238E27FC236}">
                <a16:creationId xmlns:a16="http://schemas.microsoft.com/office/drawing/2014/main" id="{196A8226-0C2C-2B83-BCFF-3A83C679B0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r="9259"/>
          <a:stretch>
            <a:fillRect/>
          </a:stretch>
        </p:blipFill>
        <p:spPr bwMode="auto">
          <a:xfrm>
            <a:off x="8597599" y="132014"/>
            <a:ext cx="3543597" cy="672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617152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FUNDING THE NEXT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50" y="1625600"/>
            <a:ext cx="9134475" cy="4904509"/>
          </a:xfrm>
        </p:spPr>
        <p:txBody>
          <a:bodyPr>
            <a:normAutofit/>
          </a:bodyPr>
          <a:lstStyle/>
          <a:p>
            <a:r>
              <a:rPr lang="en-US" dirty="0"/>
              <a:t>Provides technical assistance to coalitions working on local funding streams for children and youth – A team of experts will hold your hand.</a:t>
            </a:r>
          </a:p>
          <a:p>
            <a:r>
              <a:rPr lang="en-US" dirty="0"/>
              <a:t>Sponsors learning communities and conferences</a:t>
            </a:r>
          </a:p>
          <a:p>
            <a:r>
              <a:rPr lang="en-US" dirty="0"/>
              <a:t>Support includes speaking, convening, facilitating, trouble-shooting, coaching, and more.</a:t>
            </a:r>
          </a:p>
          <a:p>
            <a:r>
              <a:rPr lang="en-US" dirty="0"/>
              <a:t>Numerous tools and resources are available.</a:t>
            </a:r>
          </a:p>
          <a:p>
            <a:pPr marL="0" indent="0">
              <a:buNone/>
            </a:pPr>
            <a:r>
              <a:rPr lang="en-US" dirty="0"/>
              <a:t>CONTACT:</a:t>
            </a:r>
          </a:p>
          <a:p>
            <a:pPr marL="0" indent="0">
              <a:buNone/>
            </a:pPr>
            <a:r>
              <a:rPr lang="en-US" dirty="0"/>
              <a:t>Margaret Brodkin, </a:t>
            </a:r>
            <a:r>
              <a:rPr lang="en-US" dirty="0">
                <a:hlinkClick r:id="rId2"/>
              </a:rPr>
              <a:t>Margaret@fundingthenextgeneration.org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415-794-4963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hlinkClick r:id="rId3"/>
              </a:rPr>
              <a:t>www.fundingthenextgeneration.org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3453" y="0"/>
            <a:ext cx="1452511" cy="15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4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094" y="1287263"/>
            <a:ext cx="8436528" cy="790113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GENERAL FUND IS FLEXIBLE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“MAGIC MONEY”</a:t>
            </a:r>
          </a:p>
        </p:txBody>
      </p:sp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230819" y="2343705"/>
            <a:ext cx="7643675" cy="4363708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sz="3600" dirty="0"/>
              <a:t>Local level – where engagement happens, foundation of children’s movement</a:t>
            </a:r>
          </a:p>
          <a:p>
            <a:r>
              <a:rPr lang="en-US" altLang="en-US" sz="3600" dirty="0"/>
              <a:t>Fills gaps in services</a:t>
            </a:r>
          </a:p>
          <a:p>
            <a:r>
              <a:rPr lang="en-US" altLang="en-US" sz="3600" dirty="0"/>
              <a:t>Leverages state, federal, private dollars</a:t>
            </a:r>
          </a:p>
          <a:p>
            <a:r>
              <a:rPr lang="en-US" altLang="en-US" sz="3600" dirty="0"/>
              <a:t>Promotes innovation, coordination and systems reform</a:t>
            </a:r>
          </a:p>
          <a:p>
            <a:r>
              <a:rPr lang="en-US" altLang="en-US" sz="3600" dirty="0"/>
              <a:t>Focuses on prevention</a:t>
            </a:r>
          </a:p>
          <a:p>
            <a:r>
              <a:rPr lang="en-US" altLang="en-US" sz="3600" dirty="0"/>
              <a:t>Facilitates local accountability, leadership and local infrastructure</a:t>
            </a:r>
          </a:p>
          <a:p>
            <a:r>
              <a:rPr lang="en-US" altLang="en-US" sz="3600" dirty="0"/>
              <a:t>Generates public support – people see outcomes</a:t>
            </a:r>
          </a:p>
          <a:p>
            <a:r>
              <a:rPr lang="en-US" altLang="en-US" sz="3600" dirty="0"/>
              <a:t>Leads to more local funding</a:t>
            </a:r>
          </a:p>
          <a:p>
            <a:pPr marL="0" indent="0">
              <a:buNone/>
            </a:pPr>
            <a:endParaRPr lang="en-US" altLang="en-US" sz="3600" dirty="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545283" y="150588"/>
            <a:ext cx="11367083" cy="412749"/>
          </a:xfrm>
        </p:spPr>
        <p:txBody>
          <a:bodyPr anchor="t">
            <a:noAutofit/>
          </a:bodyPr>
          <a:lstStyle/>
          <a:p>
            <a:pPr>
              <a:defRPr/>
            </a:pPr>
            <a:r>
              <a:rPr lang="en-US" altLang="en-US" sz="3600" dirty="0">
                <a:latin typeface="Arial Rounded MT Bold" panose="020F0704030504030204" pitchFamily="34" charset="0"/>
                <a:cs typeface="ＭＳ Ｐゴシック" charset="0"/>
              </a:rPr>
              <a:t>BENEFITS OF LOCAL CAMPAIGNS</a:t>
            </a:r>
            <a:br>
              <a:rPr lang="en-US" altLang="en-US" sz="3600" dirty="0">
                <a:latin typeface="Arial Rounded MT Bold" panose="020F0704030504030204" pitchFamily="34" charset="0"/>
                <a:cs typeface="ＭＳ Ｐゴシック" charset="0"/>
              </a:rPr>
            </a:br>
            <a:r>
              <a:rPr lang="en-US" altLang="en-US" sz="3600" dirty="0">
                <a:latin typeface="Arial Rounded MT Bold" panose="020F0704030504030204" pitchFamily="34" charset="0"/>
                <a:cs typeface="ＭＳ Ｐゴシック" charset="0"/>
              </a:rPr>
              <a:t>FOR FUNDING FOR CHILDREN AND YOUTH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52B1A4-4D9F-4CA7-A371-F69852386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895" y="1287263"/>
            <a:ext cx="3938357" cy="50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51835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844858" y="1033852"/>
            <a:ext cx="10502283" cy="1611693"/>
          </a:xfrm>
        </p:spPr>
        <p:txBody>
          <a:bodyPr numCol="2">
            <a:noAutofit/>
          </a:bodyPr>
          <a:lstStyle/>
          <a:p>
            <a:r>
              <a:rPr lang="en-US" altLang="en-US" sz="2400" dirty="0"/>
              <a:t>Only way to raise NEW money - in   most cases</a:t>
            </a:r>
          </a:p>
          <a:p>
            <a:r>
              <a:rPr lang="en-US" altLang="en-US" sz="2400" dirty="0"/>
              <a:t>More sustainable – not dependent on annual political debate </a:t>
            </a:r>
          </a:p>
          <a:p>
            <a:r>
              <a:rPr lang="en-US" altLang="en-US" sz="2400" dirty="0"/>
              <a:t>Builds community visibility, knowledge and support – momentum for future issues</a:t>
            </a:r>
          </a:p>
          <a:p>
            <a:r>
              <a:rPr lang="en-US" altLang="en-US" sz="2400" dirty="0"/>
              <a:t>Built-in accountability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81" y="274875"/>
            <a:ext cx="10591060" cy="412749"/>
          </a:xfrm>
        </p:spPr>
        <p:txBody>
          <a:bodyPr anchor="t">
            <a:noAutofit/>
          </a:bodyPr>
          <a:lstStyle/>
          <a:p>
            <a:pPr>
              <a:defRPr/>
            </a:pPr>
            <a:r>
              <a:rPr lang="en-US" altLang="en-US" sz="3600" dirty="0">
                <a:latin typeface="Arial Rounded MT Bold" panose="020F0704030504030204" pitchFamily="34" charset="0"/>
                <a:cs typeface="ＭＳ Ｐゴシック" charset="0"/>
              </a:rPr>
              <a:t>BENEFITS OF BALLOT VS. ANNUAL BUDGETS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29D46C-A12F-E18E-DFA4-816C1802F5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6" b="15191"/>
          <a:stretch/>
        </p:blipFill>
        <p:spPr>
          <a:xfrm>
            <a:off x="404370" y="2747577"/>
            <a:ext cx="11383259" cy="411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56613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7" name="Picture 5" descr="FUNDINGtheNEXTGEN-logo-fi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33" y="1708151"/>
            <a:ext cx="2777067" cy="2956983"/>
          </a:xfrm>
          <a:prstGeom prst="rect">
            <a:avLst/>
          </a:prstGeom>
          <a:noFill/>
          <a:ln w="38100">
            <a:solidFill>
              <a:srgbClr val="EBAB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itle 2"/>
          <p:cNvSpPr>
            <a:spLocks noGrp="1"/>
          </p:cNvSpPr>
          <p:nvPr>
            <p:ph type="ctrTitle"/>
          </p:nvPr>
        </p:nvSpPr>
        <p:spPr>
          <a:xfrm>
            <a:off x="4062755" y="2593227"/>
            <a:ext cx="7261412" cy="1186830"/>
          </a:xfrm>
        </p:spPr>
        <p:txBody>
          <a:bodyPr/>
          <a:lstStyle/>
          <a:p>
            <a:r>
              <a:rPr lang="en-US" altLang="en-US" sz="7200" dirty="0"/>
              <a:t>WHY START NOW?</a:t>
            </a:r>
          </a:p>
        </p:txBody>
      </p:sp>
    </p:spTree>
    <p:extLst>
      <p:ext uri="{BB962C8B-B14F-4D97-AF65-F5344CB8AC3E}">
        <p14:creationId xmlns:p14="http://schemas.microsoft.com/office/powerpoint/2010/main" val="415056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7"/>
          <p:cNvSpPr>
            <a:spLocks noGrp="1"/>
          </p:cNvSpPr>
          <p:nvPr>
            <p:ph idx="1"/>
          </p:nvPr>
        </p:nvSpPr>
        <p:spPr>
          <a:xfrm>
            <a:off x="2565487" y="3015753"/>
            <a:ext cx="6281509" cy="307777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endParaRPr lang="en-US" altLang="en-US" sz="2000" dirty="0">
              <a:cs typeface="ＭＳ Ｐゴシック" charset="0"/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1569233" y="232142"/>
            <a:ext cx="8169571" cy="564321"/>
          </a:xfrm>
        </p:spPr>
        <p:txBody>
          <a:bodyPr anchor="t">
            <a:normAutofit fontScale="90000"/>
          </a:bodyPr>
          <a:lstStyle/>
          <a:p>
            <a:pPr algn="ctr">
              <a:defRPr/>
            </a:pPr>
            <a:r>
              <a:rPr lang="en-US" altLang="en-US" sz="4267" dirty="0">
                <a:ea typeface="MS PGothic" charset="-128"/>
                <a:cs typeface="ＭＳ Ｐゴシック" charset="0"/>
              </a:rPr>
              <a:t>Maximize Our New Opportunity!</a:t>
            </a:r>
          </a:p>
        </p:txBody>
      </p:sp>
      <p:sp>
        <p:nvSpPr>
          <p:cNvPr id="30727" name="Rectangle 2"/>
          <p:cNvSpPr txBox="1">
            <a:spLocks noChangeArrowheads="1"/>
          </p:cNvSpPr>
          <p:nvPr/>
        </p:nvSpPr>
        <p:spPr bwMode="auto">
          <a:xfrm>
            <a:off x="775066" y="1487281"/>
            <a:ext cx="6563283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CHILDREN’S FUNDS IN U.S.</a:t>
            </a:r>
          </a:p>
        </p:txBody>
      </p:sp>
      <p:pic>
        <p:nvPicPr>
          <p:cNvPr id="10" name="Picture 8" descr="children-silhouet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82" y="156002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ext, person, crowd&#10;&#10;Description automatically generated">
            <a:extLst>
              <a:ext uri="{FF2B5EF4-FFF2-40B4-BE49-F238E27FC236}">
                <a16:creationId xmlns:a16="http://schemas.microsoft.com/office/drawing/2014/main" id="{53C14019-77A4-4A7E-AE17-EE4B059B4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332" y="998435"/>
            <a:ext cx="7203600" cy="540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761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8D86D-AD01-423B-8F6D-C038ECE31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392" y="192540"/>
            <a:ext cx="8477758" cy="671964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OVERVIEW of THE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17DF3-5448-4C92-89C2-24EA29AED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944" y="1176337"/>
            <a:ext cx="9969205" cy="504530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Legislative bodies put measures on ballot 2.5 – 3 months before elections.  For 2024 general – 8/24</a:t>
            </a:r>
          </a:p>
          <a:p>
            <a:r>
              <a:rPr lang="en-US" dirty="0"/>
              <a:t>Ideally allow 6 months to collect signatures.  Counties can take up to 1.5 months to count, verify, and potentially debate.  For 2024 general – submit signatures – early 4/24</a:t>
            </a:r>
          </a:p>
          <a:p>
            <a:r>
              <a:rPr lang="en-US" dirty="0"/>
              <a:t>Start signature process (submission, printing, collecting) – from 10/23 on – </a:t>
            </a:r>
            <a:r>
              <a:rPr lang="en-US" u="sng" dirty="0"/>
              <a:t>the earlier the cheaper</a:t>
            </a:r>
          </a:p>
          <a:p>
            <a:r>
              <a:rPr lang="en-US" dirty="0"/>
              <a:t>Draft measure – 3 - 4 months – 7/23 latest start</a:t>
            </a:r>
          </a:p>
          <a:p>
            <a:r>
              <a:rPr lang="en-US" dirty="0"/>
              <a:t>Build the case, Communicate the need, Organize the base, Research legal and revenue options, Make major decisions about framework of measure.  START NOW!</a:t>
            </a:r>
          </a:p>
        </p:txBody>
      </p:sp>
      <p:pic>
        <p:nvPicPr>
          <p:cNvPr id="5129" name="Picture 14">
            <a:extLst>
              <a:ext uri="{FF2B5EF4-FFF2-40B4-BE49-F238E27FC236}">
                <a16:creationId xmlns:a16="http://schemas.microsoft.com/office/drawing/2014/main" id="{90FB74B6-CA05-4DE5-977B-1E42CE1C2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69" y="90487"/>
            <a:ext cx="93345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6">
            <a:extLst>
              <a:ext uri="{FF2B5EF4-FFF2-40B4-BE49-F238E27FC236}">
                <a16:creationId xmlns:a16="http://schemas.microsoft.com/office/drawing/2014/main" id="{9563236C-692E-45C7-9CE4-2ED7FC649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15" y="671512"/>
            <a:ext cx="5429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id="{C6A50A18-4145-4EB7-9D93-F43062559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9" y="1704975"/>
            <a:ext cx="11049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9">
            <a:extLst>
              <a:ext uri="{FF2B5EF4-FFF2-40B4-BE49-F238E27FC236}">
                <a16:creationId xmlns:a16="http://schemas.microsoft.com/office/drawing/2014/main" id="{F9827A39-6A59-4317-9BC4-7BD7B28EC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94" y="2314575"/>
            <a:ext cx="12001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10">
            <a:extLst>
              <a:ext uri="{FF2B5EF4-FFF2-40B4-BE49-F238E27FC236}">
                <a16:creationId xmlns:a16="http://schemas.microsoft.com/office/drawing/2014/main" id="{D1D069B8-5449-42BA-8522-BA5CFE9C2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94" y="2895600"/>
            <a:ext cx="97155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11">
            <a:extLst>
              <a:ext uri="{FF2B5EF4-FFF2-40B4-BE49-F238E27FC236}">
                <a16:creationId xmlns:a16="http://schemas.microsoft.com/office/drawing/2014/main" id="{A5348A88-7B18-46D7-B82E-B969A23C2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94" y="3552825"/>
            <a:ext cx="8096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12">
            <a:extLst>
              <a:ext uri="{FF2B5EF4-FFF2-40B4-BE49-F238E27FC236}">
                <a16:creationId xmlns:a16="http://schemas.microsoft.com/office/drawing/2014/main" id="{9C68CDDD-8EAC-4765-A7D1-BE1C7777A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94" y="4362450"/>
            <a:ext cx="93345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13">
            <a:extLst>
              <a:ext uri="{FF2B5EF4-FFF2-40B4-BE49-F238E27FC236}">
                <a16:creationId xmlns:a16="http://schemas.microsoft.com/office/drawing/2014/main" id="{B1BE6961-FCF4-4C81-972B-3B190E051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94" y="5057775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>
            <a:extLst>
              <a:ext uri="{FF2B5EF4-FFF2-40B4-BE49-F238E27FC236}">
                <a16:creationId xmlns:a16="http://schemas.microsoft.com/office/drawing/2014/main" id="{29B3BF1D-B870-4A52-B7EA-C66D9E255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94" y="5895975"/>
            <a:ext cx="127635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F0041A33-A4DB-4847-8FF5-09EEF1548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94" y="-228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409217E8-2E8C-43A4-80D1-CA0A622A4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94" y="6953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503E57F-3936-4ACD-BB3A-754531478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94" y="1704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2B5625-AAEA-4812-9BCD-9219514D3DF6}"/>
              </a:ext>
            </a:extLst>
          </p:cNvPr>
          <p:cNvSpPr/>
          <p:nvPr/>
        </p:nvSpPr>
        <p:spPr>
          <a:xfrm>
            <a:off x="1690344" y="833440"/>
            <a:ext cx="10169805" cy="328612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6E56A4-231E-47D1-83BD-53F672C91FC0}"/>
              </a:ext>
            </a:extLst>
          </p:cNvPr>
          <p:cNvSpPr txBox="1"/>
          <p:nvPr/>
        </p:nvSpPr>
        <p:spPr>
          <a:xfrm>
            <a:off x="2215752" y="6129635"/>
            <a:ext cx="927082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ARPA funds must be allocated by end of 2024, and spent by end of 2026</a:t>
            </a:r>
          </a:p>
        </p:txBody>
      </p:sp>
    </p:spTree>
    <p:extLst>
      <p:ext uri="{BB962C8B-B14F-4D97-AF65-F5344CB8AC3E}">
        <p14:creationId xmlns:p14="http://schemas.microsoft.com/office/powerpoint/2010/main" val="1617847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8D86D-AD01-423B-8F6D-C038ECE31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388" y="254067"/>
            <a:ext cx="11211612" cy="723673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TENTATIVE POSSIBLE TIMELINE –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Assuming early signature gathering</a:t>
            </a:r>
            <a:b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Add 3 months for later signatures (higher rates) </a:t>
            </a:r>
            <a:b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Add 6 months or more if local legislature will put on ballot.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8C8C194-7E1C-1DD2-6B12-1CBD119976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6418548"/>
              </p:ext>
            </p:extLst>
          </p:nvPr>
        </p:nvGraphicFramePr>
        <p:xfrm>
          <a:off x="-114967" y="577039"/>
          <a:ext cx="11970057" cy="5840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9" name="Picture 14">
            <a:extLst>
              <a:ext uri="{FF2B5EF4-FFF2-40B4-BE49-F238E27FC236}">
                <a16:creationId xmlns:a16="http://schemas.microsoft.com/office/drawing/2014/main" id="{90FB74B6-CA05-4DE5-977B-1E42CE1C2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449" y="5794828"/>
            <a:ext cx="1082114" cy="54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6">
            <a:extLst>
              <a:ext uri="{FF2B5EF4-FFF2-40B4-BE49-F238E27FC236}">
                <a16:creationId xmlns:a16="http://schemas.microsoft.com/office/drawing/2014/main" id="{9563236C-692E-45C7-9CE4-2ED7FC649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60" y="1286189"/>
            <a:ext cx="5429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>
            <a:extLst>
              <a:ext uri="{FF2B5EF4-FFF2-40B4-BE49-F238E27FC236}">
                <a16:creationId xmlns:a16="http://schemas.microsoft.com/office/drawing/2014/main" id="{C6A50A18-4145-4EB7-9D93-F43062559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269" y="1287439"/>
            <a:ext cx="1158664" cy="63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9">
            <a:extLst>
              <a:ext uri="{FF2B5EF4-FFF2-40B4-BE49-F238E27FC236}">
                <a16:creationId xmlns:a16="http://schemas.microsoft.com/office/drawing/2014/main" id="{F9827A39-6A59-4317-9BC4-7BD7B28EC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508" y="1307576"/>
            <a:ext cx="12001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10">
            <a:extLst>
              <a:ext uri="{FF2B5EF4-FFF2-40B4-BE49-F238E27FC236}">
                <a16:creationId xmlns:a16="http://schemas.microsoft.com/office/drawing/2014/main" id="{D1D069B8-5449-42BA-8522-BA5CFE9C2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501" y="1269477"/>
            <a:ext cx="97155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11">
            <a:extLst>
              <a:ext uri="{FF2B5EF4-FFF2-40B4-BE49-F238E27FC236}">
                <a16:creationId xmlns:a16="http://schemas.microsoft.com/office/drawing/2014/main" id="{A5348A88-7B18-46D7-B82E-B969A23C2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313" y="1231216"/>
            <a:ext cx="8096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12">
            <a:extLst>
              <a:ext uri="{FF2B5EF4-FFF2-40B4-BE49-F238E27FC236}">
                <a16:creationId xmlns:a16="http://schemas.microsoft.com/office/drawing/2014/main" id="{9C68CDDD-8EAC-4765-A7D1-BE1C7777A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21" y="5869212"/>
            <a:ext cx="93345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13">
            <a:extLst>
              <a:ext uri="{FF2B5EF4-FFF2-40B4-BE49-F238E27FC236}">
                <a16:creationId xmlns:a16="http://schemas.microsoft.com/office/drawing/2014/main" id="{B1BE6961-FCF4-4C81-972B-3B190E051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176" y="5743575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>
            <a:extLst>
              <a:ext uri="{FF2B5EF4-FFF2-40B4-BE49-F238E27FC236}">
                <a16:creationId xmlns:a16="http://schemas.microsoft.com/office/drawing/2014/main" id="{29B3BF1D-B870-4A52-B7EA-C66D9E255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380" y="5790468"/>
            <a:ext cx="127635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F0041A33-A4DB-4847-8FF5-09EEF1548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730" y="-13925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409217E8-2E8C-43A4-80D1-CA0A622A4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94" y="6953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503E57F-3936-4ACD-BB3A-754531478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94" y="1704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6E56A4-231E-47D1-83BD-53F672C91FC0}"/>
              </a:ext>
            </a:extLst>
          </p:cNvPr>
          <p:cNvSpPr txBox="1"/>
          <p:nvPr/>
        </p:nvSpPr>
        <p:spPr>
          <a:xfrm>
            <a:off x="3071674" y="4864239"/>
            <a:ext cx="833209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FUNDRIASE   FUNDRAISE    FUNDRAISE    FUNDRAISE</a:t>
            </a:r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5A330DAC-0C44-C464-DD4F-03B198B5F07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57694" y="1176440"/>
            <a:ext cx="1046640" cy="104664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EBA0486-7B26-F7EE-7D38-1838C4681D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1943" y="5954007"/>
            <a:ext cx="2052591" cy="532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99322E-32EC-0BA6-5682-7DB47B556ED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61207" y="1286189"/>
            <a:ext cx="1417468" cy="957412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87264449-77AE-C401-BFD8-AFAA289F79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03359" y="5629771"/>
            <a:ext cx="1492142" cy="9845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ED8253-632D-A84E-B48C-01A50CEA279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11623" y="5572754"/>
            <a:ext cx="1492142" cy="11927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3EEA84-7177-021A-400B-ACEF0748721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5859" y="1234761"/>
            <a:ext cx="1847248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08348"/>
      </p:ext>
    </p:extLst>
  </p:cSld>
  <p:clrMapOvr>
    <a:masterClrMapping/>
  </p:clrMapOvr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KLM001_TU_2014_EXTERNAL_110514_5a">
  <a:themeElements>
    <a:clrScheme name="Solano Children">
      <a:dk1>
        <a:srgbClr val="000000"/>
      </a:dk1>
      <a:lt1>
        <a:srgbClr val="FFFFFF"/>
      </a:lt1>
      <a:dk2>
        <a:srgbClr val="1F9FBA"/>
      </a:dk2>
      <a:lt2>
        <a:srgbClr val="93D4E2"/>
      </a:lt2>
      <a:accent1>
        <a:srgbClr val="1F9FBA"/>
      </a:accent1>
      <a:accent2>
        <a:srgbClr val="E8E470"/>
      </a:accent2>
      <a:accent3>
        <a:srgbClr val="E1962F"/>
      </a:accent3>
      <a:accent4>
        <a:srgbClr val="C1BB00"/>
      </a:accent4>
      <a:accent5>
        <a:srgbClr val="0083BE"/>
      </a:accent5>
      <a:accent6>
        <a:srgbClr val="D4487E"/>
      </a:accent6>
      <a:hlink>
        <a:srgbClr val="0083BE"/>
      </a:hlink>
      <a:folHlink>
        <a:srgbClr val="0083B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KLM001_TU_2014_EXTERNAL_110514_5a">
  <a:themeElements>
    <a:clrScheme name="Solano Children">
      <a:dk1>
        <a:srgbClr val="000000"/>
      </a:dk1>
      <a:lt1>
        <a:srgbClr val="FFFFFF"/>
      </a:lt1>
      <a:dk2>
        <a:srgbClr val="1F9FBA"/>
      </a:dk2>
      <a:lt2>
        <a:srgbClr val="93D4E2"/>
      </a:lt2>
      <a:accent1>
        <a:srgbClr val="1F9FBA"/>
      </a:accent1>
      <a:accent2>
        <a:srgbClr val="E8E470"/>
      </a:accent2>
      <a:accent3>
        <a:srgbClr val="E1962F"/>
      </a:accent3>
      <a:accent4>
        <a:srgbClr val="C1BB00"/>
      </a:accent4>
      <a:accent5>
        <a:srgbClr val="0083BE"/>
      </a:accent5>
      <a:accent6>
        <a:srgbClr val="D4487E"/>
      </a:accent6>
      <a:hlink>
        <a:srgbClr val="0083BE"/>
      </a:hlink>
      <a:folHlink>
        <a:srgbClr val="0083B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7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17577</TotalTime>
  <Words>2511</Words>
  <Application>Microsoft Office PowerPoint</Application>
  <PresentationFormat>Widescreen</PresentationFormat>
  <Paragraphs>346</Paragraphs>
  <Slides>35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58" baseType="lpstr">
      <vt:lpstr>Arial</vt:lpstr>
      <vt:lpstr>Arial Rounded MT Bold</vt:lpstr>
      <vt:lpstr>Avenir</vt:lpstr>
      <vt:lpstr>Bahnschrift</vt:lpstr>
      <vt:lpstr>Calibri</vt:lpstr>
      <vt:lpstr>Calibri Light</vt:lpstr>
      <vt:lpstr>Century Gothic</vt:lpstr>
      <vt:lpstr>Helvetica Neue</vt:lpstr>
      <vt:lpstr>Noto Sans Symbols</vt:lpstr>
      <vt:lpstr>Open Sans</vt:lpstr>
      <vt:lpstr>Open Sans ExtraBold</vt:lpstr>
      <vt:lpstr>Symbol</vt:lpstr>
      <vt:lpstr>Times New Roman</vt:lpstr>
      <vt:lpstr>Trebuchet MS</vt:lpstr>
      <vt:lpstr>Univers LT Std 47 Cn Lt</vt:lpstr>
      <vt:lpstr>Wingdings 3</vt:lpstr>
      <vt:lpstr>1_Office Theme</vt:lpstr>
      <vt:lpstr>2_Simple Light</vt:lpstr>
      <vt:lpstr>7_KLM001_TU_2014_EXTERNAL_110514_5a</vt:lpstr>
      <vt:lpstr>8_KLM001_TU_2014_EXTERNAL_110514_5a</vt:lpstr>
      <vt:lpstr>3_Office Theme</vt:lpstr>
      <vt:lpstr>1_Ion</vt:lpstr>
      <vt:lpstr>1_Simple Light</vt:lpstr>
      <vt:lpstr>STARTING A CHILDREN AND YOUTH BALLOT MEASURE CAMPAIGN FOR 2024</vt:lpstr>
      <vt:lpstr>WHY A BALLOT MEASURE?</vt:lpstr>
      <vt:lpstr>Why We Need Local Dedicated Children and Youth Funds</vt:lpstr>
      <vt:lpstr>BENEFITS OF LOCAL CAMPAIGNS FOR FUNDING FOR CHILDREN AND YOUTH</vt:lpstr>
      <vt:lpstr>BENEFITS OF BALLOT VS. ANNUAL BUDGETS</vt:lpstr>
      <vt:lpstr>WHY START NOW?</vt:lpstr>
      <vt:lpstr>Maximize Our New Opportunity!</vt:lpstr>
      <vt:lpstr>OVERVIEW of THE TIMELINE</vt:lpstr>
      <vt:lpstr>TENTATIVE POSSIBLE TIMELINE – Assuming early signature gathering Add 3 months for later signatures (higher rates)  Add 6 months or more if local legislature will put on ballot.</vt:lpstr>
      <vt:lpstr>      WHAT NEEDS TO BE IN PLACE? </vt:lpstr>
      <vt:lpstr>STEPS IN PREPARING A BALLOT MEASURE FOR KIDS</vt:lpstr>
      <vt:lpstr>Roadmap For Creating Dedicated Funding</vt:lpstr>
      <vt:lpstr>MAKING THE CASE</vt:lpstr>
      <vt:lpstr>LESSONS FROM POST PANDEMIC POLLING </vt:lpstr>
      <vt:lpstr>PowerPoint Presentation</vt:lpstr>
      <vt:lpstr> BUILDING THE BASE </vt:lpstr>
      <vt:lpstr>ORGANIZE PUBLIC SUPPORT</vt:lpstr>
      <vt:lpstr>CRAFTING A PROPOSAL </vt:lpstr>
      <vt:lpstr>ELEMENTS OF A REVENUE MEASURE</vt:lpstr>
      <vt:lpstr>Goals of RFCY</vt:lpstr>
      <vt:lpstr>       </vt:lpstr>
      <vt:lpstr>       </vt:lpstr>
      <vt:lpstr>LESSONS LEARNED FROM BALLOT MEASURE CAMPAIGNS</vt:lpstr>
      <vt:lpstr>Process Matters</vt:lpstr>
      <vt:lpstr>Non-profits can lead Untapped political power </vt:lpstr>
      <vt:lpstr>Youth &amp; Parent Engagement</vt:lpstr>
      <vt:lpstr>COORDINATING THE WORK </vt:lpstr>
      <vt:lpstr>DRAMA HELPS</vt:lpstr>
      <vt:lpstr>POWERFUL CHAMPIONS AND ALLIES IN GOVERNMENT</vt:lpstr>
      <vt:lpstr>USE THE MEDIA</vt:lpstr>
      <vt:lpstr>PREPARE FOR OPPOSITION</vt:lpstr>
      <vt:lpstr>PERSUASION AND PRESSURE</vt:lpstr>
      <vt:lpstr>TENTATIVE POSSIBLE TIMELINE</vt:lpstr>
      <vt:lpstr>Not yet ready for a single dedicated measure?</vt:lpstr>
      <vt:lpstr>FUNDING THE NEXT GENERATION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STARTING A CHILDREN AND YOUTH BALLOT MEASURE CAMPAIGN FOR 2024</dc:title>
  <dc:creator>Margaret Brodkin</dc:creator>
  <cp:lastModifiedBy>Margaret Brodkin</cp:lastModifiedBy>
  <cp:revision>13</cp:revision>
  <dcterms:created xsi:type="dcterms:W3CDTF">2022-07-04T02:23:31Z</dcterms:created>
  <dcterms:modified xsi:type="dcterms:W3CDTF">2022-07-20T04:00:19Z</dcterms:modified>
</cp:coreProperties>
</file>