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4"/>
  </p:notesMasterIdLst>
  <p:sldIdLst>
    <p:sldId id="256" r:id="rId2"/>
    <p:sldId id="310" r:id="rId3"/>
    <p:sldId id="311" r:id="rId4"/>
    <p:sldId id="312" r:id="rId5"/>
    <p:sldId id="313" r:id="rId6"/>
    <p:sldId id="314" r:id="rId7"/>
    <p:sldId id="328" r:id="rId8"/>
    <p:sldId id="303" r:id="rId9"/>
    <p:sldId id="330" r:id="rId10"/>
    <p:sldId id="332" r:id="rId11"/>
    <p:sldId id="304" r:id="rId12"/>
    <p:sldId id="294" r:id="rId13"/>
    <p:sldId id="331" r:id="rId14"/>
    <p:sldId id="283" r:id="rId15"/>
    <p:sldId id="274" r:id="rId16"/>
    <p:sldId id="333" r:id="rId17"/>
    <p:sldId id="259" r:id="rId18"/>
    <p:sldId id="289" r:id="rId19"/>
    <p:sldId id="340" r:id="rId20"/>
    <p:sldId id="342" r:id="rId21"/>
    <p:sldId id="296" r:id="rId22"/>
    <p:sldId id="284" r:id="rId23"/>
    <p:sldId id="291" r:id="rId24"/>
    <p:sldId id="268" r:id="rId25"/>
    <p:sldId id="295" r:id="rId26"/>
    <p:sldId id="271" r:id="rId27"/>
    <p:sldId id="273" r:id="rId28"/>
    <p:sldId id="335" r:id="rId29"/>
    <p:sldId id="336" r:id="rId30"/>
    <p:sldId id="305" r:id="rId31"/>
    <p:sldId id="262" r:id="rId32"/>
    <p:sldId id="306" r:id="rId33"/>
    <p:sldId id="285" r:id="rId34"/>
    <p:sldId id="307" r:id="rId35"/>
    <p:sldId id="293" r:id="rId36"/>
    <p:sldId id="297" r:id="rId37"/>
    <p:sldId id="308" r:id="rId38"/>
    <p:sldId id="299" r:id="rId39"/>
    <p:sldId id="309" r:id="rId40"/>
    <p:sldId id="334" r:id="rId41"/>
    <p:sldId id="275" r:id="rId42"/>
    <p:sldId id="277" r:id="rId43"/>
    <p:sldId id="278" r:id="rId44"/>
    <p:sldId id="279" r:id="rId45"/>
    <p:sldId id="280" r:id="rId46"/>
    <p:sldId id="260" r:id="rId47"/>
    <p:sldId id="261" r:id="rId48"/>
    <p:sldId id="290" r:id="rId49"/>
    <p:sldId id="292" r:id="rId50"/>
    <p:sldId id="286" r:id="rId51"/>
    <p:sldId id="339" r:id="rId52"/>
    <p:sldId id="316" r:id="rId53"/>
    <p:sldId id="341" r:id="rId54"/>
    <p:sldId id="347" r:id="rId55"/>
    <p:sldId id="338" r:id="rId56"/>
    <p:sldId id="337" r:id="rId57"/>
    <p:sldId id="270" r:id="rId58"/>
    <p:sldId id="348" r:id="rId59"/>
    <p:sldId id="266" r:id="rId60"/>
    <p:sldId id="265" r:id="rId61"/>
    <p:sldId id="343" r:id="rId62"/>
    <p:sldId id="344" r:id="rId63"/>
    <p:sldId id="317" r:id="rId64"/>
    <p:sldId id="257" r:id="rId65"/>
    <p:sldId id="264" r:id="rId66"/>
    <p:sldId id="263" r:id="rId67"/>
    <p:sldId id="282" r:id="rId68"/>
    <p:sldId id="329" r:id="rId69"/>
    <p:sldId id="267" r:id="rId70"/>
    <p:sldId id="269" r:id="rId71"/>
    <p:sldId id="349" r:id="rId72"/>
    <p:sldId id="29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46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7"/>
    <p:restoredTop sz="94783"/>
  </p:normalViewPr>
  <p:slideViewPr>
    <p:cSldViewPr snapToGrid="0" snapToObjects="1">
      <p:cViewPr varScale="1">
        <p:scale>
          <a:sx n="135" d="100"/>
          <a:sy n="135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54877-7712-6E4C-BE4A-A6924903BDC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8C519-2B20-B546-A8AD-1DD1610B8E42}">
      <dgm:prSet phldrT="[Text]" custT="1"/>
      <dgm:spPr/>
      <dgm:t>
        <a:bodyPr/>
        <a:lstStyle/>
        <a:p>
          <a:r>
            <a:rPr lang="en-US" sz="1600" dirty="0"/>
            <a:t>October- December Budget Instructions</a:t>
          </a:r>
        </a:p>
      </dgm:t>
    </dgm:pt>
    <dgm:pt modelId="{B81FF72C-7691-C749-8AD6-A1F554C62CD6}" type="parTrans" cxnId="{C118134C-E24E-1749-8CCD-8A5ED490BBD8}">
      <dgm:prSet/>
      <dgm:spPr/>
      <dgm:t>
        <a:bodyPr/>
        <a:lstStyle/>
        <a:p>
          <a:endParaRPr lang="en-US"/>
        </a:p>
      </dgm:t>
    </dgm:pt>
    <dgm:pt modelId="{016C657B-C91B-C94E-A15D-5CFFE4758FE1}" type="sibTrans" cxnId="{C118134C-E24E-1749-8CCD-8A5ED490BBD8}">
      <dgm:prSet/>
      <dgm:spPr/>
      <dgm:t>
        <a:bodyPr/>
        <a:lstStyle/>
        <a:p>
          <a:endParaRPr lang="en-US"/>
        </a:p>
      </dgm:t>
    </dgm:pt>
    <dgm:pt modelId="{6376B521-9A96-1A49-8512-4E9423928F28}">
      <dgm:prSet phldrT="[Text]" custT="1"/>
      <dgm:spPr/>
      <dgm:t>
        <a:bodyPr/>
        <a:lstStyle/>
        <a:p>
          <a:r>
            <a:rPr lang="en-US" sz="1600" dirty="0"/>
            <a:t>January-March Departmental preparations, hearings</a:t>
          </a:r>
        </a:p>
      </dgm:t>
    </dgm:pt>
    <dgm:pt modelId="{5A1A97E0-4E76-1046-8CCD-5C1BB227AAC8}" type="parTrans" cxnId="{C105FB42-70AF-9A48-B67A-2F3822E5359B}">
      <dgm:prSet/>
      <dgm:spPr/>
      <dgm:t>
        <a:bodyPr/>
        <a:lstStyle/>
        <a:p>
          <a:endParaRPr lang="en-US"/>
        </a:p>
      </dgm:t>
    </dgm:pt>
    <dgm:pt modelId="{D1D7186B-5EF4-C247-9BD9-5D9F3C6321EE}" type="sibTrans" cxnId="{C105FB42-70AF-9A48-B67A-2F3822E5359B}">
      <dgm:prSet/>
      <dgm:spPr/>
      <dgm:t>
        <a:bodyPr/>
        <a:lstStyle/>
        <a:p>
          <a:endParaRPr lang="en-US"/>
        </a:p>
      </dgm:t>
    </dgm:pt>
    <dgm:pt modelId="{37A4EF03-7B8D-654C-B00C-1BF4C6DCFE87}">
      <dgm:prSet phldrT="[Text]" custT="1"/>
      <dgm:spPr/>
      <dgm:t>
        <a:bodyPr/>
        <a:lstStyle/>
        <a:p>
          <a:r>
            <a:rPr lang="en-US" sz="1600" dirty="0"/>
            <a:t>April-May budget Office/Auditor-Controller</a:t>
          </a:r>
        </a:p>
      </dgm:t>
    </dgm:pt>
    <dgm:pt modelId="{50279920-B74F-2949-84B0-51635FCD325B}" type="parTrans" cxnId="{9A588604-6F84-AD43-A670-4EC5AE9D9886}">
      <dgm:prSet/>
      <dgm:spPr/>
      <dgm:t>
        <a:bodyPr/>
        <a:lstStyle/>
        <a:p>
          <a:endParaRPr lang="en-US"/>
        </a:p>
      </dgm:t>
    </dgm:pt>
    <dgm:pt modelId="{73FA0EE9-19B8-3E44-A388-DC86C0068B59}" type="sibTrans" cxnId="{9A588604-6F84-AD43-A670-4EC5AE9D9886}">
      <dgm:prSet/>
      <dgm:spPr/>
      <dgm:t>
        <a:bodyPr/>
        <a:lstStyle/>
        <a:p>
          <a:endParaRPr lang="en-US"/>
        </a:p>
      </dgm:t>
    </dgm:pt>
    <dgm:pt modelId="{E8933206-D728-8D46-BF0E-F105ABD894DD}">
      <dgm:prSet phldrT="[Text]" custT="1"/>
      <dgm:spPr/>
      <dgm:t>
        <a:bodyPr/>
        <a:lstStyle/>
        <a:p>
          <a:r>
            <a:rPr lang="en-US" sz="1600" dirty="0"/>
            <a:t>June Board of Supervisors</a:t>
          </a:r>
        </a:p>
      </dgm:t>
    </dgm:pt>
    <dgm:pt modelId="{54670EB4-C6DA-6F46-B889-D2B722A7E7C6}" type="parTrans" cxnId="{4E515682-2A11-C744-8CE3-DFE7FD85F95A}">
      <dgm:prSet/>
      <dgm:spPr/>
      <dgm:t>
        <a:bodyPr/>
        <a:lstStyle/>
        <a:p>
          <a:endParaRPr lang="en-US"/>
        </a:p>
      </dgm:t>
    </dgm:pt>
    <dgm:pt modelId="{33FFCDC5-042E-F245-9232-BF46CB32DE08}" type="sibTrans" cxnId="{4E515682-2A11-C744-8CE3-DFE7FD85F95A}">
      <dgm:prSet/>
      <dgm:spPr/>
      <dgm:t>
        <a:bodyPr/>
        <a:lstStyle/>
        <a:p>
          <a:endParaRPr lang="en-US"/>
        </a:p>
      </dgm:t>
    </dgm:pt>
    <dgm:pt modelId="{AB6658DC-7360-1E40-9040-7A338B7025EB}" type="pres">
      <dgm:prSet presAssocID="{5DC54877-7712-6E4C-BE4A-A6924903BDC9}" presName="cycle" presStyleCnt="0">
        <dgm:presLayoutVars>
          <dgm:dir/>
          <dgm:resizeHandles val="exact"/>
        </dgm:presLayoutVars>
      </dgm:prSet>
      <dgm:spPr/>
    </dgm:pt>
    <dgm:pt modelId="{173F67B3-F4A8-F446-8900-75ACDE9C6CD1}" type="pres">
      <dgm:prSet presAssocID="{1C08C519-2B20-B546-A8AD-1DD1610B8E42}" presName="node" presStyleLbl="node1" presStyleIdx="0" presStyleCnt="4" custScaleX="196303">
        <dgm:presLayoutVars>
          <dgm:bulletEnabled val="1"/>
        </dgm:presLayoutVars>
      </dgm:prSet>
      <dgm:spPr/>
    </dgm:pt>
    <dgm:pt modelId="{A2F37C57-D81B-C64E-A01F-1E1EA8FAFC53}" type="pres">
      <dgm:prSet presAssocID="{016C657B-C91B-C94E-A15D-5CFFE4758FE1}" presName="sibTrans" presStyleLbl="sibTrans2D1" presStyleIdx="0" presStyleCnt="4"/>
      <dgm:spPr/>
    </dgm:pt>
    <dgm:pt modelId="{9A91859A-08E5-4146-ADED-FE1739875C06}" type="pres">
      <dgm:prSet presAssocID="{016C657B-C91B-C94E-A15D-5CFFE4758FE1}" presName="connectorText" presStyleLbl="sibTrans2D1" presStyleIdx="0" presStyleCnt="4"/>
      <dgm:spPr/>
    </dgm:pt>
    <dgm:pt modelId="{28DA45CF-B087-D94D-9323-E509C9DE3DBC}" type="pres">
      <dgm:prSet presAssocID="{6376B521-9A96-1A49-8512-4E9423928F28}" presName="node" presStyleLbl="node1" presStyleIdx="1" presStyleCnt="4" custScaleX="185644">
        <dgm:presLayoutVars>
          <dgm:bulletEnabled val="1"/>
        </dgm:presLayoutVars>
      </dgm:prSet>
      <dgm:spPr/>
    </dgm:pt>
    <dgm:pt modelId="{D00AB437-8170-804F-B645-1A92CCD565E3}" type="pres">
      <dgm:prSet presAssocID="{D1D7186B-5EF4-C247-9BD9-5D9F3C6321EE}" presName="sibTrans" presStyleLbl="sibTrans2D1" presStyleIdx="1" presStyleCnt="4"/>
      <dgm:spPr/>
    </dgm:pt>
    <dgm:pt modelId="{15B49413-84DE-D542-A09F-B41ED4354F72}" type="pres">
      <dgm:prSet presAssocID="{D1D7186B-5EF4-C247-9BD9-5D9F3C6321EE}" presName="connectorText" presStyleLbl="sibTrans2D1" presStyleIdx="1" presStyleCnt="4"/>
      <dgm:spPr/>
    </dgm:pt>
    <dgm:pt modelId="{11D848AE-EF6F-3645-B658-056B6F304DD4}" type="pres">
      <dgm:prSet presAssocID="{37A4EF03-7B8D-654C-B00C-1BF4C6DCFE87}" presName="node" presStyleLbl="node1" presStyleIdx="2" presStyleCnt="4" custScaleX="178112">
        <dgm:presLayoutVars>
          <dgm:bulletEnabled val="1"/>
        </dgm:presLayoutVars>
      </dgm:prSet>
      <dgm:spPr/>
    </dgm:pt>
    <dgm:pt modelId="{FB630A7C-1690-8148-AB62-144ECC055F16}" type="pres">
      <dgm:prSet presAssocID="{73FA0EE9-19B8-3E44-A388-DC86C0068B59}" presName="sibTrans" presStyleLbl="sibTrans2D1" presStyleIdx="2" presStyleCnt="4"/>
      <dgm:spPr/>
    </dgm:pt>
    <dgm:pt modelId="{DF497648-7F0E-F845-949C-A84A6712887B}" type="pres">
      <dgm:prSet presAssocID="{73FA0EE9-19B8-3E44-A388-DC86C0068B59}" presName="connectorText" presStyleLbl="sibTrans2D1" presStyleIdx="2" presStyleCnt="4"/>
      <dgm:spPr/>
    </dgm:pt>
    <dgm:pt modelId="{DEC9BA82-8207-A14A-A070-F8F45CB9923F}" type="pres">
      <dgm:prSet presAssocID="{E8933206-D728-8D46-BF0E-F105ABD894DD}" presName="node" presStyleLbl="node1" presStyleIdx="3" presStyleCnt="4" custScaleX="177307">
        <dgm:presLayoutVars>
          <dgm:bulletEnabled val="1"/>
        </dgm:presLayoutVars>
      </dgm:prSet>
      <dgm:spPr/>
    </dgm:pt>
    <dgm:pt modelId="{9CE92A9A-DC71-174C-9AF0-F02C89A6225E}" type="pres">
      <dgm:prSet presAssocID="{33FFCDC5-042E-F245-9232-BF46CB32DE08}" presName="sibTrans" presStyleLbl="sibTrans2D1" presStyleIdx="3" presStyleCnt="4"/>
      <dgm:spPr/>
    </dgm:pt>
    <dgm:pt modelId="{3E9845C3-80E9-DB44-804A-CEBC05403EA5}" type="pres">
      <dgm:prSet presAssocID="{33FFCDC5-042E-F245-9232-BF46CB32DE08}" presName="connectorText" presStyleLbl="sibTrans2D1" presStyleIdx="3" presStyleCnt="4"/>
      <dgm:spPr/>
    </dgm:pt>
  </dgm:ptLst>
  <dgm:cxnLst>
    <dgm:cxn modelId="{9A588604-6F84-AD43-A670-4EC5AE9D9886}" srcId="{5DC54877-7712-6E4C-BE4A-A6924903BDC9}" destId="{37A4EF03-7B8D-654C-B00C-1BF4C6DCFE87}" srcOrd="2" destOrd="0" parTransId="{50279920-B74F-2949-84B0-51635FCD325B}" sibTransId="{73FA0EE9-19B8-3E44-A388-DC86C0068B59}"/>
    <dgm:cxn modelId="{65B2DB0E-FA12-A84D-86AF-A6CF2CF089BF}" type="presOf" srcId="{5DC54877-7712-6E4C-BE4A-A6924903BDC9}" destId="{AB6658DC-7360-1E40-9040-7A338B7025EB}" srcOrd="0" destOrd="0" presId="urn:microsoft.com/office/officeart/2005/8/layout/cycle2"/>
    <dgm:cxn modelId="{FBD75312-1B4F-5A48-809F-2D1B0F7F97DE}" type="presOf" srcId="{37A4EF03-7B8D-654C-B00C-1BF4C6DCFE87}" destId="{11D848AE-EF6F-3645-B658-056B6F304DD4}" srcOrd="0" destOrd="0" presId="urn:microsoft.com/office/officeart/2005/8/layout/cycle2"/>
    <dgm:cxn modelId="{4CD72C13-33F8-E24A-B69F-2D88BE24F89E}" type="presOf" srcId="{016C657B-C91B-C94E-A15D-5CFFE4758FE1}" destId="{A2F37C57-D81B-C64E-A01F-1E1EA8FAFC53}" srcOrd="0" destOrd="0" presId="urn:microsoft.com/office/officeart/2005/8/layout/cycle2"/>
    <dgm:cxn modelId="{27032B33-B80F-A941-978D-C4F5DF95EA05}" type="presOf" srcId="{016C657B-C91B-C94E-A15D-5CFFE4758FE1}" destId="{9A91859A-08E5-4146-ADED-FE1739875C06}" srcOrd="1" destOrd="0" presId="urn:microsoft.com/office/officeart/2005/8/layout/cycle2"/>
    <dgm:cxn modelId="{C105FB42-70AF-9A48-B67A-2F3822E5359B}" srcId="{5DC54877-7712-6E4C-BE4A-A6924903BDC9}" destId="{6376B521-9A96-1A49-8512-4E9423928F28}" srcOrd="1" destOrd="0" parTransId="{5A1A97E0-4E76-1046-8CCD-5C1BB227AAC8}" sibTransId="{D1D7186B-5EF4-C247-9BD9-5D9F3C6321EE}"/>
    <dgm:cxn modelId="{8801C863-03E7-CA4C-BE54-2193FD2CA8A7}" type="presOf" srcId="{33FFCDC5-042E-F245-9232-BF46CB32DE08}" destId="{3E9845C3-80E9-DB44-804A-CEBC05403EA5}" srcOrd="1" destOrd="0" presId="urn:microsoft.com/office/officeart/2005/8/layout/cycle2"/>
    <dgm:cxn modelId="{C118134C-E24E-1749-8CCD-8A5ED490BBD8}" srcId="{5DC54877-7712-6E4C-BE4A-A6924903BDC9}" destId="{1C08C519-2B20-B546-A8AD-1DD1610B8E42}" srcOrd="0" destOrd="0" parTransId="{B81FF72C-7691-C749-8AD6-A1F554C62CD6}" sibTransId="{016C657B-C91B-C94E-A15D-5CFFE4758FE1}"/>
    <dgm:cxn modelId="{DF739C7E-3302-8D4B-A245-E849BABD97AB}" type="presOf" srcId="{73FA0EE9-19B8-3E44-A388-DC86C0068B59}" destId="{DF497648-7F0E-F845-949C-A84A6712887B}" srcOrd="1" destOrd="0" presId="urn:microsoft.com/office/officeart/2005/8/layout/cycle2"/>
    <dgm:cxn modelId="{4E515682-2A11-C744-8CE3-DFE7FD85F95A}" srcId="{5DC54877-7712-6E4C-BE4A-A6924903BDC9}" destId="{E8933206-D728-8D46-BF0E-F105ABD894DD}" srcOrd="3" destOrd="0" parTransId="{54670EB4-C6DA-6F46-B889-D2B722A7E7C6}" sibTransId="{33FFCDC5-042E-F245-9232-BF46CB32DE08}"/>
    <dgm:cxn modelId="{4EEC4A8B-6AD6-924F-A712-ABAA255EC9A9}" type="presOf" srcId="{E8933206-D728-8D46-BF0E-F105ABD894DD}" destId="{DEC9BA82-8207-A14A-A070-F8F45CB9923F}" srcOrd="0" destOrd="0" presId="urn:microsoft.com/office/officeart/2005/8/layout/cycle2"/>
    <dgm:cxn modelId="{DC41B8D6-924D-7F41-821F-32205B3D2B92}" type="presOf" srcId="{6376B521-9A96-1A49-8512-4E9423928F28}" destId="{28DA45CF-B087-D94D-9323-E509C9DE3DBC}" srcOrd="0" destOrd="0" presId="urn:microsoft.com/office/officeart/2005/8/layout/cycle2"/>
    <dgm:cxn modelId="{FB28ADD8-CA3E-504C-BB3F-5C0F0DF3B4E6}" type="presOf" srcId="{1C08C519-2B20-B546-A8AD-1DD1610B8E42}" destId="{173F67B3-F4A8-F446-8900-75ACDE9C6CD1}" srcOrd="0" destOrd="0" presId="urn:microsoft.com/office/officeart/2005/8/layout/cycle2"/>
    <dgm:cxn modelId="{392969E3-5AC1-ED43-BD33-271E263F5217}" type="presOf" srcId="{33FFCDC5-042E-F245-9232-BF46CB32DE08}" destId="{9CE92A9A-DC71-174C-9AF0-F02C89A6225E}" srcOrd="0" destOrd="0" presId="urn:microsoft.com/office/officeart/2005/8/layout/cycle2"/>
    <dgm:cxn modelId="{B4DCF4EE-9430-A340-8069-6117F8573108}" type="presOf" srcId="{D1D7186B-5EF4-C247-9BD9-5D9F3C6321EE}" destId="{15B49413-84DE-D542-A09F-B41ED4354F72}" srcOrd="1" destOrd="0" presId="urn:microsoft.com/office/officeart/2005/8/layout/cycle2"/>
    <dgm:cxn modelId="{4C0ACDFC-C97E-5242-BB3F-F5F4E75CAD46}" type="presOf" srcId="{73FA0EE9-19B8-3E44-A388-DC86C0068B59}" destId="{FB630A7C-1690-8148-AB62-144ECC055F16}" srcOrd="0" destOrd="0" presId="urn:microsoft.com/office/officeart/2005/8/layout/cycle2"/>
    <dgm:cxn modelId="{93729FFD-E90D-5B4C-8CD1-745FDFEF82FD}" type="presOf" srcId="{D1D7186B-5EF4-C247-9BD9-5D9F3C6321EE}" destId="{D00AB437-8170-804F-B645-1A92CCD565E3}" srcOrd="0" destOrd="0" presId="urn:microsoft.com/office/officeart/2005/8/layout/cycle2"/>
    <dgm:cxn modelId="{4DACC736-E290-574D-945D-7A47A1E4706A}" type="presParOf" srcId="{AB6658DC-7360-1E40-9040-7A338B7025EB}" destId="{173F67B3-F4A8-F446-8900-75ACDE9C6CD1}" srcOrd="0" destOrd="0" presId="urn:microsoft.com/office/officeart/2005/8/layout/cycle2"/>
    <dgm:cxn modelId="{41A3D8DE-10AF-154D-A51C-52E60BDF164C}" type="presParOf" srcId="{AB6658DC-7360-1E40-9040-7A338B7025EB}" destId="{A2F37C57-D81B-C64E-A01F-1E1EA8FAFC53}" srcOrd="1" destOrd="0" presId="urn:microsoft.com/office/officeart/2005/8/layout/cycle2"/>
    <dgm:cxn modelId="{B7285E5F-497A-804D-AD06-C3F523BED63A}" type="presParOf" srcId="{A2F37C57-D81B-C64E-A01F-1E1EA8FAFC53}" destId="{9A91859A-08E5-4146-ADED-FE1739875C06}" srcOrd="0" destOrd="0" presId="urn:microsoft.com/office/officeart/2005/8/layout/cycle2"/>
    <dgm:cxn modelId="{0BD705A6-9601-2F4C-91F5-3B144732441A}" type="presParOf" srcId="{AB6658DC-7360-1E40-9040-7A338B7025EB}" destId="{28DA45CF-B087-D94D-9323-E509C9DE3DBC}" srcOrd="2" destOrd="0" presId="urn:microsoft.com/office/officeart/2005/8/layout/cycle2"/>
    <dgm:cxn modelId="{0405C28E-4D12-9542-9AF3-E1D04E1D450B}" type="presParOf" srcId="{AB6658DC-7360-1E40-9040-7A338B7025EB}" destId="{D00AB437-8170-804F-B645-1A92CCD565E3}" srcOrd="3" destOrd="0" presId="urn:microsoft.com/office/officeart/2005/8/layout/cycle2"/>
    <dgm:cxn modelId="{C6AABF8C-0BFA-D04C-ACF0-059CCBDF55B1}" type="presParOf" srcId="{D00AB437-8170-804F-B645-1A92CCD565E3}" destId="{15B49413-84DE-D542-A09F-B41ED4354F72}" srcOrd="0" destOrd="0" presId="urn:microsoft.com/office/officeart/2005/8/layout/cycle2"/>
    <dgm:cxn modelId="{32F2B15C-85E8-0347-857D-D78E6ECD08F6}" type="presParOf" srcId="{AB6658DC-7360-1E40-9040-7A338B7025EB}" destId="{11D848AE-EF6F-3645-B658-056B6F304DD4}" srcOrd="4" destOrd="0" presId="urn:microsoft.com/office/officeart/2005/8/layout/cycle2"/>
    <dgm:cxn modelId="{392D5832-3FBE-4C47-9FFD-B3F4820EAEEA}" type="presParOf" srcId="{AB6658DC-7360-1E40-9040-7A338B7025EB}" destId="{FB630A7C-1690-8148-AB62-144ECC055F16}" srcOrd="5" destOrd="0" presId="urn:microsoft.com/office/officeart/2005/8/layout/cycle2"/>
    <dgm:cxn modelId="{3240C3DA-45DF-7949-B988-DAC695E7210E}" type="presParOf" srcId="{FB630A7C-1690-8148-AB62-144ECC055F16}" destId="{DF497648-7F0E-F845-949C-A84A6712887B}" srcOrd="0" destOrd="0" presId="urn:microsoft.com/office/officeart/2005/8/layout/cycle2"/>
    <dgm:cxn modelId="{DB191D41-1EE6-5740-9B5B-AC0BBB7C5EEE}" type="presParOf" srcId="{AB6658DC-7360-1E40-9040-7A338B7025EB}" destId="{DEC9BA82-8207-A14A-A070-F8F45CB9923F}" srcOrd="6" destOrd="0" presId="urn:microsoft.com/office/officeart/2005/8/layout/cycle2"/>
    <dgm:cxn modelId="{3CCFE1C5-F981-9A42-919C-36111846F211}" type="presParOf" srcId="{AB6658DC-7360-1E40-9040-7A338B7025EB}" destId="{9CE92A9A-DC71-174C-9AF0-F02C89A6225E}" srcOrd="7" destOrd="0" presId="urn:microsoft.com/office/officeart/2005/8/layout/cycle2"/>
    <dgm:cxn modelId="{FB8388D6-9089-714A-BD1B-46AF4851B900}" type="presParOf" srcId="{9CE92A9A-DC71-174C-9AF0-F02C89A6225E}" destId="{3E9845C3-80E9-DB44-804A-CEBC05403E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10633-9928-42B4-A6AC-96D1FB93563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FACE125-A9B1-4E48-A2F2-E4064165AB2F}">
      <dgm:prSet/>
      <dgm:spPr/>
      <dgm:t>
        <a:bodyPr/>
        <a:lstStyle/>
        <a:p>
          <a:r>
            <a:rPr lang="en-US"/>
            <a:t>Liberals start with problem, then solution, then call for action</a:t>
          </a:r>
        </a:p>
      </dgm:t>
    </dgm:pt>
    <dgm:pt modelId="{38014967-FDF2-49DB-A81B-1DF61441B65C}" type="parTrans" cxnId="{AE57288B-8F5D-4709-A8A6-68F8779D00C0}">
      <dgm:prSet/>
      <dgm:spPr/>
      <dgm:t>
        <a:bodyPr/>
        <a:lstStyle/>
        <a:p>
          <a:endParaRPr lang="en-US"/>
        </a:p>
      </dgm:t>
    </dgm:pt>
    <dgm:pt modelId="{CB67492C-104E-4666-9C4F-FF2299B9B918}" type="sibTrans" cxnId="{AE57288B-8F5D-4709-A8A6-68F8779D00C0}">
      <dgm:prSet/>
      <dgm:spPr/>
      <dgm:t>
        <a:bodyPr/>
        <a:lstStyle/>
        <a:p>
          <a:endParaRPr lang="en-US"/>
        </a:p>
      </dgm:t>
    </dgm:pt>
    <dgm:pt modelId="{3E0CCC44-81EE-4469-A202-68469F35CBC4}">
      <dgm:prSet/>
      <dgm:spPr/>
      <dgm:t>
        <a:bodyPr/>
        <a:lstStyle/>
        <a:p>
          <a:r>
            <a:rPr lang="en-US"/>
            <a:t>People have 99 problems already – they don’t want to hear more</a:t>
          </a:r>
        </a:p>
      </dgm:t>
    </dgm:pt>
    <dgm:pt modelId="{48B424C5-93D9-4062-819A-5374EE19DDD8}" type="parTrans" cxnId="{60036AA6-C8F8-48E0-90E5-1C99EF88DE66}">
      <dgm:prSet/>
      <dgm:spPr/>
      <dgm:t>
        <a:bodyPr/>
        <a:lstStyle/>
        <a:p>
          <a:endParaRPr lang="en-US"/>
        </a:p>
      </dgm:t>
    </dgm:pt>
    <dgm:pt modelId="{6794D887-8B34-47A2-BF98-354EA0A874C4}" type="sibTrans" cxnId="{60036AA6-C8F8-48E0-90E5-1C99EF88DE66}">
      <dgm:prSet/>
      <dgm:spPr/>
      <dgm:t>
        <a:bodyPr/>
        <a:lstStyle/>
        <a:p>
          <a:endParaRPr lang="en-US"/>
        </a:p>
      </dgm:t>
    </dgm:pt>
    <dgm:pt modelId="{E3E251DC-7EF4-4174-9AB5-42D36C80B309}">
      <dgm:prSet/>
      <dgm:spPr/>
      <dgm:t>
        <a:bodyPr/>
        <a:lstStyle/>
        <a:p>
          <a:r>
            <a:rPr lang="en-US"/>
            <a:t>Martin Luther King didn’t say “I have a problem”</a:t>
          </a:r>
        </a:p>
      </dgm:t>
    </dgm:pt>
    <dgm:pt modelId="{C9B986A4-2FD7-4A42-A09C-75B06FF5C30E}" type="parTrans" cxnId="{A1F59278-5C69-447C-9B29-D30CE2295672}">
      <dgm:prSet/>
      <dgm:spPr/>
      <dgm:t>
        <a:bodyPr/>
        <a:lstStyle/>
        <a:p>
          <a:endParaRPr lang="en-US"/>
        </a:p>
      </dgm:t>
    </dgm:pt>
    <dgm:pt modelId="{F365C33D-A507-4A09-A1F9-27FC35A34172}" type="sibTrans" cxnId="{A1F59278-5C69-447C-9B29-D30CE2295672}">
      <dgm:prSet/>
      <dgm:spPr/>
      <dgm:t>
        <a:bodyPr/>
        <a:lstStyle/>
        <a:p>
          <a:endParaRPr lang="en-US"/>
        </a:p>
      </dgm:t>
    </dgm:pt>
    <dgm:pt modelId="{9714C218-AF62-4FF1-B1B2-E3AFAD9806A3}">
      <dgm:prSet/>
      <dgm:spPr/>
      <dgm:t>
        <a:bodyPr/>
        <a:lstStyle/>
        <a:p>
          <a:r>
            <a:rPr lang="en-US"/>
            <a:t>Start with values</a:t>
          </a:r>
        </a:p>
      </dgm:t>
    </dgm:pt>
    <dgm:pt modelId="{64633C45-6C27-43A1-AAC9-771024427BA7}" type="parTrans" cxnId="{532E442E-D3F3-401A-A50D-3DE81D5E8FB2}">
      <dgm:prSet/>
      <dgm:spPr/>
      <dgm:t>
        <a:bodyPr/>
        <a:lstStyle/>
        <a:p>
          <a:endParaRPr lang="en-US"/>
        </a:p>
      </dgm:t>
    </dgm:pt>
    <dgm:pt modelId="{AD87D23C-4149-4C1E-8235-8294EF44DA4B}" type="sibTrans" cxnId="{532E442E-D3F3-401A-A50D-3DE81D5E8FB2}">
      <dgm:prSet/>
      <dgm:spPr/>
      <dgm:t>
        <a:bodyPr/>
        <a:lstStyle/>
        <a:p>
          <a:endParaRPr lang="en-US"/>
        </a:p>
      </dgm:t>
    </dgm:pt>
    <dgm:pt modelId="{748DE53D-F694-494B-80AD-38FE03D0C54A}">
      <dgm:prSet/>
      <dgm:spPr/>
      <dgm:t>
        <a:bodyPr/>
        <a:lstStyle/>
        <a:p>
          <a:r>
            <a:rPr lang="en-US"/>
            <a:t>“Most of us seek to treat others the way we want to be treated” not “our treatment of undocumented immigrants is horrendous”</a:t>
          </a:r>
        </a:p>
      </dgm:t>
    </dgm:pt>
    <dgm:pt modelId="{4AF58B04-D305-43B3-90B0-D6D5D1EC1604}" type="parTrans" cxnId="{951854E0-3617-4D52-9344-5BF1A21DD9FA}">
      <dgm:prSet/>
      <dgm:spPr/>
      <dgm:t>
        <a:bodyPr/>
        <a:lstStyle/>
        <a:p>
          <a:endParaRPr lang="en-US"/>
        </a:p>
      </dgm:t>
    </dgm:pt>
    <dgm:pt modelId="{5122A671-9957-4DAC-A891-7B8AA2E630B6}" type="sibTrans" cxnId="{951854E0-3617-4D52-9344-5BF1A21DD9FA}">
      <dgm:prSet/>
      <dgm:spPr/>
      <dgm:t>
        <a:bodyPr/>
        <a:lstStyle/>
        <a:p>
          <a:endParaRPr lang="en-US"/>
        </a:p>
      </dgm:t>
    </dgm:pt>
    <dgm:pt modelId="{56FBF90D-D7FC-4BB9-86C7-A26A5F0FC5E5}" type="pres">
      <dgm:prSet presAssocID="{ACD10633-9928-42B4-A6AC-96D1FB93563D}" presName="root" presStyleCnt="0">
        <dgm:presLayoutVars>
          <dgm:dir/>
          <dgm:resizeHandles val="exact"/>
        </dgm:presLayoutVars>
      </dgm:prSet>
      <dgm:spPr/>
    </dgm:pt>
    <dgm:pt modelId="{D0DD02DA-2602-4406-86A4-954F254BDB59}" type="pres">
      <dgm:prSet presAssocID="{4FACE125-A9B1-4E48-A2F2-E4064165AB2F}" presName="compNode" presStyleCnt="0"/>
      <dgm:spPr/>
    </dgm:pt>
    <dgm:pt modelId="{DA720EE2-F970-4FE0-A650-8B593E32160B}" type="pres">
      <dgm:prSet presAssocID="{4FACE125-A9B1-4E48-A2F2-E4064165AB2F}" presName="bgRect" presStyleLbl="bgShp" presStyleIdx="0" presStyleCnt="5"/>
      <dgm:spPr/>
    </dgm:pt>
    <dgm:pt modelId="{8A5CF68F-D4F9-42C1-8B84-F8A3B5AC54C3}" type="pres">
      <dgm:prSet presAssocID="{4FACE125-A9B1-4E48-A2F2-E4064165AB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7C34C21-3A6B-46A2-88FC-52C8E301E755}" type="pres">
      <dgm:prSet presAssocID="{4FACE125-A9B1-4E48-A2F2-E4064165AB2F}" presName="spaceRect" presStyleCnt="0"/>
      <dgm:spPr/>
    </dgm:pt>
    <dgm:pt modelId="{8696B480-458C-4777-AF9C-9B60C9B94154}" type="pres">
      <dgm:prSet presAssocID="{4FACE125-A9B1-4E48-A2F2-E4064165AB2F}" presName="parTx" presStyleLbl="revTx" presStyleIdx="0" presStyleCnt="5">
        <dgm:presLayoutVars>
          <dgm:chMax val="0"/>
          <dgm:chPref val="0"/>
        </dgm:presLayoutVars>
      </dgm:prSet>
      <dgm:spPr/>
    </dgm:pt>
    <dgm:pt modelId="{90E188F3-24D1-48B0-84B7-15BC8626A6E1}" type="pres">
      <dgm:prSet presAssocID="{CB67492C-104E-4666-9C4F-FF2299B9B918}" presName="sibTrans" presStyleCnt="0"/>
      <dgm:spPr/>
    </dgm:pt>
    <dgm:pt modelId="{A72C5977-63DB-4F6B-AF57-7BBF05516122}" type="pres">
      <dgm:prSet presAssocID="{3E0CCC44-81EE-4469-A202-68469F35CBC4}" presName="compNode" presStyleCnt="0"/>
      <dgm:spPr/>
    </dgm:pt>
    <dgm:pt modelId="{1B11D101-39A8-4EE6-AE8D-A4764591DF28}" type="pres">
      <dgm:prSet presAssocID="{3E0CCC44-81EE-4469-A202-68469F35CBC4}" presName="bgRect" presStyleLbl="bgShp" presStyleIdx="1" presStyleCnt="5"/>
      <dgm:spPr/>
    </dgm:pt>
    <dgm:pt modelId="{E65BAA05-B66B-445A-A7FD-88BEBB2B1F19}" type="pres">
      <dgm:prSet presAssocID="{3E0CCC44-81EE-4469-A202-68469F35CB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B82715C-5BF8-46F7-B1B3-7821B76D439E}" type="pres">
      <dgm:prSet presAssocID="{3E0CCC44-81EE-4469-A202-68469F35CBC4}" presName="spaceRect" presStyleCnt="0"/>
      <dgm:spPr/>
    </dgm:pt>
    <dgm:pt modelId="{EB4548D0-F783-4BEE-B7A6-4AF4738988A2}" type="pres">
      <dgm:prSet presAssocID="{3E0CCC44-81EE-4469-A202-68469F35CBC4}" presName="parTx" presStyleLbl="revTx" presStyleIdx="1" presStyleCnt="5">
        <dgm:presLayoutVars>
          <dgm:chMax val="0"/>
          <dgm:chPref val="0"/>
        </dgm:presLayoutVars>
      </dgm:prSet>
      <dgm:spPr/>
    </dgm:pt>
    <dgm:pt modelId="{59AB1DE2-4BB8-4868-9F13-9E0F1E8BDB2F}" type="pres">
      <dgm:prSet presAssocID="{6794D887-8B34-47A2-BF98-354EA0A874C4}" presName="sibTrans" presStyleCnt="0"/>
      <dgm:spPr/>
    </dgm:pt>
    <dgm:pt modelId="{DD3A0C2E-519F-448D-8C4D-988F5DF37EA8}" type="pres">
      <dgm:prSet presAssocID="{E3E251DC-7EF4-4174-9AB5-42D36C80B309}" presName="compNode" presStyleCnt="0"/>
      <dgm:spPr/>
    </dgm:pt>
    <dgm:pt modelId="{92D82D42-2BF4-48A5-91AA-5ACB8884F481}" type="pres">
      <dgm:prSet presAssocID="{E3E251DC-7EF4-4174-9AB5-42D36C80B309}" presName="bgRect" presStyleLbl="bgShp" presStyleIdx="2" presStyleCnt="5"/>
      <dgm:spPr/>
    </dgm:pt>
    <dgm:pt modelId="{1E13B180-C8E2-4B18-945A-1E3833EBEE08}" type="pres">
      <dgm:prSet presAssocID="{E3E251DC-7EF4-4174-9AB5-42D36C80B3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FCF53B0E-F4E6-47D8-A389-55AF88B59A22}" type="pres">
      <dgm:prSet presAssocID="{E3E251DC-7EF4-4174-9AB5-42D36C80B309}" presName="spaceRect" presStyleCnt="0"/>
      <dgm:spPr/>
    </dgm:pt>
    <dgm:pt modelId="{D64DED93-05ED-4FC9-8A5D-99B3813A04D2}" type="pres">
      <dgm:prSet presAssocID="{E3E251DC-7EF4-4174-9AB5-42D36C80B309}" presName="parTx" presStyleLbl="revTx" presStyleIdx="2" presStyleCnt="5">
        <dgm:presLayoutVars>
          <dgm:chMax val="0"/>
          <dgm:chPref val="0"/>
        </dgm:presLayoutVars>
      </dgm:prSet>
      <dgm:spPr/>
    </dgm:pt>
    <dgm:pt modelId="{0398B1AB-60EA-48CD-B0D7-87D7F8B2C7D1}" type="pres">
      <dgm:prSet presAssocID="{F365C33D-A507-4A09-A1F9-27FC35A34172}" presName="sibTrans" presStyleCnt="0"/>
      <dgm:spPr/>
    </dgm:pt>
    <dgm:pt modelId="{BC1BD3FA-0E0F-4658-8474-FAE4EC723CBA}" type="pres">
      <dgm:prSet presAssocID="{9714C218-AF62-4FF1-B1B2-E3AFAD9806A3}" presName="compNode" presStyleCnt="0"/>
      <dgm:spPr/>
    </dgm:pt>
    <dgm:pt modelId="{81A5C2B5-7EA7-44B2-AE37-4EF0E24BD214}" type="pres">
      <dgm:prSet presAssocID="{9714C218-AF62-4FF1-B1B2-E3AFAD9806A3}" presName="bgRect" presStyleLbl="bgShp" presStyleIdx="3" presStyleCnt="5"/>
      <dgm:spPr/>
    </dgm:pt>
    <dgm:pt modelId="{8DFA64B4-93D4-4334-A82E-1C4DA0700F48}" type="pres">
      <dgm:prSet presAssocID="{9714C218-AF62-4FF1-B1B2-E3AFAD9806A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434AAC4-2CF6-4CDD-9392-17857268327D}" type="pres">
      <dgm:prSet presAssocID="{9714C218-AF62-4FF1-B1B2-E3AFAD9806A3}" presName="spaceRect" presStyleCnt="0"/>
      <dgm:spPr/>
    </dgm:pt>
    <dgm:pt modelId="{CF7926EC-A93E-4E97-A3E6-1B44E530298E}" type="pres">
      <dgm:prSet presAssocID="{9714C218-AF62-4FF1-B1B2-E3AFAD9806A3}" presName="parTx" presStyleLbl="revTx" presStyleIdx="3" presStyleCnt="5">
        <dgm:presLayoutVars>
          <dgm:chMax val="0"/>
          <dgm:chPref val="0"/>
        </dgm:presLayoutVars>
      </dgm:prSet>
      <dgm:spPr/>
    </dgm:pt>
    <dgm:pt modelId="{0D2E8E93-8980-4BF3-A4D8-AFDD2D7197E3}" type="pres">
      <dgm:prSet presAssocID="{AD87D23C-4149-4C1E-8235-8294EF44DA4B}" presName="sibTrans" presStyleCnt="0"/>
      <dgm:spPr/>
    </dgm:pt>
    <dgm:pt modelId="{C981300D-2468-44A5-8A40-D1556271C65A}" type="pres">
      <dgm:prSet presAssocID="{748DE53D-F694-494B-80AD-38FE03D0C54A}" presName="compNode" presStyleCnt="0"/>
      <dgm:spPr/>
    </dgm:pt>
    <dgm:pt modelId="{462AC23A-A661-4A12-B349-BB51CEED535A}" type="pres">
      <dgm:prSet presAssocID="{748DE53D-F694-494B-80AD-38FE03D0C54A}" presName="bgRect" presStyleLbl="bgShp" presStyleIdx="4" presStyleCnt="5"/>
      <dgm:spPr/>
    </dgm:pt>
    <dgm:pt modelId="{822BDB19-FC7C-4D79-8D22-C9EDB9A8AB8B}" type="pres">
      <dgm:prSet presAssocID="{748DE53D-F694-494B-80AD-38FE03D0C54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D149A2B-4D2E-4F7D-A02D-B725522EC009}" type="pres">
      <dgm:prSet presAssocID="{748DE53D-F694-494B-80AD-38FE03D0C54A}" presName="spaceRect" presStyleCnt="0"/>
      <dgm:spPr/>
    </dgm:pt>
    <dgm:pt modelId="{AA657FD6-BD5A-43B2-96C9-4FB357510E96}" type="pres">
      <dgm:prSet presAssocID="{748DE53D-F694-494B-80AD-38FE03D0C54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32E442E-D3F3-401A-A50D-3DE81D5E8FB2}" srcId="{ACD10633-9928-42B4-A6AC-96D1FB93563D}" destId="{9714C218-AF62-4FF1-B1B2-E3AFAD9806A3}" srcOrd="3" destOrd="0" parTransId="{64633C45-6C27-43A1-AAC9-771024427BA7}" sibTransId="{AD87D23C-4149-4C1E-8235-8294EF44DA4B}"/>
    <dgm:cxn modelId="{E534835E-3353-4394-A5A7-AD107C95E6EE}" type="presOf" srcId="{748DE53D-F694-494B-80AD-38FE03D0C54A}" destId="{AA657FD6-BD5A-43B2-96C9-4FB357510E96}" srcOrd="0" destOrd="0" presId="urn:microsoft.com/office/officeart/2018/2/layout/IconVerticalSolidList"/>
    <dgm:cxn modelId="{24234747-7208-4706-8FDE-10AF5AABD147}" type="presOf" srcId="{ACD10633-9928-42B4-A6AC-96D1FB93563D}" destId="{56FBF90D-D7FC-4BB9-86C7-A26A5F0FC5E5}" srcOrd="0" destOrd="0" presId="urn:microsoft.com/office/officeart/2018/2/layout/IconVerticalSolidList"/>
    <dgm:cxn modelId="{A1F59278-5C69-447C-9B29-D30CE2295672}" srcId="{ACD10633-9928-42B4-A6AC-96D1FB93563D}" destId="{E3E251DC-7EF4-4174-9AB5-42D36C80B309}" srcOrd="2" destOrd="0" parTransId="{C9B986A4-2FD7-4A42-A09C-75B06FF5C30E}" sibTransId="{F365C33D-A507-4A09-A1F9-27FC35A34172}"/>
    <dgm:cxn modelId="{AE57288B-8F5D-4709-A8A6-68F8779D00C0}" srcId="{ACD10633-9928-42B4-A6AC-96D1FB93563D}" destId="{4FACE125-A9B1-4E48-A2F2-E4064165AB2F}" srcOrd="0" destOrd="0" parTransId="{38014967-FDF2-49DB-A81B-1DF61441B65C}" sibTransId="{CB67492C-104E-4666-9C4F-FF2299B9B918}"/>
    <dgm:cxn modelId="{2429528B-02A6-4B52-A9C9-373CA505E3F1}" type="presOf" srcId="{3E0CCC44-81EE-4469-A202-68469F35CBC4}" destId="{EB4548D0-F783-4BEE-B7A6-4AF4738988A2}" srcOrd="0" destOrd="0" presId="urn:microsoft.com/office/officeart/2018/2/layout/IconVerticalSolidList"/>
    <dgm:cxn modelId="{60036AA6-C8F8-48E0-90E5-1C99EF88DE66}" srcId="{ACD10633-9928-42B4-A6AC-96D1FB93563D}" destId="{3E0CCC44-81EE-4469-A202-68469F35CBC4}" srcOrd="1" destOrd="0" parTransId="{48B424C5-93D9-4062-819A-5374EE19DDD8}" sibTransId="{6794D887-8B34-47A2-BF98-354EA0A874C4}"/>
    <dgm:cxn modelId="{F1E6FEDE-D5F4-40F9-8AA6-AC763F5C290E}" type="presOf" srcId="{4FACE125-A9B1-4E48-A2F2-E4064165AB2F}" destId="{8696B480-458C-4777-AF9C-9B60C9B94154}" srcOrd="0" destOrd="0" presId="urn:microsoft.com/office/officeart/2018/2/layout/IconVerticalSolidList"/>
    <dgm:cxn modelId="{951854E0-3617-4D52-9344-5BF1A21DD9FA}" srcId="{ACD10633-9928-42B4-A6AC-96D1FB93563D}" destId="{748DE53D-F694-494B-80AD-38FE03D0C54A}" srcOrd="4" destOrd="0" parTransId="{4AF58B04-D305-43B3-90B0-D6D5D1EC1604}" sibTransId="{5122A671-9957-4DAC-A891-7B8AA2E630B6}"/>
    <dgm:cxn modelId="{0668B8E4-C554-42C9-9060-5780E04EBAE9}" type="presOf" srcId="{9714C218-AF62-4FF1-B1B2-E3AFAD9806A3}" destId="{CF7926EC-A93E-4E97-A3E6-1B44E530298E}" srcOrd="0" destOrd="0" presId="urn:microsoft.com/office/officeart/2018/2/layout/IconVerticalSolidList"/>
    <dgm:cxn modelId="{D4DBC9EB-B680-4832-80EF-B3F27252FFED}" type="presOf" srcId="{E3E251DC-7EF4-4174-9AB5-42D36C80B309}" destId="{D64DED93-05ED-4FC9-8A5D-99B3813A04D2}" srcOrd="0" destOrd="0" presId="urn:microsoft.com/office/officeart/2018/2/layout/IconVerticalSolidList"/>
    <dgm:cxn modelId="{40AA3E6F-5EB0-48FA-BFF7-C5166FE8EAF1}" type="presParOf" srcId="{56FBF90D-D7FC-4BB9-86C7-A26A5F0FC5E5}" destId="{D0DD02DA-2602-4406-86A4-954F254BDB59}" srcOrd="0" destOrd="0" presId="urn:microsoft.com/office/officeart/2018/2/layout/IconVerticalSolidList"/>
    <dgm:cxn modelId="{DC7C34F9-6F16-47F8-8A6F-CF889CB23DA9}" type="presParOf" srcId="{D0DD02DA-2602-4406-86A4-954F254BDB59}" destId="{DA720EE2-F970-4FE0-A650-8B593E32160B}" srcOrd="0" destOrd="0" presId="urn:microsoft.com/office/officeart/2018/2/layout/IconVerticalSolidList"/>
    <dgm:cxn modelId="{2166F0C9-09B8-4062-AF5C-1733BABDD132}" type="presParOf" srcId="{D0DD02DA-2602-4406-86A4-954F254BDB59}" destId="{8A5CF68F-D4F9-42C1-8B84-F8A3B5AC54C3}" srcOrd="1" destOrd="0" presId="urn:microsoft.com/office/officeart/2018/2/layout/IconVerticalSolidList"/>
    <dgm:cxn modelId="{1A0BDEB5-BEBB-43D1-8F7B-BDF6824DC0B0}" type="presParOf" srcId="{D0DD02DA-2602-4406-86A4-954F254BDB59}" destId="{87C34C21-3A6B-46A2-88FC-52C8E301E755}" srcOrd="2" destOrd="0" presId="urn:microsoft.com/office/officeart/2018/2/layout/IconVerticalSolidList"/>
    <dgm:cxn modelId="{4EBFC631-83E4-4872-B12F-0BCCCC07F2B3}" type="presParOf" srcId="{D0DD02DA-2602-4406-86A4-954F254BDB59}" destId="{8696B480-458C-4777-AF9C-9B60C9B94154}" srcOrd="3" destOrd="0" presId="urn:microsoft.com/office/officeart/2018/2/layout/IconVerticalSolidList"/>
    <dgm:cxn modelId="{A553EAB5-5790-4CCF-BE58-E5EA32137557}" type="presParOf" srcId="{56FBF90D-D7FC-4BB9-86C7-A26A5F0FC5E5}" destId="{90E188F3-24D1-48B0-84B7-15BC8626A6E1}" srcOrd="1" destOrd="0" presId="urn:microsoft.com/office/officeart/2018/2/layout/IconVerticalSolidList"/>
    <dgm:cxn modelId="{B25C0A6E-6CFC-4FAC-AABC-F8932F63E8F8}" type="presParOf" srcId="{56FBF90D-D7FC-4BB9-86C7-A26A5F0FC5E5}" destId="{A72C5977-63DB-4F6B-AF57-7BBF05516122}" srcOrd="2" destOrd="0" presId="urn:microsoft.com/office/officeart/2018/2/layout/IconVerticalSolidList"/>
    <dgm:cxn modelId="{FAB6D00A-8D4B-4D51-9D08-85DAB9DFCE03}" type="presParOf" srcId="{A72C5977-63DB-4F6B-AF57-7BBF05516122}" destId="{1B11D101-39A8-4EE6-AE8D-A4764591DF28}" srcOrd="0" destOrd="0" presId="urn:microsoft.com/office/officeart/2018/2/layout/IconVerticalSolidList"/>
    <dgm:cxn modelId="{C3756032-5C7B-475E-B8B2-9AC08FE92855}" type="presParOf" srcId="{A72C5977-63DB-4F6B-AF57-7BBF05516122}" destId="{E65BAA05-B66B-445A-A7FD-88BEBB2B1F19}" srcOrd="1" destOrd="0" presId="urn:microsoft.com/office/officeart/2018/2/layout/IconVerticalSolidList"/>
    <dgm:cxn modelId="{985E7B66-11C4-4167-A4C3-DDB577279738}" type="presParOf" srcId="{A72C5977-63DB-4F6B-AF57-7BBF05516122}" destId="{4B82715C-5BF8-46F7-B1B3-7821B76D439E}" srcOrd="2" destOrd="0" presId="urn:microsoft.com/office/officeart/2018/2/layout/IconVerticalSolidList"/>
    <dgm:cxn modelId="{5B784F64-F4FA-435F-AD6A-9C3CF87A03EE}" type="presParOf" srcId="{A72C5977-63DB-4F6B-AF57-7BBF05516122}" destId="{EB4548D0-F783-4BEE-B7A6-4AF4738988A2}" srcOrd="3" destOrd="0" presId="urn:microsoft.com/office/officeart/2018/2/layout/IconVerticalSolidList"/>
    <dgm:cxn modelId="{E55F5BFC-34FC-43FB-BA96-7BB27D1E61E2}" type="presParOf" srcId="{56FBF90D-D7FC-4BB9-86C7-A26A5F0FC5E5}" destId="{59AB1DE2-4BB8-4868-9F13-9E0F1E8BDB2F}" srcOrd="3" destOrd="0" presId="urn:microsoft.com/office/officeart/2018/2/layout/IconVerticalSolidList"/>
    <dgm:cxn modelId="{46F40152-6981-4594-B616-7DB851A7D0BF}" type="presParOf" srcId="{56FBF90D-D7FC-4BB9-86C7-A26A5F0FC5E5}" destId="{DD3A0C2E-519F-448D-8C4D-988F5DF37EA8}" srcOrd="4" destOrd="0" presId="urn:microsoft.com/office/officeart/2018/2/layout/IconVerticalSolidList"/>
    <dgm:cxn modelId="{8150E43C-B104-45DE-BDCE-F184303DDD94}" type="presParOf" srcId="{DD3A0C2E-519F-448D-8C4D-988F5DF37EA8}" destId="{92D82D42-2BF4-48A5-91AA-5ACB8884F481}" srcOrd="0" destOrd="0" presId="urn:microsoft.com/office/officeart/2018/2/layout/IconVerticalSolidList"/>
    <dgm:cxn modelId="{D59773BE-23F1-481E-857C-CA0A9C9D78B7}" type="presParOf" srcId="{DD3A0C2E-519F-448D-8C4D-988F5DF37EA8}" destId="{1E13B180-C8E2-4B18-945A-1E3833EBEE08}" srcOrd="1" destOrd="0" presId="urn:microsoft.com/office/officeart/2018/2/layout/IconVerticalSolidList"/>
    <dgm:cxn modelId="{DE2299DE-A03F-443B-9E76-01C919105612}" type="presParOf" srcId="{DD3A0C2E-519F-448D-8C4D-988F5DF37EA8}" destId="{FCF53B0E-F4E6-47D8-A389-55AF88B59A22}" srcOrd="2" destOrd="0" presId="urn:microsoft.com/office/officeart/2018/2/layout/IconVerticalSolidList"/>
    <dgm:cxn modelId="{0A9FEE77-2186-476A-B138-B31B64EBDA3D}" type="presParOf" srcId="{DD3A0C2E-519F-448D-8C4D-988F5DF37EA8}" destId="{D64DED93-05ED-4FC9-8A5D-99B3813A04D2}" srcOrd="3" destOrd="0" presId="urn:microsoft.com/office/officeart/2018/2/layout/IconVerticalSolidList"/>
    <dgm:cxn modelId="{08DA9E66-5B69-414C-91F2-F2BCEC75770F}" type="presParOf" srcId="{56FBF90D-D7FC-4BB9-86C7-A26A5F0FC5E5}" destId="{0398B1AB-60EA-48CD-B0D7-87D7F8B2C7D1}" srcOrd="5" destOrd="0" presId="urn:microsoft.com/office/officeart/2018/2/layout/IconVerticalSolidList"/>
    <dgm:cxn modelId="{B9273032-E060-4F2A-8452-F093BFF5D224}" type="presParOf" srcId="{56FBF90D-D7FC-4BB9-86C7-A26A5F0FC5E5}" destId="{BC1BD3FA-0E0F-4658-8474-FAE4EC723CBA}" srcOrd="6" destOrd="0" presId="urn:microsoft.com/office/officeart/2018/2/layout/IconVerticalSolidList"/>
    <dgm:cxn modelId="{75E8A434-94FD-44B2-8400-FB971101349A}" type="presParOf" srcId="{BC1BD3FA-0E0F-4658-8474-FAE4EC723CBA}" destId="{81A5C2B5-7EA7-44B2-AE37-4EF0E24BD214}" srcOrd="0" destOrd="0" presId="urn:microsoft.com/office/officeart/2018/2/layout/IconVerticalSolidList"/>
    <dgm:cxn modelId="{08151040-CE63-49BB-8A4C-5535C6E38099}" type="presParOf" srcId="{BC1BD3FA-0E0F-4658-8474-FAE4EC723CBA}" destId="{8DFA64B4-93D4-4334-A82E-1C4DA0700F48}" srcOrd="1" destOrd="0" presId="urn:microsoft.com/office/officeart/2018/2/layout/IconVerticalSolidList"/>
    <dgm:cxn modelId="{A81437D5-75E4-458C-96A3-6C1C73AC5A83}" type="presParOf" srcId="{BC1BD3FA-0E0F-4658-8474-FAE4EC723CBA}" destId="{0434AAC4-2CF6-4CDD-9392-17857268327D}" srcOrd="2" destOrd="0" presId="urn:microsoft.com/office/officeart/2018/2/layout/IconVerticalSolidList"/>
    <dgm:cxn modelId="{E86D5785-DAC4-4DA3-B088-1E3725FE92B5}" type="presParOf" srcId="{BC1BD3FA-0E0F-4658-8474-FAE4EC723CBA}" destId="{CF7926EC-A93E-4E97-A3E6-1B44E530298E}" srcOrd="3" destOrd="0" presId="urn:microsoft.com/office/officeart/2018/2/layout/IconVerticalSolidList"/>
    <dgm:cxn modelId="{E355BA7A-0C39-47AC-BE04-038AC3287742}" type="presParOf" srcId="{56FBF90D-D7FC-4BB9-86C7-A26A5F0FC5E5}" destId="{0D2E8E93-8980-4BF3-A4D8-AFDD2D7197E3}" srcOrd="7" destOrd="0" presId="urn:microsoft.com/office/officeart/2018/2/layout/IconVerticalSolidList"/>
    <dgm:cxn modelId="{B34A1C19-4B17-469F-B95F-5DF7F8EA6BF5}" type="presParOf" srcId="{56FBF90D-D7FC-4BB9-86C7-A26A5F0FC5E5}" destId="{C981300D-2468-44A5-8A40-D1556271C65A}" srcOrd="8" destOrd="0" presId="urn:microsoft.com/office/officeart/2018/2/layout/IconVerticalSolidList"/>
    <dgm:cxn modelId="{E417DB1A-181B-4B06-99F1-6D33FD150C9D}" type="presParOf" srcId="{C981300D-2468-44A5-8A40-D1556271C65A}" destId="{462AC23A-A661-4A12-B349-BB51CEED535A}" srcOrd="0" destOrd="0" presId="urn:microsoft.com/office/officeart/2018/2/layout/IconVerticalSolidList"/>
    <dgm:cxn modelId="{E95D947E-B0FB-4145-BB2D-407C69BDA632}" type="presParOf" srcId="{C981300D-2468-44A5-8A40-D1556271C65A}" destId="{822BDB19-FC7C-4D79-8D22-C9EDB9A8AB8B}" srcOrd="1" destOrd="0" presId="urn:microsoft.com/office/officeart/2018/2/layout/IconVerticalSolidList"/>
    <dgm:cxn modelId="{B0821E78-AF5F-4F21-9A34-BBA6345816DA}" type="presParOf" srcId="{C981300D-2468-44A5-8A40-D1556271C65A}" destId="{CD149A2B-4D2E-4F7D-A02D-B725522EC009}" srcOrd="2" destOrd="0" presId="urn:microsoft.com/office/officeart/2018/2/layout/IconVerticalSolidList"/>
    <dgm:cxn modelId="{ED95869B-605A-443B-891F-D3126888D2FA}" type="presParOf" srcId="{C981300D-2468-44A5-8A40-D1556271C65A}" destId="{AA657FD6-BD5A-43B2-96C9-4FB357510E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3A419-6539-4AE0-9AC9-F6177AF993C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57FCCE-4752-43E3-BF41-F561BB858EB1}">
      <dgm:prSet/>
      <dgm:spPr/>
      <dgm:t>
        <a:bodyPr/>
        <a:lstStyle/>
        <a:p>
          <a:r>
            <a:rPr lang="en-US" dirty="0"/>
            <a:t>You </a:t>
          </a:r>
          <a:r>
            <a:rPr lang="en-US" u="sng" dirty="0"/>
            <a:t>lose</a:t>
          </a:r>
          <a:r>
            <a:rPr lang="en-US" dirty="0"/>
            <a:t> your keys—you don’t lose your job—someone </a:t>
          </a:r>
          <a:r>
            <a:rPr lang="en-US" u="sng" dirty="0"/>
            <a:t>takes</a:t>
          </a:r>
          <a:r>
            <a:rPr lang="en-US" dirty="0"/>
            <a:t> your job away.</a:t>
          </a:r>
        </a:p>
      </dgm:t>
    </dgm:pt>
    <dgm:pt modelId="{768B9161-0DB3-4711-A4D4-FA4654DBC976}" type="parTrans" cxnId="{8CE0343E-88E6-4983-B6D0-B505D0796D4E}">
      <dgm:prSet/>
      <dgm:spPr/>
      <dgm:t>
        <a:bodyPr/>
        <a:lstStyle/>
        <a:p>
          <a:endParaRPr lang="en-US"/>
        </a:p>
      </dgm:t>
    </dgm:pt>
    <dgm:pt modelId="{9B25259B-E3E0-40C8-9587-EAA448F3671A}" type="sibTrans" cxnId="{8CE0343E-88E6-4983-B6D0-B505D0796D4E}">
      <dgm:prSet/>
      <dgm:spPr/>
      <dgm:t>
        <a:bodyPr/>
        <a:lstStyle/>
        <a:p>
          <a:endParaRPr lang="en-US"/>
        </a:p>
      </dgm:t>
    </dgm:pt>
    <dgm:pt modelId="{2DD7CD32-5426-44B8-9288-0EE5F19F82E2}">
      <dgm:prSet/>
      <dgm:spPr/>
      <dgm:t>
        <a:bodyPr/>
        <a:lstStyle/>
        <a:p>
          <a:r>
            <a:rPr lang="en-US"/>
            <a:t>Don’t say “the climate is changing”.  Say “Corporations make profits by damaging our climate”.</a:t>
          </a:r>
        </a:p>
      </dgm:t>
    </dgm:pt>
    <dgm:pt modelId="{50DF2EFB-FE07-4B52-B804-7704345A8FCE}" type="parTrans" cxnId="{5037D264-10B7-403C-80A8-E1FAFB0F7DDD}">
      <dgm:prSet/>
      <dgm:spPr/>
      <dgm:t>
        <a:bodyPr/>
        <a:lstStyle/>
        <a:p>
          <a:endParaRPr lang="en-US"/>
        </a:p>
      </dgm:t>
    </dgm:pt>
    <dgm:pt modelId="{E4D538D4-E2EF-4309-B7A6-BC7A77A96680}" type="sibTrans" cxnId="{5037D264-10B7-403C-80A8-E1FAFB0F7DDD}">
      <dgm:prSet/>
      <dgm:spPr/>
      <dgm:t>
        <a:bodyPr/>
        <a:lstStyle/>
        <a:p>
          <a:endParaRPr lang="en-US"/>
        </a:p>
      </dgm:t>
    </dgm:pt>
    <dgm:pt modelId="{32224A8E-27C8-41A5-B114-DC788DBA11BB}">
      <dgm:prSet/>
      <dgm:spPr/>
      <dgm:t>
        <a:bodyPr/>
        <a:lstStyle/>
        <a:p>
          <a:r>
            <a:rPr lang="en-US" dirty="0"/>
            <a:t>If no one caused this problem, where will you look to fix it?</a:t>
          </a:r>
        </a:p>
      </dgm:t>
    </dgm:pt>
    <dgm:pt modelId="{A6AB5165-DA60-4708-86DF-A128D1C0EBF1}" type="parTrans" cxnId="{277F66B9-C05D-46D0-88F9-2C940BD8B288}">
      <dgm:prSet/>
      <dgm:spPr/>
      <dgm:t>
        <a:bodyPr/>
        <a:lstStyle/>
        <a:p>
          <a:endParaRPr lang="en-US"/>
        </a:p>
      </dgm:t>
    </dgm:pt>
    <dgm:pt modelId="{5884FB29-DAC7-4497-8E5C-68B3A557465F}" type="sibTrans" cxnId="{277F66B9-C05D-46D0-88F9-2C940BD8B288}">
      <dgm:prSet/>
      <dgm:spPr/>
      <dgm:t>
        <a:bodyPr/>
        <a:lstStyle/>
        <a:p>
          <a:endParaRPr lang="en-US"/>
        </a:p>
      </dgm:t>
    </dgm:pt>
    <dgm:pt modelId="{181E6BE4-EEC6-BC4F-B221-E7F3D90F4F74}" type="pres">
      <dgm:prSet presAssocID="{F723A419-6539-4AE0-9AC9-F6177AF993C0}" presName="linear" presStyleCnt="0">
        <dgm:presLayoutVars>
          <dgm:animLvl val="lvl"/>
          <dgm:resizeHandles val="exact"/>
        </dgm:presLayoutVars>
      </dgm:prSet>
      <dgm:spPr/>
    </dgm:pt>
    <dgm:pt modelId="{2B945138-CA84-C24B-B04E-E74BD8FDBD5B}" type="pres">
      <dgm:prSet presAssocID="{4357FCCE-4752-43E3-BF41-F561BB858E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FEB163-9A17-5947-B213-A77D63B6BE5C}" type="pres">
      <dgm:prSet presAssocID="{9B25259B-E3E0-40C8-9587-EAA448F3671A}" presName="spacer" presStyleCnt="0"/>
      <dgm:spPr/>
    </dgm:pt>
    <dgm:pt modelId="{563EE886-C0FB-1C47-8A99-03B8F57B17BD}" type="pres">
      <dgm:prSet presAssocID="{2DD7CD32-5426-44B8-9288-0EE5F19F82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2D379C-70E3-2244-A748-C48FEB2425DA}" type="pres">
      <dgm:prSet presAssocID="{E4D538D4-E2EF-4309-B7A6-BC7A77A96680}" presName="spacer" presStyleCnt="0"/>
      <dgm:spPr/>
    </dgm:pt>
    <dgm:pt modelId="{BBA02ED9-4ECC-4E46-B6E5-9B9298F30F34}" type="pres">
      <dgm:prSet presAssocID="{32224A8E-27C8-41A5-B114-DC788DBA11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02D70E-4F47-7546-8254-6E66D69F7A71}" type="presOf" srcId="{2DD7CD32-5426-44B8-9288-0EE5F19F82E2}" destId="{563EE886-C0FB-1C47-8A99-03B8F57B17BD}" srcOrd="0" destOrd="0" presId="urn:microsoft.com/office/officeart/2005/8/layout/vList2"/>
    <dgm:cxn modelId="{13261322-9F87-CB41-9AA3-E1C6AA5EE0ED}" type="presOf" srcId="{4357FCCE-4752-43E3-BF41-F561BB858EB1}" destId="{2B945138-CA84-C24B-B04E-E74BD8FDBD5B}" srcOrd="0" destOrd="0" presId="urn:microsoft.com/office/officeart/2005/8/layout/vList2"/>
    <dgm:cxn modelId="{8CE0343E-88E6-4983-B6D0-B505D0796D4E}" srcId="{F723A419-6539-4AE0-9AC9-F6177AF993C0}" destId="{4357FCCE-4752-43E3-BF41-F561BB858EB1}" srcOrd="0" destOrd="0" parTransId="{768B9161-0DB3-4711-A4D4-FA4654DBC976}" sibTransId="{9B25259B-E3E0-40C8-9587-EAA448F3671A}"/>
    <dgm:cxn modelId="{15192C44-598F-D341-A0CC-F60796589A60}" type="presOf" srcId="{F723A419-6539-4AE0-9AC9-F6177AF993C0}" destId="{181E6BE4-EEC6-BC4F-B221-E7F3D90F4F74}" srcOrd="0" destOrd="0" presId="urn:microsoft.com/office/officeart/2005/8/layout/vList2"/>
    <dgm:cxn modelId="{5037D264-10B7-403C-80A8-E1FAFB0F7DDD}" srcId="{F723A419-6539-4AE0-9AC9-F6177AF993C0}" destId="{2DD7CD32-5426-44B8-9288-0EE5F19F82E2}" srcOrd="1" destOrd="0" parTransId="{50DF2EFB-FE07-4B52-B804-7704345A8FCE}" sibTransId="{E4D538D4-E2EF-4309-B7A6-BC7A77A96680}"/>
    <dgm:cxn modelId="{1424AA59-9357-1B46-9992-AD9B731270E1}" type="presOf" srcId="{32224A8E-27C8-41A5-B114-DC788DBA11BB}" destId="{BBA02ED9-4ECC-4E46-B6E5-9B9298F30F34}" srcOrd="0" destOrd="0" presId="urn:microsoft.com/office/officeart/2005/8/layout/vList2"/>
    <dgm:cxn modelId="{277F66B9-C05D-46D0-88F9-2C940BD8B288}" srcId="{F723A419-6539-4AE0-9AC9-F6177AF993C0}" destId="{32224A8E-27C8-41A5-B114-DC788DBA11BB}" srcOrd="2" destOrd="0" parTransId="{A6AB5165-DA60-4708-86DF-A128D1C0EBF1}" sibTransId="{5884FB29-DAC7-4497-8E5C-68B3A557465F}"/>
    <dgm:cxn modelId="{6CE99309-6855-C043-BDB8-A208D93DEACA}" type="presParOf" srcId="{181E6BE4-EEC6-BC4F-B221-E7F3D90F4F74}" destId="{2B945138-CA84-C24B-B04E-E74BD8FDBD5B}" srcOrd="0" destOrd="0" presId="urn:microsoft.com/office/officeart/2005/8/layout/vList2"/>
    <dgm:cxn modelId="{E1C09BF5-58CE-AD48-B52D-EAF3FADBA6D8}" type="presParOf" srcId="{181E6BE4-EEC6-BC4F-B221-E7F3D90F4F74}" destId="{7FFEB163-9A17-5947-B213-A77D63B6BE5C}" srcOrd="1" destOrd="0" presId="urn:microsoft.com/office/officeart/2005/8/layout/vList2"/>
    <dgm:cxn modelId="{9C48FF5D-D3E0-3244-84FD-8A81B73D1A99}" type="presParOf" srcId="{181E6BE4-EEC6-BC4F-B221-E7F3D90F4F74}" destId="{563EE886-C0FB-1C47-8A99-03B8F57B17BD}" srcOrd="2" destOrd="0" presId="urn:microsoft.com/office/officeart/2005/8/layout/vList2"/>
    <dgm:cxn modelId="{F768051C-1CDC-BA45-A640-07103E7F8489}" type="presParOf" srcId="{181E6BE4-EEC6-BC4F-B221-E7F3D90F4F74}" destId="{942D379C-70E3-2244-A748-C48FEB2425DA}" srcOrd="3" destOrd="0" presId="urn:microsoft.com/office/officeart/2005/8/layout/vList2"/>
    <dgm:cxn modelId="{6C89054B-16C9-CE41-AAA2-3502F895907F}" type="presParOf" srcId="{181E6BE4-EEC6-BC4F-B221-E7F3D90F4F74}" destId="{BBA02ED9-4ECC-4E46-B6E5-9B9298F30F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61C00-18A8-461D-A67C-C9927D09DD3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83D5B0-60CB-4643-8198-DCA91A35B7E2}">
      <dgm:prSet/>
      <dgm:spPr/>
      <dgm:t>
        <a:bodyPr/>
        <a:lstStyle/>
        <a:p>
          <a:r>
            <a:rPr lang="en-US"/>
            <a:t>A “no” without a “yes” sounds like politics as usual.</a:t>
          </a:r>
        </a:p>
      </dgm:t>
    </dgm:pt>
    <dgm:pt modelId="{0A71BE3E-2D9F-4ED2-BBC8-105EE2889926}" type="parTrans" cxnId="{B92CA036-4F03-4E36-9EA9-8A3A3FC85145}">
      <dgm:prSet/>
      <dgm:spPr/>
      <dgm:t>
        <a:bodyPr/>
        <a:lstStyle/>
        <a:p>
          <a:endParaRPr lang="en-US"/>
        </a:p>
      </dgm:t>
    </dgm:pt>
    <dgm:pt modelId="{0FA4BF07-957C-481C-8E4E-532FB383B2C4}" type="sibTrans" cxnId="{B92CA036-4F03-4E36-9EA9-8A3A3FC85145}">
      <dgm:prSet/>
      <dgm:spPr/>
      <dgm:t>
        <a:bodyPr/>
        <a:lstStyle/>
        <a:p>
          <a:endParaRPr lang="en-US"/>
        </a:p>
      </dgm:t>
    </dgm:pt>
    <dgm:pt modelId="{F23C81BF-1DB1-4370-B22B-413033C9AC8A}">
      <dgm:prSet/>
      <dgm:spPr/>
      <dgm:t>
        <a:bodyPr/>
        <a:lstStyle/>
        <a:p>
          <a:r>
            <a:rPr lang="en-US"/>
            <a:t>Don’t say “mitigate climate change”</a:t>
          </a:r>
        </a:p>
      </dgm:t>
    </dgm:pt>
    <dgm:pt modelId="{1735C459-90BE-4153-B168-1A741B0C7483}" type="parTrans" cxnId="{37655129-E0F6-44D3-9202-D23160FDA2D2}">
      <dgm:prSet/>
      <dgm:spPr/>
      <dgm:t>
        <a:bodyPr/>
        <a:lstStyle/>
        <a:p>
          <a:endParaRPr lang="en-US"/>
        </a:p>
      </dgm:t>
    </dgm:pt>
    <dgm:pt modelId="{C7A93008-6D8A-486C-8169-09A2D0D43041}" type="sibTrans" cxnId="{37655129-E0F6-44D3-9202-D23160FDA2D2}">
      <dgm:prSet/>
      <dgm:spPr/>
      <dgm:t>
        <a:bodyPr/>
        <a:lstStyle/>
        <a:p>
          <a:endParaRPr lang="en-US"/>
        </a:p>
      </dgm:t>
    </dgm:pt>
    <dgm:pt modelId="{630330CD-20FF-4456-867D-F16B1CC1BF18}">
      <dgm:prSet/>
      <dgm:spPr/>
      <dgm:t>
        <a:bodyPr/>
        <a:lstStyle/>
        <a:p>
          <a:r>
            <a:rPr lang="en-US"/>
            <a:t>Say “Protect our children’s health”</a:t>
          </a:r>
        </a:p>
      </dgm:t>
    </dgm:pt>
    <dgm:pt modelId="{3D7AABDC-D2B0-47A4-BE92-3056D919B146}" type="parTrans" cxnId="{BE2A0305-9D78-4EC8-B712-3362293D5916}">
      <dgm:prSet/>
      <dgm:spPr/>
      <dgm:t>
        <a:bodyPr/>
        <a:lstStyle/>
        <a:p>
          <a:endParaRPr lang="en-US"/>
        </a:p>
      </dgm:t>
    </dgm:pt>
    <dgm:pt modelId="{13EAAACC-A34A-46ED-9366-4168C01657EB}" type="sibTrans" cxnId="{BE2A0305-9D78-4EC8-B712-3362293D5916}">
      <dgm:prSet/>
      <dgm:spPr/>
      <dgm:t>
        <a:bodyPr/>
        <a:lstStyle/>
        <a:p>
          <a:endParaRPr lang="en-US"/>
        </a:p>
      </dgm:t>
    </dgm:pt>
    <dgm:pt modelId="{540DAC4A-1ED9-4A5D-A54A-7B60361CE410}">
      <dgm:prSet/>
      <dgm:spPr/>
      <dgm:t>
        <a:bodyPr/>
        <a:lstStyle/>
        <a:p>
          <a:r>
            <a:rPr lang="en-US"/>
            <a:t>Don’t repeat accusations:</a:t>
          </a:r>
        </a:p>
      </dgm:t>
    </dgm:pt>
    <dgm:pt modelId="{7115BDB0-536C-40AD-BF6A-C05016764D21}" type="parTrans" cxnId="{E4C68E57-E066-46C9-AB21-DA81856330AB}">
      <dgm:prSet/>
      <dgm:spPr/>
      <dgm:t>
        <a:bodyPr/>
        <a:lstStyle/>
        <a:p>
          <a:endParaRPr lang="en-US"/>
        </a:p>
      </dgm:t>
    </dgm:pt>
    <dgm:pt modelId="{5CCD3CC0-E8E8-41F1-AA5A-39A91C942B25}" type="sibTrans" cxnId="{E4C68E57-E066-46C9-AB21-DA81856330AB}">
      <dgm:prSet/>
      <dgm:spPr/>
      <dgm:t>
        <a:bodyPr/>
        <a:lstStyle/>
        <a:p>
          <a:endParaRPr lang="en-US"/>
        </a:p>
      </dgm:t>
    </dgm:pt>
    <dgm:pt modelId="{1608357C-2938-4840-8F6A-B086038E0A12}">
      <dgm:prSet/>
      <dgm:spPr/>
      <dgm:t>
        <a:bodyPr/>
        <a:lstStyle/>
        <a:p>
          <a:r>
            <a:rPr lang="en-US"/>
            <a:t>Don’t say say “Immigrants are not “criminal aliens”.</a:t>
          </a:r>
        </a:p>
      </dgm:t>
    </dgm:pt>
    <dgm:pt modelId="{140D94F9-50DA-426F-B6B5-62D335E3BE5E}" type="parTrans" cxnId="{0BF046EF-B056-4CA3-ABBE-36826452C6E1}">
      <dgm:prSet/>
      <dgm:spPr/>
      <dgm:t>
        <a:bodyPr/>
        <a:lstStyle/>
        <a:p>
          <a:endParaRPr lang="en-US"/>
        </a:p>
      </dgm:t>
    </dgm:pt>
    <dgm:pt modelId="{73ED15FE-5DBB-4EFB-8F66-618770245452}" type="sibTrans" cxnId="{0BF046EF-B056-4CA3-ABBE-36826452C6E1}">
      <dgm:prSet/>
      <dgm:spPr/>
      <dgm:t>
        <a:bodyPr/>
        <a:lstStyle/>
        <a:p>
          <a:endParaRPr lang="en-US"/>
        </a:p>
      </dgm:t>
    </dgm:pt>
    <dgm:pt modelId="{D338DCCA-2FFE-41AA-8D2D-D0B42C5DC616}">
      <dgm:prSet/>
      <dgm:spPr/>
      <dgm:t>
        <a:bodyPr/>
        <a:lstStyle/>
        <a:p>
          <a:r>
            <a:rPr lang="en-US"/>
            <a:t>Say “Immigrant Americans move here for the promise of freedom and opportunity.  That’s a good thing—so let’s make it work.”</a:t>
          </a:r>
        </a:p>
      </dgm:t>
    </dgm:pt>
    <dgm:pt modelId="{62E19DB3-5288-49EF-A300-5B779BE43A53}" type="parTrans" cxnId="{6F7B2345-F785-4D81-ACA6-A01913F80C60}">
      <dgm:prSet/>
      <dgm:spPr/>
      <dgm:t>
        <a:bodyPr/>
        <a:lstStyle/>
        <a:p>
          <a:endParaRPr lang="en-US"/>
        </a:p>
      </dgm:t>
    </dgm:pt>
    <dgm:pt modelId="{0B8B445C-7491-40C4-A83E-24E53111067A}" type="sibTrans" cxnId="{6F7B2345-F785-4D81-ACA6-A01913F80C60}">
      <dgm:prSet/>
      <dgm:spPr/>
      <dgm:t>
        <a:bodyPr/>
        <a:lstStyle/>
        <a:p>
          <a:endParaRPr lang="en-US"/>
        </a:p>
      </dgm:t>
    </dgm:pt>
    <dgm:pt modelId="{E7F9526A-E1D6-C742-AC01-7939D589341B}" type="pres">
      <dgm:prSet presAssocID="{08B61C00-18A8-461D-A67C-C9927D09DD3A}" presName="linear" presStyleCnt="0">
        <dgm:presLayoutVars>
          <dgm:animLvl val="lvl"/>
          <dgm:resizeHandles val="exact"/>
        </dgm:presLayoutVars>
      </dgm:prSet>
      <dgm:spPr/>
    </dgm:pt>
    <dgm:pt modelId="{BDF62E3E-8E7D-6B45-8111-CECCA5829D7F}" type="pres">
      <dgm:prSet presAssocID="{6583D5B0-60CB-4643-8198-DCA91A35B7E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C67C04-368D-9044-B063-89D7B2FFB5E7}" type="pres">
      <dgm:prSet presAssocID="{0FA4BF07-957C-481C-8E4E-532FB383B2C4}" presName="spacer" presStyleCnt="0"/>
      <dgm:spPr/>
    </dgm:pt>
    <dgm:pt modelId="{7EBE0AE3-3A94-6142-A956-975243CDFC8E}" type="pres">
      <dgm:prSet presAssocID="{F23C81BF-1DB1-4370-B22B-413033C9AC8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6B51C2D-A43D-5D4B-99BD-2B2C9BBA3FAC}" type="pres">
      <dgm:prSet presAssocID="{C7A93008-6D8A-486C-8169-09A2D0D43041}" presName="spacer" presStyleCnt="0"/>
      <dgm:spPr/>
    </dgm:pt>
    <dgm:pt modelId="{AA26980D-9C94-B84D-B199-1E7F93555C30}" type="pres">
      <dgm:prSet presAssocID="{630330CD-20FF-4456-867D-F16B1CC1BF1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AB17D64-0DD8-674D-B8A0-7CC0579E8C43}" type="pres">
      <dgm:prSet presAssocID="{13EAAACC-A34A-46ED-9366-4168C01657EB}" presName="spacer" presStyleCnt="0"/>
      <dgm:spPr/>
    </dgm:pt>
    <dgm:pt modelId="{8ADBB9B9-8F0D-EC43-B18F-81687644DE64}" type="pres">
      <dgm:prSet presAssocID="{540DAC4A-1ED9-4A5D-A54A-7B60361CE41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732424F-9B1A-794B-8C47-44E6E565F4BC}" type="pres">
      <dgm:prSet presAssocID="{5CCD3CC0-E8E8-41F1-AA5A-39A91C942B25}" presName="spacer" presStyleCnt="0"/>
      <dgm:spPr/>
    </dgm:pt>
    <dgm:pt modelId="{A128868E-4AF5-5942-9D29-15C4BD932C32}" type="pres">
      <dgm:prSet presAssocID="{1608357C-2938-4840-8F6A-B086038E0A1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CC4A3E9-5098-E44B-988A-B3CCB2194FD4}" type="pres">
      <dgm:prSet presAssocID="{73ED15FE-5DBB-4EFB-8F66-618770245452}" presName="spacer" presStyleCnt="0"/>
      <dgm:spPr/>
    </dgm:pt>
    <dgm:pt modelId="{3A52F8E2-3964-AC40-A5E1-8CABD7F96093}" type="pres">
      <dgm:prSet presAssocID="{D338DCCA-2FFE-41AA-8D2D-D0B42C5DC61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E2A0305-9D78-4EC8-B712-3362293D5916}" srcId="{08B61C00-18A8-461D-A67C-C9927D09DD3A}" destId="{630330CD-20FF-4456-867D-F16B1CC1BF18}" srcOrd="2" destOrd="0" parTransId="{3D7AABDC-D2B0-47A4-BE92-3056D919B146}" sibTransId="{13EAAACC-A34A-46ED-9366-4168C01657EB}"/>
    <dgm:cxn modelId="{37655129-E0F6-44D3-9202-D23160FDA2D2}" srcId="{08B61C00-18A8-461D-A67C-C9927D09DD3A}" destId="{F23C81BF-1DB1-4370-B22B-413033C9AC8A}" srcOrd="1" destOrd="0" parTransId="{1735C459-90BE-4153-B168-1A741B0C7483}" sibTransId="{C7A93008-6D8A-486C-8169-09A2D0D43041}"/>
    <dgm:cxn modelId="{B92CA036-4F03-4E36-9EA9-8A3A3FC85145}" srcId="{08B61C00-18A8-461D-A67C-C9927D09DD3A}" destId="{6583D5B0-60CB-4643-8198-DCA91A35B7E2}" srcOrd="0" destOrd="0" parTransId="{0A71BE3E-2D9F-4ED2-BBC8-105EE2889926}" sibTransId="{0FA4BF07-957C-481C-8E4E-532FB383B2C4}"/>
    <dgm:cxn modelId="{6F7B2345-F785-4D81-ACA6-A01913F80C60}" srcId="{08B61C00-18A8-461D-A67C-C9927D09DD3A}" destId="{D338DCCA-2FFE-41AA-8D2D-D0B42C5DC616}" srcOrd="5" destOrd="0" parTransId="{62E19DB3-5288-49EF-A300-5B779BE43A53}" sibTransId="{0B8B445C-7491-40C4-A83E-24E53111067A}"/>
    <dgm:cxn modelId="{48EFFD45-25D0-3D47-BAD9-971977055492}" type="presOf" srcId="{08B61C00-18A8-461D-A67C-C9927D09DD3A}" destId="{E7F9526A-E1D6-C742-AC01-7939D589341B}" srcOrd="0" destOrd="0" presId="urn:microsoft.com/office/officeart/2005/8/layout/vList2"/>
    <dgm:cxn modelId="{E4C68E57-E066-46C9-AB21-DA81856330AB}" srcId="{08B61C00-18A8-461D-A67C-C9927D09DD3A}" destId="{540DAC4A-1ED9-4A5D-A54A-7B60361CE410}" srcOrd="3" destOrd="0" parTransId="{7115BDB0-536C-40AD-BF6A-C05016764D21}" sibTransId="{5CCD3CC0-E8E8-41F1-AA5A-39A91C942B25}"/>
    <dgm:cxn modelId="{FB200F82-E0CB-BA43-B8DB-9243FA3394F8}" type="presOf" srcId="{6583D5B0-60CB-4643-8198-DCA91A35B7E2}" destId="{BDF62E3E-8E7D-6B45-8111-CECCA5829D7F}" srcOrd="0" destOrd="0" presId="urn:microsoft.com/office/officeart/2005/8/layout/vList2"/>
    <dgm:cxn modelId="{4F98C98E-8DD8-BF40-BDE6-7046BFE168B7}" type="presOf" srcId="{D338DCCA-2FFE-41AA-8D2D-D0B42C5DC616}" destId="{3A52F8E2-3964-AC40-A5E1-8CABD7F96093}" srcOrd="0" destOrd="0" presId="urn:microsoft.com/office/officeart/2005/8/layout/vList2"/>
    <dgm:cxn modelId="{BD80D994-E0CA-2541-BE80-A6EA8B965C80}" type="presOf" srcId="{630330CD-20FF-4456-867D-F16B1CC1BF18}" destId="{AA26980D-9C94-B84D-B199-1E7F93555C30}" srcOrd="0" destOrd="0" presId="urn:microsoft.com/office/officeart/2005/8/layout/vList2"/>
    <dgm:cxn modelId="{A7DE5DA8-C859-A04E-99EB-2FBA10A14883}" type="presOf" srcId="{1608357C-2938-4840-8F6A-B086038E0A12}" destId="{A128868E-4AF5-5942-9D29-15C4BD932C32}" srcOrd="0" destOrd="0" presId="urn:microsoft.com/office/officeart/2005/8/layout/vList2"/>
    <dgm:cxn modelId="{7AC0D6C3-BB8E-174A-A862-A082F0FB5799}" type="presOf" srcId="{540DAC4A-1ED9-4A5D-A54A-7B60361CE410}" destId="{8ADBB9B9-8F0D-EC43-B18F-81687644DE64}" srcOrd="0" destOrd="0" presId="urn:microsoft.com/office/officeart/2005/8/layout/vList2"/>
    <dgm:cxn modelId="{0BF046EF-B056-4CA3-ABBE-36826452C6E1}" srcId="{08B61C00-18A8-461D-A67C-C9927D09DD3A}" destId="{1608357C-2938-4840-8F6A-B086038E0A12}" srcOrd="4" destOrd="0" parTransId="{140D94F9-50DA-426F-B6B5-62D335E3BE5E}" sibTransId="{73ED15FE-5DBB-4EFB-8F66-618770245452}"/>
    <dgm:cxn modelId="{A5AB4EFB-A350-964E-8586-F1C1263331EF}" type="presOf" srcId="{F23C81BF-1DB1-4370-B22B-413033C9AC8A}" destId="{7EBE0AE3-3A94-6142-A956-975243CDFC8E}" srcOrd="0" destOrd="0" presId="urn:microsoft.com/office/officeart/2005/8/layout/vList2"/>
    <dgm:cxn modelId="{29CA0F6D-2F62-1045-9EC5-73C4BB25A224}" type="presParOf" srcId="{E7F9526A-E1D6-C742-AC01-7939D589341B}" destId="{BDF62E3E-8E7D-6B45-8111-CECCA5829D7F}" srcOrd="0" destOrd="0" presId="urn:microsoft.com/office/officeart/2005/8/layout/vList2"/>
    <dgm:cxn modelId="{F5A8F4CC-EF87-CB40-B187-D87719968AB2}" type="presParOf" srcId="{E7F9526A-E1D6-C742-AC01-7939D589341B}" destId="{D3C67C04-368D-9044-B063-89D7B2FFB5E7}" srcOrd="1" destOrd="0" presId="urn:microsoft.com/office/officeart/2005/8/layout/vList2"/>
    <dgm:cxn modelId="{30D637C4-C043-7B46-9E83-88040E619FF1}" type="presParOf" srcId="{E7F9526A-E1D6-C742-AC01-7939D589341B}" destId="{7EBE0AE3-3A94-6142-A956-975243CDFC8E}" srcOrd="2" destOrd="0" presId="urn:microsoft.com/office/officeart/2005/8/layout/vList2"/>
    <dgm:cxn modelId="{0B4EBC73-557D-B44A-A882-1D4830ACD1AC}" type="presParOf" srcId="{E7F9526A-E1D6-C742-AC01-7939D589341B}" destId="{26B51C2D-A43D-5D4B-99BD-2B2C9BBA3FAC}" srcOrd="3" destOrd="0" presId="urn:microsoft.com/office/officeart/2005/8/layout/vList2"/>
    <dgm:cxn modelId="{83820947-34E9-1548-B522-6047DE88CDFA}" type="presParOf" srcId="{E7F9526A-E1D6-C742-AC01-7939D589341B}" destId="{AA26980D-9C94-B84D-B199-1E7F93555C30}" srcOrd="4" destOrd="0" presId="urn:microsoft.com/office/officeart/2005/8/layout/vList2"/>
    <dgm:cxn modelId="{F1F27DD7-7CCC-E94A-B3E9-3EDC32EA0A16}" type="presParOf" srcId="{E7F9526A-E1D6-C742-AC01-7939D589341B}" destId="{5AB17D64-0DD8-674D-B8A0-7CC0579E8C43}" srcOrd="5" destOrd="0" presId="urn:microsoft.com/office/officeart/2005/8/layout/vList2"/>
    <dgm:cxn modelId="{D8419D39-23F2-5D4F-9282-C33FC559A24C}" type="presParOf" srcId="{E7F9526A-E1D6-C742-AC01-7939D589341B}" destId="{8ADBB9B9-8F0D-EC43-B18F-81687644DE64}" srcOrd="6" destOrd="0" presId="urn:microsoft.com/office/officeart/2005/8/layout/vList2"/>
    <dgm:cxn modelId="{6FE26F10-211B-234B-9397-502DD066DD53}" type="presParOf" srcId="{E7F9526A-E1D6-C742-AC01-7939D589341B}" destId="{D732424F-9B1A-794B-8C47-44E6E565F4BC}" srcOrd="7" destOrd="0" presId="urn:microsoft.com/office/officeart/2005/8/layout/vList2"/>
    <dgm:cxn modelId="{36A65A7B-2AC2-9344-890B-985878CA972C}" type="presParOf" srcId="{E7F9526A-E1D6-C742-AC01-7939D589341B}" destId="{A128868E-4AF5-5942-9D29-15C4BD932C32}" srcOrd="8" destOrd="0" presId="urn:microsoft.com/office/officeart/2005/8/layout/vList2"/>
    <dgm:cxn modelId="{E1B5C0C8-1C27-494E-B3DF-1FFCEB0E88A1}" type="presParOf" srcId="{E7F9526A-E1D6-C742-AC01-7939D589341B}" destId="{1CC4A3E9-5098-E44B-988A-B3CCB2194FD4}" srcOrd="9" destOrd="0" presId="urn:microsoft.com/office/officeart/2005/8/layout/vList2"/>
    <dgm:cxn modelId="{AB682DB2-003B-BA4D-8C96-F0D3B1691E55}" type="presParOf" srcId="{E7F9526A-E1D6-C742-AC01-7939D589341B}" destId="{3A52F8E2-3964-AC40-A5E1-8CABD7F9609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4E709-CBAE-4A0B-8707-D99A3C352469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431A7E-D009-453B-B152-F7FE165BFF76}">
      <dgm:prSet/>
      <dgm:spPr/>
      <dgm:t>
        <a:bodyPr/>
        <a:lstStyle/>
        <a:p>
          <a:r>
            <a:rPr lang="en-US"/>
            <a:t>Don’t say</a:t>
          </a:r>
        </a:p>
      </dgm:t>
    </dgm:pt>
    <dgm:pt modelId="{13438511-17F8-45F8-BD2A-C8233DF3D60D}" type="parTrans" cxnId="{9AF6213B-B201-4F46-8A82-87C2A930DAB5}">
      <dgm:prSet/>
      <dgm:spPr/>
      <dgm:t>
        <a:bodyPr/>
        <a:lstStyle/>
        <a:p>
          <a:endParaRPr lang="en-US"/>
        </a:p>
      </dgm:t>
    </dgm:pt>
    <dgm:pt modelId="{AE39E389-0B79-418C-872E-5144D2C9BA6C}" type="sibTrans" cxnId="{9AF6213B-B201-4F46-8A82-87C2A930DAB5}">
      <dgm:prSet/>
      <dgm:spPr/>
      <dgm:t>
        <a:bodyPr/>
        <a:lstStyle/>
        <a:p>
          <a:endParaRPr lang="en-US"/>
        </a:p>
      </dgm:t>
    </dgm:pt>
    <dgm:pt modelId="{851308A5-6400-49FD-8BDB-3FA0DEC898A5}">
      <dgm:prSet/>
      <dgm:spPr/>
      <dgm:t>
        <a:bodyPr/>
        <a:lstStyle/>
        <a:p>
          <a:r>
            <a:rPr lang="en-US"/>
            <a:t>Don’t say “Medicaid is being decimated by moving block grants to the states”</a:t>
          </a:r>
        </a:p>
      </dgm:t>
    </dgm:pt>
    <dgm:pt modelId="{5B17CE01-4E93-4179-B214-C57BE314C61A}" type="parTrans" cxnId="{1CE6520C-0BA2-48AC-9CF2-DB5A97AC0C9C}">
      <dgm:prSet/>
      <dgm:spPr/>
      <dgm:t>
        <a:bodyPr/>
        <a:lstStyle/>
        <a:p>
          <a:endParaRPr lang="en-US"/>
        </a:p>
      </dgm:t>
    </dgm:pt>
    <dgm:pt modelId="{8A147174-D115-4BE2-BE12-480950FE8A0E}" type="sibTrans" cxnId="{1CE6520C-0BA2-48AC-9CF2-DB5A97AC0C9C}">
      <dgm:prSet/>
      <dgm:spPr/>
      <dgm:t>
        <a:bodyPr/>
        <a:lstStyle/>
        <a:p>
          <a:endParaRPr lang="en-US"/>
        </a:p>
      </dgm:t>
    </dgm:pt>
    <dgm:pt modelId="{3635B975-153F-4212-8860-C103A91BE752}">
      <dgm:prSet/>
      <dgm:spPr/>
      <dgm:t>
        <a:bodyPr/>
        <a:lstStyle/>
        <a:p>
          <a:r>
            <a:rPr lang="en-US"/>
            <a:t>Say</a:t>
          </a:r>
        </a:p>
      </dgm:t>
    </dgm:pt>
    <dgm:pt modelId="{C652AD04-AC3A-4D86-9880-0F4C93BF69CD}" type="parTrans" cxnId="{56047E20-452D-44BD-88C8-4E043E0D288D}">
      <dgm:prSet/>
      <dgm:spPr/>
      <dgm:t>
        <a:bodyPr/>
        <a:lstStyle/>
        <a:p>
          <a:endParaRPr lang="en-US"/>
        </a:p>
      </dgm:t>
    </dgm:pt>
    <dgm:pt modelId="{1911AD97-BA59-4E95-9870-9DD38D25C6F7}" type="sibTrans" cxnId="{56047E20-452D-44BD-88C8-4E043E0D288D}">
      <dgm:prSet/>
      <dgm:spPr/>
      <dgm:t>
        <a:bodyPr/>
        <a:lstStyle/>
        <a:p>
          <a:endParaRPr lang="en-US"/>
        </a:p>
      </dgm:t>
    </dgm:pt>
    <dgm:pt modelId="{CB92E789-59D8-46BF-80FF-9657FA34E6CF}">
      <dgm:prSet/>
      <dgm:spPr/>
      <dgm:t>
        <a:bodyPr/>
        <a:lstStyle/>
        <a:p>
          <a:r>
            <a:rPr lang="en-US"/>
            <a:t>Say “People need to see doctors when they are ill so they can get healthy again. This change will deny treatment to the sick.”</a:t>
          </a:r>
        </a:p>
      </dgm:t>
    </dgm:pt>
    <dgm:pt modelId="{182427DD-439B-45E0-879C-8757AA4AECE4}" type="parTrans" cxnId="{416BCB7D-2C8E-46CB-A0CA-52B308BF57D3}">
      <dgm:prSet/>
      <dgm:spPr/>
      <dgm:t>
        <a:bodyPr/>
        <a:lstStyle/>
        <a:p>
          <a:endParaRPr lang="en-US"/>
        </a:p>
      </dgm:t>
    </dgm:pt>
    <dgm:pt modelId="{0F143176-9DF9-4D33-9328-BDDD93FD1932}" type="sibTrans" cxnId="{416BCB7D-2C8E-46CB-A0CA-52B308BF57D3}">
      <dgm:prSet/>
      <dgm:spPr/>
      <dgm:t>
        <a:bodyPr/>
        <a:lstStyle/>
        <a:p>
          <a:endParaRPr lang="en-US"/>
        </a:p>
      </dgm:t>
    </dgm:pt>
    <dgm:pt modelId="{AA5FB8B5-6CF8-4095-A285-30033F210118}">
      <dgm:prSet/>
      <dgm:spPr/>
      <dgm:t>
        <a:bodyPr/>
        <a:lstStyle/>
        <a:p>
          <a:r>
            <a:rPr lang="en-US"/>
            <a:t>Don’t say</a:t>
          </a:r>
        </a:p>
      </dgm:t>
    </dgm:pt>
    <dgm:pt modelId="{4980296A-E28A-4622-AFC6-A688BCAE9346}" type="parTrans" cxnId="{504EE5D9-A7B0-4A75-8183-520ECEB91326}">
      <dgm:prSet/>
      <dgm:spPr/>
      <dgm:t>
        <a:bodyPr/>
        <a:lstStyle/>
        <a:p>
          <a:endParaRPr lang="en-US"/>
        </a:p>
      </dgm:t>
    </dgm:pt>
    <dgm:pt modelId="{DC209FB3-FC69-41BC-BB18-2E5704A24049}" type="sibTrans" cxnId="{504EE5D9-A7B0-4A75-8183-520ECEB91326}">
      <dgm:prSet/>
      <dgm:spPr/>
      <dgm:t>
        <a:bodyPr/>
        <a:lstStyle/>
        <a:p>
          <a:endParaRPr lang="en-US"/>
        </a:p>
      </dgm:t>
    </dgm:pt>
    <dgm:pt modelId="{85582C35-4C8B-46B4-8F64-1A9B16876C05}">
      <dgm:prSet/>
      <dgm:spPr/>
      <dgm:t>
        <a:bodyPr/>
        <a:lstStyle/>
        <a:p>
          <a:r>
            <a:rPr lang="en-US"/>
            <a:t>Don’t say:  “We propose raising sales taxes to reduce the number of families on the waiting list  for childcare”</a:t>
          </a:r>
        </a:p>
      </dgm:t>
    </dgm:pt>
    <dgm:pt modelId="{54061F55-785D-41FC-89C6-5C3621114E30}" type="parTrans" cxnId="{51B6BC00-0525-4A79-99F1-A646DFD96812}">
      <dgm:prSet/>
      <dgm:spPr/>
      <dgm:t>
        <a:bodyPr/>
        <a:lstStyle/>
        <a:p>
          <a:endParaRPr lang="en-US"/>
        </a:p>
      </dgm:t>
    </dgm:pt>
    <dgm:pt modelId="{CB0CEA2C-78FE-426B-81E4-F99FA55C3350}" type="sibTrans" cxnId="{51B6BC00-0525-4A79-99F1-A646DFD96812}">
      <dgm:prSet/>
      <dgm:spPr/>
      <dgm:t>
        <a:bodyPr/>
        <a:lstStyle/>
        <a:p>
          <a:endParaRPr lang="en-US"/>
        </a:p>
      </dgm:t>
    </dgm:pt>
    <dgm:pt modelId="{C9AA82B1-E8F7-4876-B008-51691CABD6E8}">
      <dgm:prSet/>
      <dgm:spPr/>
      <dgm:t>
        <a:bodyPr/>
        <a:lstStyle/>
        <a:p>
          <a:r>
            <a:rPr lang="en-US"/>
            <a:t>Say</a:t>
          </a:r>
        </a:p>
      </dgm:t>
    </dgm:pt>
    <dgm:pt modelId="{808E6AD4-9275-498A-AB3E-8E5FFFB025DA}" type="parTrans" cxnId="{53FDE987-3FC0-486F-96CB-56AC75DEB2CD}">
      <dgm:prSet/>
      <dgm:spPr/>
      <dgm:t>
        <a:bodyPr/>
        <a:lstStyle/>
        <a:p>
          <a:endParaRPr lang="en-US"/>
        </a:p>
      </dgm:t>
    </dgm:pt>
    <dgm:pt modelId="{665A22B9-08AE-4ACC-A620-56702FD00C50}" type="sibTrans" cxnId="{53FDE987-3FC0-486F-96CB-56AC75DEB2CD}">
      <dgm:prSet/>
      <dgm:spPr/>
      <dgm:t>
        <a:bodyPr/>
        <a:lstStyle/>
        <a:p>
          <a:endParaRPr lang="en-US"/>
        </a:p>
      </dgm:t>
    </dgm:pt>
    <dgm:pt modelId="{38A266DB-B30B-4A73-83B7-AEB4E58354A9}">
      <dgm:prSet/>
      <dgm:spPr/>
      <dgm:t>
        <a:bodyPr/>
        <a:lstStyle/>
        <a:p>
          <a:r>
            <a:rPr lang="en-US"/>
            <a:t>Say:  “We all want kids to  grow and thrive”</a:t>
          </a:r>
        </a:p>
      </dgm:t>
    </dgm:pt>
    <dgm:pt modelId="{0A4F143B-CA5D-4945-B0EA-DB1BBD52A149}" type="parTrans" cxnId="{DB4A5EBC-8D84-4586-BB4B-F772193B2964}">
      <dgm:prSet/>
      <dgm:spPr/>
      <dgm:t>
        <a:bodyPr/>
        <a:lstStyle/>
        <a:p>
          <a:endParaRPr lang="en-US"/>
        </a:p>
      </dgm:t>
    </dgm:pt>
    <dgm:pt modelId="{67250795-E6B3-4593-A3BD-55B42D362AF9}" type="sibTrans" cxnId="{DB4A5EBC-8D84-4586-BB4B-F772193B2964}">
      <dgm:prSet/>
      <dgm:spPr/>
      <dgm:t>
        <a:bodyPr/>
        <a:lstStyle/>
        <a:p>
          <a:endParaRPr lang="en-US"/>
        </a:p>
      </dgm:t>
    </dgm:pt>
    <dgm:pt modelId="{B695929F-C065-7746-97AA-4FB97B49BBF8}" type="pres">
      <dgm:prSet presAssocID="{4CF4E709-CBAE-4A0B-8707-D99A3C352469}" presName="Name0" presStyleCnt="0">
        <dgm:presLayoutVars>
          <dgm:dir/>
          <dgm:animLvl val="lvl"/>
          <dgm:resizeHandles val="exact"/>
        </dgm:presLayoutVars>
      </dgm:prSet>
      <dgm:spPr/>
    </dgm:pt>
    <dgm:pt modelId="{F7C0DCA2-3184-B347-9773-0E6C63A176D4}" type="pres">
      <dgm:prSet presAssocID="{C9AA82B1-E8F7-4876-B008-51691CABD6E8}" presName="boxAndChildren" presStyleCnt="0"/>
      <dgm:spPr/>
    </dgm:pt>
    <dgm:pt modelId="{626503C8-2345-5442-872C-40282B4B814B}" type="pres">
      <dgm:prSet presAssocID="{C9AA82B1-E8F7-4876-B008-51691CABD6E8}" presName="parentTextBox" presStyleLbl="alignNode1" presStyleIdx="0" presStyleCnt="4"/>
      <dgm:spPr/>
    </dgm:pt>
    <dgm:pt modelId="{708234CF-0D05-6940-BF9D-A152F10C26C0}" type="pres">
      <dgm:prSet presAssocID="{C9AA82B1-E8F7-4876-B008-51691CABD6E8}" presName="descendantBox" presStyleLbl="bgAccFollowNode1" presStyleIdx="0" presStyleCnt="4"/>
      <dgm:spPr/>
    </dgm:pt>
    <dgm:pt modelId="{B4FFD365-5E94-654E-95C2-E84DEB5E973D}" type="pres">
      <dgm:prSet presAssocID="{DC209FB3-FC69-41BC-BB18-2E5704A24049}" presName="sp" presStyleCnt="0"/>
      <dgm:spPr/>
    </dgm:pt>
    <dgm:pt modelId="{C5C3D2FF-A238-994A-BCED-8BE54082BCF8}" type="pres">
      <dgm:prSet presAssocID="{AA5FB8B5-6CF8-4095-A285-30033F210118}" presName="arrowAndChildren" presStyleCnt="0"/>
      <dgm:spPr/>
    </dgm:pt>
    <dgm:pt modelId="{4ED799A5-A44C-6B4E-8790-33EF36C7E1F3}" type="pres">
      <dgm:prSet presAssocID="{AA5FB8B5-6CF8-4095-A285-30033F210118}" presName="parentTextArrow" presStyleLbl="node1" presStyleIdx="0" presStyleCnt="0"/>
      <dgm:spPr/>
    </dgm:pt>
    <dgm:pt modelId="{1B4A10E9-3F83-8B4D-8865-68CE20C12D54}" type="pres">
      <dgm:prSet presAssocID="{AA5FB8B5-6CF8-4095-A285-30033F210118}" presName="arrow" presStyleLbl="alignNode1" presStyleIdx="1" presStyleCnt="4"/>
      <dgm:spPr/>
    </dgm:pt>
    <dgm:pt modelId="{D7781D2F-BFFF-C341-BF97-96BE01A163B6}" type="pres">
      <dgm:prSet presAssocID="{AA5FB8B5-6CF8-4095-A285-30033F210118}" presName="descendantArrow" presStyleLbl="bgAccFollowNode1" presStyleIdx="1" presStyleCnt="4"/>
      <dgm:spPr/>
    </dgm:pt>
    <dgm:pt modelId="{D2840E15-032A-9C4A-8F8B-FE6B4094B083}" type="pres">
      <dgm:prSet presAssocID="{1911AD97-BA59-4E95-9870-9DD38D25C6F7}" presName="sp" presStyleCnt="0"/>
      <dgm:spPr/>
    </dgm:pt>
    <dgm:pt modelId="{61D980DA-2840-ED42-BE7E-8C633A94699E}" type="pres">
      <dgm:prSet presAssocID="{3635B975-153F-4212-8860-C103A91BE752}" presName="arrowAndChildren" presStyleCnt="0"/>
      <dgm:spPr/>
    </dgm:pt>
    <dgm:pt modelId="{C6425B4F-2C41-3A4A-9234-8B962A82DED0}" type="pres">
      <dgm:prSet presAssocID="{3635B975-153F-4212-8860-C103A91BE752}" presName="parentTextArrow" presStyleLbl="node1" presStyleIdx="0" presStyleCnt="0"/>
      <dgm:spPr/>
    </dgm:pt>
    <dgm:pt modelId="{71734C75-0419-AC4D-B9BB-3A632A351219}" type="pres">
      <dgm:prSet presAssocID="{3635B975-153F-4212-8860-C103A91BE752}" presName="arrow" presStyleLbl="alignNode1" presStyleIdx="2" presStyleCnt="4"/>
      <dgm:spPr/>
    </dgm:pt>
    <dgm:pt modelId="{40AB2AAE-844C-6F45-A115-6165C0555E44}" type="pres">
      <dgm:prSet presAssocID="{3635B975-153F-4212-8860-C103A91BE752}" presName="descendantArrow" presStyleLbl="bgAccFollowNode1" presStyleIdx="2" presStyleCnt="4"/>
      <dgm:spPr/>
    </dgm:pt>
    <dgm:pt modelId="{96388DAA-5152-E842-BD74-D47222CC8294}" type="pres">
      <dgm:prSet presAssocID="{AE39E389-0B79-418C-872E-5144D2C9BA6C}" presName="sp" presStyleCnt="0"/>
      <dgm:spPr/>
    </dgm:pt>
    <dgm:pt modelId="{FDB78A4E-3001-2C47-992A-464BCF959D4D}" type="pres">
      <dgm:prSet presAssocID="{C7431A7E-D009-453B-B152-F7FE165BFF76}" presName="arrowAndChildren" presStyleCnt="0"/>
      <dgm:spPr/>
    </dgm:pt>
    <dgm:pt modelId="{A6B69613-BFF3-7C4A-9A29-76D4AC125537}" type="pres">
      <dgm:prSet presAssocID="{C7431A7E-D009-453B-B152-F7FE165BFF76}" presName="parentTextArrow" presStyleLbl="node1" presStyleIdx="0" presStyleCnt="0"/>
      <dgm:spPr/>
    </dgm:pt>
    <dgm:pt modelId="{FA6ED587-B444-F34D-9CD7-C9A3910EB3E8}" type="pres">
      <dgm:prSet presAssocID="{C7431A7E-D009-453B-B152-F7FE165BFF76}" presName="arrow" presStyleLbl="alignNode1" presStyleIdx="3" presStyleCnt="4"/>
      <dgm:spPr/>
    </dgm:pt>
    <dgm:pt modelId="{92392AF0-DE34-7F46-82FA-D4F0E45513ED}" type="pres">
      <dgm:prSet presAssocID="{C7431A7E-D009-453B-B152-F7FE165BFF76}" presName="descendantArrow" presStyleLbl="bgAccFollowNode1" presStyleIdx="3" presStyleCnt="4"/>
      <dgm:spPr/>
    </dgm:pt>
  </dgm:ptLst>
  <dgm:cxnLst>
    <dgm:cxn modelId="{51B6BC00-0525-4A79-99F1-A646DFD96812}" srcId="{AA5FB8B5-6CF8-4095-A285-30033F210118}" destId="{85582C35-4C8B-46B4-8F64-1A9B16876C05}" srcOrd="0" destOrd="0" parTransId="{54061F55-785D-41FC-89C6-5C3621114E30}" sibTransId="{CB0CEA2C-78FE-426B-81E4-F99FA55C3350}"/>
    <dgm:cxn modelId="{215CDE03-6160-844D-8F8F-BB37C6DDB04E}" type="presOf" srcId="{3635B975-153F-4212-8860-C103A91BE752}" destId="{C6425B4F-2C41-3A4A-9234-8B962A82DED0}" srcOrd="0" destOrd="0" presId="urn:microsoft.com/office/officeart/2016/7/layout/VerticalDownArrowProcess"/>
    <dgm:cxn modelId="{C7380105-09F0-8643-BB9E-F1E08ED68356}" type="presOf" srcId="{AA5FB8B5-6CF8-4095-A285-30033F210118}" destId="{1B4A10E9-3F83-8B4D-8865-68CE20C12D54}" srcOrd="1" destOrd="0" presId="urn:microsoft.com/office/officeart/2016/7/layout/VerticalDownArrowProcess"/>
    <dgm:cxn modelId="{1CE6520C-0BA2-48AC-9CF2-DB5A97AC0C9C}" srcId="{C7431A7E-D009-453B-B152-F7FE165BFF76}" destId="{851308A5-6400-49FD-8BDB-3FA0DEC898A5}" srcOrd="0" destOrd="0" parTransId="{5B17CE01-4E93-4179-B214-C57BE314C61A}" sibTransId="{8A147174-D115-4BE2-BE12-480950FE8A0E}"/>
    <dgm:cxn modelId="{7452D919-D450-7147-889B-65B568C438A0}" type="presOf" srcId="{4CF4E709-CBAE-4A0B-8707-D99A3C352469}" destId="{B695929F-C065-7746-97AA-4FB97B49BBF8}" srcOrd="0" destOrd="0" presId="urn:microsoft.com/office/officeart/2016/7/layout/VerticalDownArrowProcess"/>
    <dgm:cxn modelId="{56047E20-452D-44BD-88C8-4E043E0D288D}" srcId="{4CF4E709-CBAE-4A0B-8707-D99A3C352469}" destId="{3635B975-153F-4212-8860-C103A91BE752}" srcOrd="1" destOrd="0" parTransId="{C652AD04-AC3A-4D86-9880-0F4C93BF69CD}" sibTransId="{1911AD97-BA59-4E95-9870-9DD38D25C6F7}"/>
    <dgm:cxn modelId="{0DE5972A-86E5-E74B-9700-2580FA78D069}" type="presOf" srcId="{38A266DB-B30B-4A73-83B7-AEB4E58354A9}" destId="{708234CF-0D05-6940-BF9D-A152F10C26C0}" srcOrd="0" destOrd="0" presId="urn:microsoft.com/office/officeart/2016/7/layout/VerticalDownArrowProcess"/>
    <dgm:cxn modelId="{1CC14039-B93A-5F49-934D-E42E0F5039AC}" type="presOf" srcId="{C7431A7E-D009-453B-B152-F7FE165BFF76}" destId="{A6B69613-BFF3-7C4A-9A29-76D4AC125537}" srcOrd="0" destOrd="0" presId="urn:microsoft.com/office/officeart/2016/7/layout/VerticalDownArrowProcess"/>
    <dgm:cxn modelId="{9AF6213B-B201-4F46-8A82-87C2A930DAB5}" srcId="{4CF4E709-CBAE-4A0B-8707-D99A3C352469}" destId="{C7431A7E-D009-453B-B152-F7FE165BFF76}" srcOrd="0" destOrd="0" parTransId="{13438511-17F8-45F8-BD2A-C8233DF3D60D}" sibTransId="{AE39E389-0B79-418C-872E-5144D2C9BA6C}"/>
    <dgm:cxn modelId="{A65EF941-2AC3-9B45-8CE2-EFC1B5297DF7}" type="presOf" srcId="{C7431A7E-D009-453B-B152-F7FE165BFF76}" destId="{FA6ED587-B444-F34D-9CD7-C9A3910EB3E8}" srcOrd="1" destOrd="0" presId="urn:microsoft.com/office/officeart/2016/7/layout/VerticalDownArrowProcess"/>
    <dgm:cxn modelId="{E4D82652-FFEC-3C4F-8D57-AB7AEDDC31A2}" type="presOf" srcId="{CB92E789-59D8-46BF-80FF-9657FA34E6CF}" destId="{40AB2AAE-844C-6F45-A115-6165C0555E44}" srcOrd="0" destOrd="0" presId="urn:microsoft.com/office/officeart/2016/7/layout/VerticalDownArrowProcess"/>
    <dgm:cxn modelId="{416BCB7D-2C8E-46CB-A0CA-52B308BF57D3}" srcId="{3635B975-153F-4212-8860-C103A91BE752}" destId="{CB92E789-59D8-46BF-80FF-9657FA34E6CF}" srcOrd="0" destOrd="0" parTransId="{182427DD-439B-45E0-879C-8757AA4AECE4}" sibTransId="{0F143176-9DF9-4D33-9328-BDDD93FD1932}"/>
    <dgm:cxn modelId="{03FFE77F-87FD-2D45-9A1A-79ABA39D7977}" type="presOf" srcId="{AA5FB8B5-6CF8-4095-A285-30033F210118}" destId="{4ED799A5-A44C-6B4E-8790-33EF36C7E1F3}" srcOrd="0" destOrd="0" presId="urn:microsoft.com/office/officeart/2016/7/layout/VerticalDownArrowProcess"/>
    <dgm:cxn modelId="{53FDE987-3FC0-486F-96CB-56AC75DEB2CD}" srcId="{4CF4E709-CBAE-4A0B-8707-D99A3C352469}" destId="{C9AA82B1-E8F7-4876-B008-51691CABD6E8}" srcOrd="3" destOrd="0" parTransId="{808E6AD4-9275-498A-AB3E-8E5FFFB025DA}" sibTransId="{665A22B9-08AE-4ACC-A620-56702FD00C50}"/>
    <dgm:cxn modelId="{1FC37F9A-9B02-C64C-9282-20A9412DF7BA}" type="presOf" srcId="{3635B975-153F-4212-8860-C103A91BE752}" destId="{71734C75-0419-AC4D-B9BB-3A632A351219}" srcOrd="1" destOrd="0" presId="urn:microsoft.com/office/officeart/2016/7/layout/VerticalDownArrowProcess"/>
    <dgm:cxn modelId="{3087FAA2-99E3-4B49-85A6-DDCF9AA7A075}" type="presOf" srcId="{C9AA82B1-E8F7-4876-B008-51691CABD6E8}" destId="{626503C8-2345-5442-872C-40282B4B814B}" srcOrd="0" destOrd="0" presId="urn:microsoft.com/office/officeart/2016/7/layout/VerticalDownArrowProcess"/>
    <dgm:cxn modelId="{0A9D27AF-7B46-3C42-B846-B64F73411684}" type="presOf" srcId="{851308A5-6400-49FD-8BDB-3FA0DEC898A5}" destId="{92392AF0-DE34-7F46-82FA-D4F0E45513ED}" srcOrd="0" destOrd="0" presId="urn:microsoft.com/office/officeart/2016/7/layout/VerticalDownArrowProcess"/>
    <dgm:cxn modelId="{72DDCFB3-2459-5044-A173-C5A3AF0C96BE}" type="presOf" srcId="{85582C35-4C8B-46B4-8F64-1A9B16876C05}" destId="{D7781D2F-BFFF-C341-BF97-96BE01A163B6}" srcOrd="0" destOrd="0" presId="urn:microsoft.com/office/officeart/2016/7/layout/VerticalDownArrowProcess"/>
    <dgm:cxn modelId="{DB4A5EBC-8D84-4586-BB4B-F772193B2964}" srcId="{C9AA82B1-E8F7-4876-B008-51691CABD6E8}" destId="{38A266DB-B30B-4A73-83B7-AEB4E58354A9}" srcOrd="0" destOrd="0" parTransId="{0A4F143B-CA5D-4945-B0EA-DB1BBD52A149}" sibTransId="{67250795-E6B3-4593-A3BD-55B42D362AF9}"/>
    <dgm:cxn modelId="{504EE5D9-A7B0-4A75-8183-520ECEB91326}" srcId="{4CF4E709-CBAE-4A0B-8707-D99A3C352469}" destId="{AA5FB8B5-6CF8-4095-A285-30033F210118}" srcOrd="2" destOrd="0" parTransId="{4980296A-E28A-4622-AFC6-A688BCAE9346}" sibTransId="{DC209FB3-FC69-41BC-BB18-2E5704A24049}"/>
    <dgm:cxn modelId="{6B20BC56-C4AC-2146-9243-256F7BE77B80}" type="presParOf" srcId="{B695929F-C065-7746-97AA-4FB97B49BBF8}" destId="{F7C0DCA2-3184-B347-9773-0E6C63A176D4}" srcOrd="0" destOrd="0" presId="urn:microsoft.com/office/officeart/2016/7/layout/VerticalDownArrowProcess"/>
    <dgm:cxn modelId="{98CD9EB8-7131-0A4A-B03E-68B1E1BFA7D0}" type="presParOf" srcId="{F7C0DCA2-3184-B347-9773-0E6C63A176D4}" destId="{626503C8-2345-5442-872C-40282B4B814B}" srcOrd="0" destOrd="0" presId="urn:microsoft.com/office/officeart/2016/7/layout/VerticalDownArrowProcess"/>
    <dgm:cxn modelId="{6E909E9C-C1F7-2240-8A0E-67C43C806C7D}" type="presParOf" srcId="{F7C0DCA2-3184-B347-9773-0E6C63A176D4}" destId="{708234CF-0D05-6940-BF9D-A152F10C26C0}" srcOrd="1" destOrd="0" presId="urn:microsoft.com/office/officeart/2016/7/layout/VerticalDownArrowProcess"/>
    <dgm:cxn modelId="{E5CABFDA-DA14-784E-ACAE-852878F1E4FD}" type="presParOf" srcId="{B695929F-C065-7746-97AA-4FB97B49BBF8}" destId="{B4FFD365-5E94-654E-95C2-E84DEB5E973D}" srcOrd="1" destOrd="0" presId="urn:microsoft.com/office/officeart/2016/7/layout/VerticalDownArrowProcess"/>
    <dgm:cxn modelId="{FC179F39-ED4B-1E4F-9169-66C17F36A460}" type="presParOf" srcId="{B695929F-C065-7746-97AA-4FB97B49BBF8}" destId="{C5C3D2FF-A238-994A-BCED-8BE54082BCF8}" srcOrd="2" destOrd="0" presId="urn:microsoft.com/office/officeart/2016/7/layout/VerticalDownArrowProcess"/>
    <dgm:cxn modelId="{5401D8B1-590F-E049-A475-2F40105D6600}" type="presParOf" srcId="{C5C3D2FF-A238-994A-BCED-8BE54082BCF8}" destId="{4ED799A5-A44C-6B4E-8790-33EF36C7E1F3}" srcOrd="0" destOrd="0" presId="urn:microsoft.com/office/officeart/2016/7/layout/VerticalDownArrowProcess"/>
    <dgm:cxn modelId="{F91F036D-6F2B-734F-B298-6F862EA8FD0F}" type="presParOf" srcId="{C5C3D2FF-A238-994A-BCED-8BE54082BCF8}" destId="{1B4A10E9-3F83-8B4D-8865-68CE20C12D54}" srcOrd="1" destOrd="0" presId="urn:microsoft.com/office/officeart/2016/7/layout/VerticalDownArrowProcess"/>
    <dgm:cxn modelId="{B66A6BD1-A257-054F-AC3F-29DC9B3D0775}" type="presParOf" srcId="{C5C3D2FF-A238-994A-BCED-8BE54082BCF8}" destId="{D7781D2F-BFFF-C341-BF97-96BE01A163B6}" srcOrd="2" destOrd="0" presId="urn:microsoft.com/office/officeart/2016/7/layout/VerticalDownArrowProcess"/>
    <dgm:cxn modelId="{A35E9B22-7E3E-2042-A8FA-5ACD9E64501D}" type="presParOf" srcId="{B695929F-C065-7746-97AA-4FB97B49BBF8}" destId="{D2840E15-032A-9C4A-8F8B-FE6B4094B083}" srcOrd="3" destOrd="0" presId="urn:microsoft.com/office/officeart/2016/7/layout/VerticalDownArrowProcess"/>
    <dgm:cxn modelId="{7A5182BE-CC76-934D-8275-BE4DDDC7134E}" type="presParOf" srcId="{B695929F-C065-7746-97AA-4FB97B49BBF8}" destId="{61D980DA-2840-ED42-BE7E-8C633A94699E}" srcOrd="4" destOrd="0" presId="urn:microsoft.com/office/officeart/2016/7/layout/VerticalDownArrowProcess"/>
    <dgm:cxn modelId="{6EBAF430-9B8C-624F-AE35-CF9F3DA9F3F7}" type="presParOf" srcId="{61D980DA-2840-ED42-BE7E-8C633A94699E}" destId="{C6425B4F-2C41-3A4A-9234-8B962A82DED0}" srcOrd="0" destOrd="0" presId="urn:microsoft.com/office/officeart/2016/7/layout/VerticalDownArrowProcess"/>
    <dgm:cxn modelId="{88CAAA6D-6597-AB47-96F8-567179F533A8}" type="presParOf" srcId="{61D980DA-2840-ED42-BE7E-8C633A94699E}" destId="{71734C75-0419-AC4D-B9BB-3A632A351219}" srcOrd="1" destOrd="0" presId="urn:microsoft.com/office/officeart/2016/7/layout/VerticalDownArrowProcess"/>
    <dgm:cxn modelId="{EF15BDFB-0417-4A4B-81F6-9B2AC105F93A}" type="presParOf" srcId="{61D980DA-2840-ED42-BE7E-8C633A94699E}" destId="{40AB2AAE-844C-6F45-A115-6165C0555E44}" srcOrd="2" destOrd="0" presId="urn:microsoft.com/office/officeart/2016/7/layout/VerticalDownArrowProcess"/>
    <dgm:cxn modelId="{26DA6F02-0554-0848-9E65-5D2EF3534594}" type="presParOf" srcId="{B695929F-C065-7746-97AA-4FB97B49BBF8}" destId="{96388DAA-5152-E842-BD74-D47222CC8294}" srcOrd="5" destOrd="0" presId="urn:microsoft.com/office/officeart/2016/7/layout/VerticalDownArrowProcess"/>
    <dgm:cxn modelId="{902AAD53-0643-C94E-8B4A-90F8DEFA834A}" type="presParOf" srcId="{B695929F-C065-7746-97AA-4FB97B49BBF8}" destId="{FDB78A4E-3001-2C47-992A-464BCF959D4D}" srcOrd="6" destOrd="0" presId="urn:microsoft.com/office/officeart/2016/7/layout/VerticalDownArrowProcess"/>
    <dgm:cxn modelId="{4A2A5A16-60DA-E748-ADAD-71BA01F5007E}" type="presParOf" srcId="{FDB78A4E-3001-2C47-992A-464BCF959D4D}" destId="{A6B69613-BFF3-7C4A-9A29-76D4AC125537}" srcOrd="0" destOrd="0" presId="urn:microsoft.com/office/officeart/2016/7/layout/VerticalDownArrowProcess"/>
    <dgm:cxn modelId="{4E7F85C3-7610-4544-B8F2-3ED262296173}" type="presParOf" srcId="{FDB78A4E-3001-2C47-992A-464BCF959D4D}" destId="{FA6ED587-B444-F34D-9CD7-C9A3910EB3E8}" srcOrd="1" destOrd="0" presId="urn:microsoft.com/office/officeart/2016/7/layout/VerticalDownArrowProcess"/>
    <dgm:cxn modelId="{91675226-0E67-3A4D-9C55-8DA2335BBECE}" type="presParOf" srcId="{FDB78A4E-3001-2C47-992A-464BCF959D4D}" destId="{92392AF0-DE34-7F46-82FA-D4F0E45513E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8308BA-C144-4586-ACF1-A203BA9988B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D914A12-F373-40BC-B1AE-3D2A8EE5C990}">
      <dgm:prSet/>
      <dgm:spPr/>
      <dgm:t>
        <a:bodyPr/>
        <a:lstStyle/>
        <a:p>
          <a:r>
            <a:rPr lang="en-US"/>
            <a:t>We usually try not to offend. Which means no one cares.  Even our supporters don’t know what to do with blah.</a:t>
          </a:r>
        </a:p>
      </dgm:t>
    </dgm:pt>
    <dgm:pt modelId="{5BD484D4-9D52-44E2-9B91-D5E6E8EDD3C2}" type="parTrans" cxnId="{3BA3DBBC-7CF6-42EB-9F68-D6FD41410556}">
      <dgm:prSet/>
      <dgm:spPr/>
      <dgm:t>
        <a:bodyPr/>
        <a:lstStyle/>
        <a:p>
          <a:endParaRPr lang="en-US"/>
        </a:p>
      </dgm:t>
    </dgm:pt>
    <dgm:pt modelId="{A6E7E7A0-564F-41F7-B08F-E0B2E63B8DDF}" type="sibTrans" cxnId="{3BA3DBBC-7CF6-42EB-9F68-D6FD41410556}">
      <dgm:prSet/>
      <dgm:spPr/>
      <dgm:t>
        <a:bodyPr/>
        <a:lstStyle/>
        <a:p>
          <a:endParaRPr lang="en-US"/>
        </a:p>
      </dgm:t>
    </dgm:pt>
    <dgm:pt modelId="{D83B4831-6A15-4AED-A1AE-7B38CF7C1B4A}">
      <dgm:prSet/>
      <dgm:spPr/>
      <dgm:t>
        <a:bodyPr/>
        <a:lstStyle/>
        <a:p>
          <a:r>
            <a:rPr lang="en-US"/>
            <a:t>Make your opponents outliers.  They will never be with you anyway.</a:t>
          </a:r>
        </a:p>
      </dgm:t>
    </dgm:pt>
    <dgm:pt modelId="{202C79C1-5327-4017-9017-C55019DC6F44}" type="parTrans" cxnId="{C67CEF72-F6B5-4616-8DFF-A5D1A7F90E71}">
      <dgm:prSet/>
      <dgm:spPr/>
      <dgm:t>
        <a:bodyPr/>
        <a:lstStyle/>
        <a:p>
          <a:endParaRPr lang="en-US"/>
        </a:p>
      </dgm:t>
    </dgm:pt>
    <dgm:pt modelId="{B9B2196A-17FF-44E7-9681-DA36CFCE0B40}" type="sibTrans" cxnId="{C67CEF72-F6B5-4616-8DFF-A5D1A7F90E71}">
      <dgm:prSet/>
      <dgm:spPr/>
      <dgm:t>
        <a:bodyPr/>
        <a:lstStyle/>
        <a:p>
          <a:endParaRPr lang="en-US"/>
        </a:p>
      </dgm:t>
    </dgm:pt>
    <dgm:pt modelId="{6E14D69D-7038-4DC6-ADA3-F73D3B6CF920}">
      <dgm:prSet/>
      <dgm:spPr/>
      <dgm:t>
        <a:bodyPr/>
        <a:lstStyle/>
        <a:p>
          <a:r>
            <a:rPr lang="en-US"/>
            <a:t>Don’t say “improving wages will grow our economy”</a:t>
          </a:r>
        </a:p>
      </dgm:t>
    </dgm:pt>
    <dgm:pt modelId="{B09CE390-611E-4559-BB6B-D25350E33DBD}" type="parTrans" cxnId="{DEA0ECCC-60A5-4066-A452-555BBA88C03D}">
      <dgm:prSet/>
      <dgm:spPr/>
      <dgm:t>
        <a:bodyPr/>
        <a:lstStyle/>
        <a:p>
          <a:endParaRPr lang="en-US"/>
        </a:p>
      </dgm:t>
    </dgm:pt>
    <dgm:pt modelId="{9CC8E548-8705-4273-A604-52EEA65A8BF5}" type="sibTrans" cxnId="{DEA0ECCC-60A5-4066-A452-555BBA88C03D}">
      <dgm:prSet/>
      <dgm:spPr/>
      <dgm:t>
        <a:bodyPr/>
        <a:lstStyle/>
        <a:p>
          <a:endParaRPr lang="en-US"/>
        </a:p>
      </dgm:t>
    </dgm:pt>
    <dgm:pt modelId="{D985D4FD-CF13-45EB-9FF5-45AD451E89F2}">
      <dgm:prSet/>
      <dgm:spPr/>
      <dgm:t>
        <a:bodyPr/>
        <a:lstStyle/>
        <a:p>
          <a:r>
            <a:rPr lang="en-US"/>
            <a:t>15% of US voters are opposed to:</a:t>
          </a:r>
        </a:p>
      </dgm:t>
    </dgm:pt>
    <dgm:pt modelId="{50C58F55-F571-4E8F-A1F5-0B9E04F717B2}" type="parTrans" cxnId="{42BD7474-1B49-406B-AA44-C1245F03702B}">
      <dgm:prSet/>
      <dgm:spPr/>
      <dgm:t>
        <a:bodyPr/>
        <a:lstStyle/>
        <a:p>
          <a:endParaRPr lang="en-US"/>
        </a:p>
      </dgm:t>
    </dgm:pt>
    <dgm:pt modelId="{1B4FF804-8171-4540-A927-F4A1949D2B67}" type="sibTrans" cxnId="{42BD7474-1B49-406B-AA44-C1245F03702B}">
      <dgm:prSet/>
      <dgm:spPr/>
      <dgm:t>
        <a:bodyPr/>
        <a:lstStyle/>
        <a:p>
          <a:endParaRPr lang="en-US"/>
        </a:p>
      </dgm:t>
    </dgm:pt>
    <dgm:pt modelId="{A7E15E31-860C-402D-9EFA-AFD2830E565B}">
      <dgm:prSet/>
      <dgm:spPr/>
      <dgm:t>
        <a:bodyPr/>
        <a:lstStyle/>
        <a:p>
          <a:r>
            <a:rPr lang="en-US"/>
            <a:t>Every working parent should be paid enough to set their kids off for a bright future</a:t>
          </a:r>
        </a:p>
      </dgm:t>
    </dgm:pt>
    <dgm:pt modelId="{1FCED86E-01C5-4D6B-8BCA-700641EE5584}" type="parTrans" cxnId="{52DC1B37-9D7D-48E5-AF41-9FE70E6553D6}">
      <dgm:prSet/>
      <dgm:spPr/>
      <dgm:t>
        <a:bodyPr/>
        <a:lstStyle/>
        <a:p>
          <a:endParaRPr lang="en-US"/>
        </a:p>
      </dgm:t>
    </dgm:pt>
    <dgm:pt modelId="{B6392C4B-A13B-49D7-B913-E855F74F7A47}" type="sibTrans" cxnId="{52DC1B37-9D7D-48E5-AF41-9FE70E6553D6}">
      <dgm:prSet/>
      <dgm:spPr/>
      <dgm:t>
        <a:bodyPr/>
        <a:lstStyle/>
        <a:p>
          <a:endParaRPr lang="en-US"/>
        </a:p>
      </dgm:t>
    </dgm:pt>
    <dgm:pt modelId="{891971A9-6A34-449B-B5F6-3C227D0A2A0E}">
      <dgm:prSet/>
      <dgm:spPr/>
      <dgm:t>
        <a:bodyPr/>
        <a:lstStyle/>
        <a:p>
          <a:r>
            <a:rPr lang="en-US"/>
            <a:t>Use that opposition against them while galvanizing your supporters</a:t>
          </a:r>
        </a:p>
      </dgm:t>
    </dgm:pt>
    <dgm:pt modelId="{A85EAC16-417E-40E4-A725-372D575A2069}" type="parTrans" cxnId="{588DACB6-14A6-4571-A471-314D268DF697}">
      <dgm:prSet/>
      <dgm:spPr/>
      <dgm:t>
        <a:bodyPr/>
        <a:lstStyle/>
        <a:p>
          <a:endParaRPr lang="en-US"/>
        </a:p>
      </dgm:t>
    </dgm:pt>
    <dgm:pt modelId="{CCABA06A-A485-41B6-BBF5-88EEC46AC2A5}" type="sibTrans" cxnId="{588DACB6-14A6-4571-A471-314D268DF697}">
      <dgm:prSet/>
      <dgm:spPr/>
      <dgm:t>
        <a:bodyPr/>
        <a:lstStyle/>
        <a:p>
          <a:endParaRPr lang="en-US"/>
        </a:p>
      </dgm:t>
    </dgm:pt>
    <dgm:pt modelId="{345F6AEB-450F-4745-859F-F27D07D6987E}" type="pres">
      <dgm:prSet presAssocID="{538308BA-C144-4586-ACF1-A203BA9988B1}" presName="linear" presStyleCnt="0">
        <dgm:presLayoutVars>
          <dgm:animLvl val="lvl"/>
          <dgm:resizeHandles val="exact"/>
        </dgm:presLayoutVars>
      </dgm:prSet>
      <dgm:spPr/>
    </dgm:pt>
    <dgm:pt modelId="{62F6D1EB-342C-D24A-A236-D04CA7DAEE72}" type="pres">
      <dgm:prSet presAssocID="{2D914A12-F373-40BC-B1AE-3D2A8EE5C9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C83B11-0D65-1B45-B68F-E9B8896B7755}" type="pres">
      <dgm:prSet presAssocID="{A6E7E7A0-564F-41F7-B08F-E0B2E63B8DDF}" presName="spacer" presStyleCnt="0"/>
      <dgm:spPr/>
    </dgm:pt>
    <dgm:pt modelId="{DBC4BC35-0CE7-7B40-AD3C-2732CE7F0485}" type="pres">
      <dgm:prSet presAssocID="{D83B4831-6A15-4AED-A1AE-7B38CF7C1B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59A1994-9A4E-1A40-9A04-47AFC2BBEF8A}" type="pres">
      <dgm:prSet presAssocID="{B9B2196A-17FF-44E7-9681-DA36CFCE0B40}" presName="spacer" presStyleCnt="0"/>
      <dgm:spPr/>
    </dgm:pt>
    <dgm:pt modelId="{8FF2B9C2-1CE7-AD49-8746-D56EF1E0EE9B}" type="pres">
      <dgm:prSet presAssocID="{6E14D69D-7038-4DC6-ADA3-F73D3B6CF9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75CDB0-0D9C-454A-A68F-F6DD0A4AD336}" type="pres">
      <dgm:prSet presAssocID="{9CC8E548-8705-4273-A604-52EEA65A8BF5}" presName="spacer" presStyleCnt="0"/>
      <dgm:spPr/>
    </dgm:pt>
    <dgm:pt modelId="{3A4C889C-7161-0F41-82FE-E1A119C95F3B}" type="pres">
      <dgm:prSet presAssocID="{D985D4FD-CF13-45EB-9FF5-45AD451E89F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C623F2-81E1-1142-9C8C-D31F735DAB6B}" type="pres">
      <dgm:prSet presAssocID="{D985D4FD-CF13-45EB-9FF5-45AD451E89F2}" presName="childText" presStyleLbl="revTx" presStyleIdx="0" presStyleCnt="1">
        <dgm:presLayoutVars>
          <dgm:bulletEnabled val="1"/>
        </dgm:presLayoutVars>
      </dgm:prSet>
      <dgm:spPr/>
    </dgm:pt>
    <dgm:pt modelId="{8BC1DAC8-41A3-4247-8466-100A01F38FA3}" type="pres">
      <dgm:prSet presAssocID="{891971A9-6A34-449B-B5F6-3C227D0A2A0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9DF5D2A-91FC-0B4B-85B4-7946530848E9}" type="presOf" srcId="{A7E15E31-860C-402D-9EFA-AFD2830E565B}" destId="{B4C623F2-81E1-1142-9C8C-D31F735DAB6B}" srcOrd="0" destOrd="0" presId="urn:microsoft.com/office/officeart/2005/8/layout/vList2"/>
    <dgm:cxn modelId="{5FBEE634-E87D-0D49-B186-5E785615F4E5}" type="presOf" srcId="{2D914A12-F373-40BC-B1AE-3D2A8EE5C990}" destId="{62F6D1EB-342C-D24A-A236-D04CA7DAEE72}" srcOrd="0" destOrd="0" presId="urn:microsoft.com/office/officeart/2005/8/layout/vList2"/>
    <dgm:cxn modelId="{52DC1B37-9D7D-48E5-AF41-9FE70E6553D6}" srcId="{D985D4FD-CF13-45EB-9FF5-45AD451E89F2}" destId="{A7E15E31-860C-402D-9EFA-AFD2830E565B}" srcOrd="0" destOrd="0" parTransId="{1FCED86E-01C5-4D6B-8BCA-700641EE5584}" sibTransId="{B6392C4B-A13B-49D7-B913-E855F74F7A47}"/>
    <dgm:cxn modelId="{C0BF445C-6592-D94D-8957-3D6DAFEE1BEE}" type="presOf" srcId="{D985D4FD-CF13-45EB-9FF5-45AD451E89F2}" destId="{3A4C889C-7161-0F41-82FE-E1A119C95F3B}" srcOrd="0" destOrd="0" presId="urn:microsoft.com/office/officeart/2005/8/layout/vList2"/>
    <dgm:cxn modelId="{C67CEF72-F6B5-4616-8DFF-A5D1A7F90E71}" srcId="{538308BA-C144-4586-ACF1-A203BA9988B1}" destId="{D83B4831-6A15-4AED-A1AE-7B38CF7C1B4A}" srcOrd="1" destOrd="0" parTransId="{202C79C1-5327-4017-9017-C55019DC6F44}" sibTransId="{B9B2196A-17FF-44E7-9681-DA36CFCE0B40}"/>
    <dgm:cxn modelId="{42BD7474-1B49-406B-AA44-C1245F03702B}" srcId="{538308BA-C144-4586-ACF1-A203BA9988B1}" destId="{D985D4FD-CF13-45EB-9FF5-45AD451E89F2}" srcOrd="3" destOrd="0" parTransId="{50C58F55-F571-4E8F-A1F5-0B9E04F717B2}" sibTransId="{1B4FF804-8171-4540-A927-F4A1949D2B67}"/>
    <dgm:cxn modelId="{74935E75-A3ED-E540-A695-6B6E011F5D88}" type="presOf" srcId="{6E14D69D-7038-4DC6-ADA3-F73D3B6CF920}" destId="{8FF2B9C2-1CE7-AD49-8746-D56EF1E0EE9B}" srcOrd="0" destOrd="0" presId="urn:microsoft.com/office/officeart/2005/8/layout/vList2"/>
    <dgm:cxn modelId="{BC34AD9A-B527-D942-BDF3-E67E2E90236B}" type="presOf" srcId="{538308BA-C144-4586-ACF1-A203BA9988B1}" destId="{345F6AEB-450F-4745-859F-F27D07D6987E}" srcOrd="0" destOrd="0" presId="urn:microsoft.com/office/officeart/2005/8/layout/vList2"/>
    <dgm:cxn modelId="{588DACB6-14A6-4571-A471-314D268DF697}" srcId="{538308BA-C144-4586-ACF1-A203BA9988B1}" destId="{891971A9-6A34-449B-B5F6-3C227D0A2A0E}" srcOrd="4" destOrd="0" parTransId="{A85EAC16-417E-40E4-A725-372D575A2069}" sibTransId="{CCABA06A-A485-41B6-BBF5-88EEC46AC2A5}"/>
    <dgm:cxn modelId="{3BA3DBBC-7CF6-42EB-9F68-D6FD41410556}" srcId="{538308BA-C144-4586-ACF1-A203BA9988B1}" destId="{2D914A12-F373-40BC-B1AE-3D2A8EE5C990}" srcOrd="0" destOrd="0" parTransId="{5BD484D4-9D52-44E2-9B91-D5E6E8EDD3C2}" sibTransId="{A6E7E7A0-564F-41F7-B08F-E0B2E63B8DDF}"/>
    <dgm:cxn modelId="{EEC8C6C8-9E6A-694D-B3A7-F7FEE76289F4}" type="presOf" srcId="{D83B4831-6A15-4AED-A1AE-7B38CF7C1B4A}" destId="{DBC4BC35-0CE7-7B40-AD3C-2732CE7F0485}" srcOrd="0" destOrd="0" presId="urn:microsoft.com/office/officeart/2005/8/layout/vList2"/>
    <dgm:cxn modelId="{DEA0ECCC-60A5-4066-A452-555BBA88C03D}" srcId="{538308BA-C144-4586-ACF1-A203BA9988B1}" destId="{6E14D69D-7038-4DC6-ADA3-F73D3B6CF920}" srcOrd="2" destOrd="0" parTransId="{B09CE390-611E-4559-BB6B-D25350E33DBD}" sibTransId="{9CC8E548-8705-4273-A604-52EEA65A8BF5}"/>
    <dgm:cxn modelId="{DD5C86E0-64B9-9449-B481-F6F2027E943F}" type="presOf" srcId="{891971A9-6A34-449B-B5F6-3C227D0A2A0E}" destId="{8BC1DAC8-41A3-4247-8466-100A01F38FA3}" srcOrd="0" destOrd="0" presId="urn:microsoft.com/office/officeart/2005/8/layout/vList2"/>
    <dgm:cxn modelId="{52B8DCE5-A511-F942-B8DA-32287BD3D1BE}" type="presParOf" srcId="{345F6AEB-450F-4745-859F-F27D07D6987E}" destId="{62F6D1EB-342C-D24A-A236-D04CA7DAEE72}" srcOrd="0" destOrd="0" presId="urn:microsoft.com/office/officeart/2005/8/layout/vList2"/>
    <dgm:cxn modelId="{121881A9-B4ED-A241-BC3C-7762E0FE6DF8}" type="presParOf" srcId="{345F6AEB-450F-4745-859F-F27D07D6987E}" destId="{4DC83B11-0D65-1B45-B68F-E9B8896B7755}" srcOrd="1" destOrd="0" presId="urn:microsoft.com/office/officeart/2005/8/layout/vList2"/>
    <dgm:cxn modelId="{79401AAD-1F01-AE43-8300-1AE9B9CB3DA8}" type="presParOf" srcId="{345F6AEB-450F-4745-859F-F27D07D6987E}" destId="{DBC4BC35-0CE7-7B40-AD3C-2732CE7F0485}" srcOrd="2" destOrd="0" presId="urn:microsoft.com/office/officeart/2005/8/layout/vList2"/>
    <dgm:cxn modelId="{02268AE9-182E-9B49-B19F-6C5590F637AA}" type="presParOf" srcId="{345F6AEB-450F-4745-859F-F27D07D6987E}" destId="{F59A1994-9A4E-1A40-9A04-47AFC2BBEF8A}" srcOrd="3" destOrd="0" presId="urn:microsoft.com/office/officeart/2005/8/layout/vList2"/>
    <dgm:cxn modelId="{D38059F3-28D3-1144-B51D-41DF26E8FA06}" type="presParOf" srcId="{345F6AEB-450F-4745-859F-F27D07D6987E}" destId="{8FF2B9C2-1CE7-AD49-8746-D56EF1E0EE9B}" srcOrd="4" destOrd="0" presId="urn:microsoft.com/office/officeart/2005/8/layout/vList2"/>
    <dgm:cxn modelId="{DE2CED76-4A82-274A-85F2-1A996678034C}" type="presParOf" srcId="{345F6AEB-450F-4745-859F-F27D07D6987E}" destId="{1175CDB0-0D9C-454A-A68F-F6DD0A4AD336}" srcOrd="5" destOrd="0" presId="urn:microsoft.com/office/officeart/2005/8/layout/vList2"/>
    <dgm:cxn modelId="{A8D0CECC-1942-274F-95EA-167B0362FDB0}" type="presParOf" srcId="{345F6AEB-450F-4745-859F-F27D07D6987E}" destId="{3A4C889C-7161-0F41-82FE-E1A119C95F3B}" srcOrd="6" destOrd="0" presId="urn:microsoft.com/office/officeart/2005/8/layout/vList2"/>
    <dgm:cxn modelId="{7AC97624-EEEC-B14F-B9F1-61BDF5DD1D48}" type="presParOf" srcId="{345F6AEB-450F-4745-859F-F27D07D6987E}" destId="{B4C623F2-81E1-1142-9C8C-D31F735DAB6B}" srcOrd="7" destOrd="0" presId="urn:microsoft.com/office/officeart/2005/8/layout/vList2"/>
    <dgm:cxn modelId="{AC93E12F-980F-3D45-AAE5-AB624C84AD7E}" type="presParOf" srcId="{345F6AEB-450F-4745-859F-F27D07D6987E}" destId="{8BC1DAC8-41A3-4247-8466-100A01F38F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E3CC67-6A37-479B-8CED-4DD8CA676A2C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FF976BE-5245-4C67-B0E6-4997E0EF85FC}">
      <dgm:prSet/>
      <dgm:spPr/>
      <dgm:t>
        <a:bodyPr/>
        <a:lstStyle/>
        <a:p>
          <a:r>
            <a:rPr lang="en-US"/>
            <a:t>Don’t say “we strive to accomplish”</a:t>
          </a:r>
        </a:p>
      </dgm:t>
    </dgm:pt>
    <dgm:pt modelId="{D872E58A-71A1-4C1E-8AC9-8D0C76C0ED14}" type="parTrans" cxnId="{F0644334-ECD4-4CA3-B67D-1D41B85974D6}">
      <dgm:prSet/>
      <dgm:spPr/>
      <dgm:t>
        <a:bodyPr/>
        <a:lstStyle/>
        <a:p>
          <a:endParaRPr lang="en-US"/>
        </a:p>
      </dgm:t>
    </dgm:pt>
    <dgm:pt modelId="{ED285FA0-4860-4ACE-A222-FA81D1198EB0}" type="sibTrans" cxnId="{F0644334-ECD4-4CA3-B67D-1D41B85974D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D629C10-104B-41ED-8E14-BCA33BABD0E2}">
      <dgm:prSet/>
      <dgm:spPr/>
      <dgm:t>
        <a:bodyPr/>
        <a:lstStyle/>
        <a:p>
          <a:r>
            <a:rPr lang="en-US"/>
            <a:t>Say “ We achieve”, “We create”</a:t>
          </a:r>
        </a:p>
      </dgm:t>
    </dgm:pt>
    <dgm:pt modelId="{EBB11AC3-F04B-4446-932F-E9079A761D93}" type="parTrans" cxnId="{3A258342-6379-47AB-9738-220032891418}">
      <dgm:prSet/>
      <dgm:spPr/>
      <dgm:t>
        <a:bodyPr/>
        <a:lstStyle/>
        <a:p>
          <a:endParaRPr lang="en-US"/>
        </a:p>
      </dgm:t>
    </dgm:pt>
    <dgm:pt modelId="{2ED4348C-6342-4434-8F8D-94DBB5222F40}" type="sibTrans" cxnId="{3A258342-6379-47AB-9738-22003289141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9A4FABA-DB5E-ED43-A850-9CE498C4C2C4}" type="pres">
      <dgm:prSet presAssocID="{25E3CC67-6A37-479B-8CED-4DD8CA676A2C}" presName="Name0" presStyleCnt="0">
        <dgm:presLayoutVars>
          <dgm:animLvl val="lvl"/>
          <dgm:resizeHandles val="exact"/>
        </dgm:presLayoutVars>
      </dgm:prSet>
      <dgm:spPr/>
    </dgm:pt>
    <dgm:pt modelId="{53DDAC8F-636B-9044-8F9B-F5D51C264B49}" type="pres">
      <dgm:prSet presAssocID="{AFF976BE-5245-4C67-B0E6-4997E0EF85FC}" presName="compositeNode" presStyleCnt="0">
        <dgm:presLayoutVars>
          <dgm:bulletEnabled val="1"/>
        </dgm:presLayoutVars>
      </dgm:prSet>
      <dgm:spPr/>
    </dgm:pt>
    <dgm:pt modelId="{52E31967-9FAD-B64A-8F5A-B33C7C726F86}" type="pres">
      <dgm:prSet presAssocID="{AFF976BE-5245-4C67-B0E6-4997E0EF85FC}" presName="bgRect" presStyleLbl="bgAccFollowNode1" presStyleIdx="0" presStyleCnt="2"/>
      <dgm:spPr/>
    </dgm:pt>
    <dgm:pt modelId="{D1B2B7ED-1182-334E-B62E-4FB9A3BCD068}" type="pres">
      <dgm:prSet presAssocID="{ED285FA0-4860-4ACE-A222-FA81D1198EB0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691701DD-C166-8740-8EEA-084346A79D81}" type="pres">
      <dgm:prSet presAssocID="{AFF976BE-5245-4C67-B0E6-4997E0EF85FC}" presName="bottomLine" presStyleLbl="alignNode1" presStyleIdx="1" presStyleCnt="4">
        <dgm:presLayoutVars/>
      </dgm:prSet>
      <dgm:spPr/>
    </dgm:pt>
    <dgm:pt modelId="{B5ADBA12-14E0-D641-88D1-FCB7F4349BD9}" type="pres">
      <dgm:prSet presAssocID="{AFF976BE-5245-4C67-B0E6-4997E0EF85FC}" presName="nodeText" presStyleLbl="bgAccFollowNode1" presStyleIdx="0" presStyleCnt="2">
        <dgm:presLayoutVars>
          <dgm:bulletEnabled val="1"/>
        </dgm:presLayoutVars>
      </dgm:prSet>
      <dgm:spPr/>
    </dgm:pt>
    <dgm:pt modelId="{56D3A1EE-9BE4-C941-8664-E8DB2ABFEB87}" type="pres">
      <dgm:prSet presAssocID="{ED285FA0-4860-4ACE-A222-FA81D1198EB0}" presName="sibTrans" presStyleCnt="0"/>
      <dgm:spPr/>
    </dgm:pt>
    <dgm:pt modelId="{17564D1A-F1ED-FB43-A403-22F9C03A0173}" type="pres">
      <dgm:prSet presAssocID="{7D629C10-104B-41ED-8E14-BCA33BABD0E2}" presName="compositeNode" presStyleCnt="0">
        <dgm:presLayoutVars>
          <dgm:bulletEnabled val="1"/>
        </dgm:presLayoutVars>
      </dgm:prSet>
      <dgm:spPr/>
    </dgm:pt>
    <dgm:pt modelId="{74129EA5-D908-FE49-9C36-488AE07499AC}" type="pres">
      <dgm:prSet presAssocID="{7D629C10-104B-41ED-8E14-BCA33BABD0E2}" presName="bgRect" presStyleLbl="bgAccFollowNode1" presStyleIdx="1" presStyleCnt="2"/>
      <dgm:spPr/>
    </dgm:pt>
    <dgm:pt modelId="{A736F8B6-3383-194C-8841-E7963D234361}" type="pres">
      <dgm:prSet presAssocID="{2ED4348C-6342-4434-8F8D-94DBB5222F40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B80ECD03-BBF4-534D-A154-E7DF62257676}" type="pres">
      <dgm:prSet presAssocID="{7D629C10-104B-41ED-8E14-BCA33BABD0E2}" presName="bottomLine" presStyleLbl="alignNode1" presStyleIdx="3" presStyleCnt="4">
        <dgm:presLayoutVars/>
      </dgm:prSet>
      <dgm:spPr/>
    </dgm:pt>
    <dgm:pt modelId="{8CB72720-BD85-8643-896E-DB721D01E98C}" type="pres">
      <dgm:prSet presAssocID="{7D629C10-104B-41ED-8E14-BCA33BABD0E2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6A43000-0338-E240-A3CB-6943035B1435}" type="presOf" srcId="{AFF976BE-5245-4C67-B0E6-4997E0EF85FC}" destId="{52E31967-9FAD-B64A-8F5A-B33C7C726F86}" srcOrd="0" destOrd="0" presId="urn:microsoft.com/office/officeart/2016/7/layout/BasicLinearProcessNumbered"/>
    <dgm:cxn modelId="{A2DCD80F-8306-344D-A993-E4E8A9188BD2}" type="presOf" srcId="{2ED4348C-6342-4434-8F8D-94DBB5222F40}" destId="{A736F8B6-3383-194C-8841-E7963D234361}" srcOrd="0" destOrd="0" presId="urn:microsoft.com/office/officeart/2016/7/layout/BasicLinearProcessNumbered"/>
    <dgm:cxn modelId="{F0644334-ECD4-4CA3-B67D-1D41B85974D6}" srcId="{25E3CC67-6A37-479B-8CED-4DD8CA676A2C}" destId="{AFF976BE-5245-4C67-B0E6-4997E0EF85FC}" srcOrd="0" destOrd="0" parTransId="{D872E58A-71A1-4C1E-8AC9-8D0C76C0ED14}" sibTransId="{ED285FA0-4860-4ACE-A222-FA81D1198EB0}"/>
    <dgm:cxn modelId="{D7163A42-50D7-2145-88A5-568436F129C2}" type="presOf" srcId="{7D629C10-104B-41ED-8E14-BCA33BABD0E2}" destId="{8CB72720-BD85-8643-896E-DB721D01E98C}" srcOrd="1" destOrd="0" presId="urn:microsoft.com/office/officeart/2016/7/layout/BasicLinearProcessNumbered"/>
    <dgm:cxn modelId="{3A258342-6379-47AB-9738-220032891418}" srcId="{25E3CC67-6A37-479B-8CED-4DD8CA676A2C}" destId="{7D629C10-104B-41ED-8E14-BCA33BABD0E2}" srcOrd="1" destOrd="0" parTransId="{EBB11AC3-F04B-4446-932F-E9079A761D93}" sibTransId="{2ED4348C-6342-4434-8F8D-94DBB5222F40}"/>
    <dgm:cxn modelId="{E0D6BE52-EA00-5E4B-9804-4282660FA34B}" type="presOf" srcId="{7D629C10-104B-41ED-8E14-BCA33BABD0E2}" destId="{74129EA5-D908-FE49-9C36-488AE07499AC}" srcOrd="0" destOrd="0" presId="urn:microsoft.com/office/officeart/2016/7/layout/BasicLinearProcessNumbered"/>
    <dgm:cxn modelId="{EAC00AA9-6DBF-6543-BF19-F173600460ED}" type="presOf" srcId="{AFF976BE-5245-4C67-B0E6-4997E0EF85FC}" destId="{B5ADBA12-14E0-D641-88D1-FCB7F4349BD9}" srcOrd="1" destOrd="0" presId="urn:microsoft.com/office/officeart/2016/7/layout/BasicLinearProcessNumbered"/>
    <dgm:cxn modelId="{B3E810AA-97AA-0540-860F-1438F9A4DFE4}" type="presOf" srcId="{25E3CC67-6A37-479B-8CED-4DD8CA676A2C}" destId="{E9A4FABA-DB5E-ED43-A850-9CE498C4C2C4}" srcOrd="0" destOrd="0" presId="urn:microsoft.com/office/officeart/2016/7/layout/BasicLinearProcessNumbered"/>
    <dgm:cxn modelId="{BFF555F5-9F40-2C42-9ABE-66C319C39CC6}" type="presOf" srcId="{ED285FA0-4860-4ACE-A222-FA81D1198EB0}" destId="{D1B2B7ED-1182-334E-B62E-4FB9A3BCD068}" srcOrd="0" destOrd="0" presId="urn:microsoft.com/office/officeart/2016/7/layout/BasicLinearProcessNumbered"/>
    <dgm:cxn modelId="{91525FC5-4DDC-2244-BBB7-384970651A15}" type="presParOf" srcId="{E9A4FABA-DB5E-ED43-A850-9CE498C4C2C4}" destId="{53DDAC8F-636B-9044-8F9B-F5D51C264B49}" srcOrd="0" destOrd="0" presId="urn:microsoft.com/office/officeart/2016/7/layout/BasicLinearProcessNumbered"/>
    <dgm:cxn modelId="{B339E62E-A789-1149-8AF4-FEA3CF6CB52F}" type="presParOf" srcId="{53DDAC8F-636B-9044-8F9B-F5D51C264B49}" destId="{52E31967-9FAD-B64A-8F5A-B33C7C726F86}" srcOrd="0" destOrd="0" presId="urn:microsoft.com/office/officeart/2016/7/layout/BasicLinearProcessNumbered"/>
    <dgm:cxn modelId="{F8C1159B-0A62-BB47-9176-46213D20156F}" type="presParOf" srcId="{53DDAC8F-636B-9044-8F9B-F5D51C264B49}" destId="{D1B2B7ED-1182-334E-B62E-4FB9A3BCD068}" srcOrd="1" destOrd="0" presId="urn:microsoft.com/office/officeart/2016/7/layout/BasicLinearProcessNumbered"/>
    <dgm:cxn modelId="{33141B2A-836F-9941-90C8-8CDFACBD6561}" type="presParOf" srcId="{53DDAC8F-636B-9044-8F9B-F5D51C264B49}" destId="{691701DD-C166-8740-8EEA-084346A79D81}" srcOrd="2" destOrd="0" presId="urn:microsoft.com/office/officeart/2016/7/layout/BasicLinearProcessNumbered"/>
    <dgm:cxn modelId="{F70C0A6E-A687-FC4A-88B5-14434316245F}" type="presParOf" srcId="{53DDAC8F-636B-9044-8F9B-F5D51C264B49}" destId="{B5ADBA12-14E0-D641-88D1-FCB7F4349BD9}" srcOrd="3" destOrd="0" presId="urn:microsoft.com/office/officeart/2016/7/layout/BasicLinearProcessNumbered"/>
    <dgm:cxn modelId="{2C4E1CE4-BABD-3049-AD63-7C9C3909EF72}" type="presParOf" srcId="{E9A4FABA-DB5E-ED43-A850-9CE498C4C2C4}" destId="{56D3A1EE-9BE4-C941-8664-E8DB2ABFEB87}" srcOrd="1" destOrd="0" presId="urn:microsoft.com/office/officeart/2016/7/layout/BasicLinearProcessNumbered"/>
    <dgm:cxn modelId="{A996415B-1DB5-0A45-A826-891BDF6EAE82}" type="presParOf" srcId="{E9A4FABA-DB5E-ED43-A850-9CE498C4C2C4}" destId="{17564D1A-F1ED-FB43-A403-22F9C03A0173}" srcOrd="2" destOrd="0" presId="urn:microsoft.com/office/officeart/2016/7/layout/BasicLinearProcessNumbered"/>
    <dgm:cxn modelId="{91EB9BB6-4D27-A941-9441-59342E42A7C6}" type="presParOf" srcId="{17564D1A-F1ED-FB43-A403-22F9C03A0173}" destId="{74129EA5-D908-FE49-9C36-488AE07499AC}" srcOrd="0" destOrd="0" presId="urn:microsoft.com/office/officeart/2016/7/layout/BasicLinearProcessNumbered"/>
    <dgm:cxn modelId="{C256B0F7-EB0C-3442-A7F0-8551779A9DFA}" type="presParOf" srcId="{17564D1A-F1ED-FB43-A403-22F9C03A0173}" destId="{A736F8B6-3383-194C-8841-E7963D234361}" srcOrd="1" destOrd="0" presId="urn:microsoft.com/office/officeart/2016/7/layout/BasicLinearProcessNumbered"/>
    <dgm:cxn modelId="{0ABDC80F-0E22-6641-9B49-4A0F6079D378}" type="presParOf" srcId="{17564D1A-F1ED-FB43-A403-22F9C03A0173}" destId="{B80ECD03-BBF4-534D-A154-E7DF62257676}" srcOrd="2" destOrd="0" presId="urn:microsoft.com/office/officeart/2016/7/layout/BasicLinearProcessNumbered"/>
    <dgm:cxn modelId="{0551E6C1-3A8B-3D4D-AADB-CED29F32F653}" type="presParOf" srcId="{17564D1A-F1ED-FB43-A403-22F9C03A0173}" destId="{8CB72720-BD85-8643-896E-DB721D01E98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F79A6D-5F46-474B-8DED-9989377A4EC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9321E4-12A7-4133-BFC3-1EC5E5D310A2}">
      <dgm:prSet/>
      <dgm:spPr/>
      <dgm:t>
        <a:bodyPr/>
        <a:lstStyle/>
        <a:p>
          <a:r>
            <a:rPr lang="en-US" b="1" u="sng"/>
            <a:t>Start with shared values</a:t>
          </a:r>
          <a:r>
            <a:rPr lang="en-US"/>
            <a:t>—”No matter our differences, most of us want pretty similar things—to get through the workday and have time with family and friends”.</a:t>
          </a:r>
        </a:p>
      </dgm:t>
    </dgm:pt>
    <dgm:pt modelId="{647EB39F-C1FF-414B-BD52-88CD789E1BE9}" type="parTrans" cxnId="{ADA69634-311A-48FB-9B9D-FB86013F644E}">
      <dgm:prSet/>
      <dgm:spPr/>
      <dgm:t>
        <a:bodyPr/>
        <a:lstStyle/>
        <a:p>
          <a:endParaRPr lang="en-US"/>
        </a:p>
      </dgm:t>
    </dgm:pt>
    <dgm:pt modelId="{23B6EE56-F907-4CA1-93D4-4AA36AC258A1}" type="sibTrans" cxnId="{ADA69634-311A-48FB-9B9D-FB86013F644E}">
      <dgm:prSet/>
      <dgm:spPr/>
      <dgm:t>
        <a:bodyPr/>
        <a:lstStyle/>
        <a:p>
          <a:endParaRPr lang="en-US"/>
        </a:p>
      </dgm:t>
    </dgm:pt>
    <dgm:pt modelId="{590C89E3-7AD3-437F-8B94-4D48AA5C3575}">
      <dgm:prSet/>
      <dgm:spPr/>
      <dgm:t>
        <a:bodyPr/>
        <a:lstStyle/>
        <a:p>
          <a:r>
            <a:rPr lang="en-US" b="1" u="sng"/>
            <a:t>Then introduce the problem</a:t>
          </a:r>
          <a:r>
            <a:rPr lang="en-US"/>
            <a:t>—But for some people, the most basic things—like using public restrooms—have been turned into a daily struggle because they don’t look or feel like a generic “man” or “woman”.</a:t>
          </a:r>
        </a:p>
      </dgm:t>
    </dgm:pt>
    <dgm:pt modelId="{7BB79C7B-630F-4C4B-8881-175879BE062D}" type="parTrans" cxnId="{1F0F89BF-5C52-4DA2-A957-13B796F199D3}">
      <dgm:prSet/>
      <dgm:spPr/>
      <dgm:t>
        <a:bodyPr/>
        <a:lstStyle/>
        <a:p>
          <a:endParaRPr lang="en-US"/>
        </a:p>
      </dgm:t>
    </dgm:pt>
    <dgm:pt modelId="{71235D8C-F416-4987-B9B9-AB3B8C20118A}" type="sibTrans" cxnId="{1F0F89BF-5C52-4DA2-A957-13B796F199D3}">
      <dgm:prSet/>
      <dgm:spPr/>
      <dgm:t>
        <a:bodyPr/>
        <a:lstStyle/>
        <a:p>
          <a:endParaRPr lang="en-US"/>
        </a:p>
      </dgm:t>
    </dgm:pt>
    <dgm:pt modelId="{FC4711C7-92A8-4700-A5DC-8D87434F7D69}">
      <dgm:prSet/>
      <dgm:spPr/>
      <dgm:t>
        <a:bodyPr/>
        <a:lstStyle/>
        <a:p>
          <a:r>
            <a:rPr lang="en-US" b="1" u="sng"/>
            <a:t>And offer solutions</a:t>
          </a:r>
          <a:r>
            <a:rPr lang="en-US"/>
            <a:t>—all of us need a secure, clean and comfortable place to go to the bathroom—no matter what we look like or how we identify. So let’s make all single user restrooms gender neutral.</a:t>
          </a:r>
        </a:p>
      </dgm:t>
    </dgm:pt>
    <dgm:pt modelId="{A62AF9BF-3A91-4AEB-AE45-874E3F27D119}" type="parTrans" cxnId="{1D2F17FB-D2B3-4C62-A305-C6007454B854}">
      <dgm:prSet/>
      <dgm:spPr/>
      <dgm:t>
        <a:bodyPr/>
        <a:lstStyle/>
        <a:p>
          <a:endParaRPr lang="en-US"/>
        </a:p>
      </dgm:t>
    </dgm:pt>
    <dgm:pt modelId="{B10F66E5-3EA6-4B8E-8C5C-9CC60EB167EB}" type="sibTrans" cxnId="{1D2F17FB-D2B3-4C62-A305-C6007454B854}">
      <dgm:prSet/>
      <dgm:spPr/>
      <dgm:t>
        <a:bodyPr/>
        <a:lstStyle/>
        <a:p>
          <a:endParaRPr lang="en-US"/>
        </a:p>
      </dgm:t>
    </dgm:pt>
    <dgm:pt modelId="{E49097C5-A15C-6043-AA57-66DDC4B92A7F}" type="pres">
      <dgm:prSet presAssocID="{52F79A6D-5F46-474B-8DED-9989377A4EC4}" presName="linear" presStyleCnt="0">
        <dgm:presLayoutVars>
          <dgm:animLvl val="lvl"/>
          <dgm:resizeHandles val="exact"/>
        </dgm:presLayoutVars>
      </dgm:prSet>
      <dgm:spPr/>
    </dgm:pt>
    <dgm:pt modelId="{6FD86850-76DE-9147-997D-F8988276FF19}" type="pres">
      <dgm:prSet presAssocID="{EC9321E4-12A7-4133-BFC3-1EC5E5D310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6210F8-6944-F940-B78D-EBE503D1233B}" type="pres">
      <dgm:prSet presAssocID="{23B6EE56-F907-4CA1-93D4-4AA36AC258A1}" presName="spacer" presStyleCnt="0"/>
      <dgm:spPr/>
    </dgm:pt>
    <dgm:pt modelId="{511580C6-7142-2B44-AA6C-242A0A227B9E}" type="pres">
      <dgm:prSet presAssocID="{590C89E3-7AD3-437F-8B94-4D48AA5C35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17BEBA-C466-1940-94BB-19B8B46636F3}" type="pres">
      <dgm:prSet presAssocID="{71235D8C-F416-4987-B9B9-AB3B8C20118A}" presName="spacer" presStyleCnt="0"/>
      <dgm:spPr/>
    </dgm:pt>
    <dgm:pt modelId="{9D03D847-98F5-034F-918F-E082410132C6}" type="pres">
      <dgm:prSet presAssocID="{FC4711C7-92A8-4700-A5DC-8D87434F7D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A69634-311A-48FB-9B9D-FB86013F644E}" srcId="{52F79A6D-5F46-474B-8DED-9989377A4EC4}" destId="{EC9321E4-12A7-4133-BFC3-1EC5E5D310A2}" srcOrd="0" destOrd="0" parTransId="{647EB39F-C1FF-414B-BD52-88CD789E1BE9}" sibTransId="{23B6EE56-F907-4CA1-93D4-4AA36AC258A1}"/>
    <dgm:cxn modelId="{20B8353F-6866-E94E-926F-EE1E86A28521}" type="presOf" srcId="{EC9321E4-12A7-4133-BFC3-1EC5E5D310A2}" destId="{6FD86850-76DE-9147-997D-F8988276FF19}" srcOrd="0" destOrd="0" presId="urn:microsoft.com/office/officeart/2005/8/layout/vList2"/>
    <dgm:cxn modelId="{B351D293-8282-7B4A-9A3E-759670B932A1}" type="presOf" srcId="{52F79A6D-5F46-474B-8DED-9989377A4EC4}" destId="{E49097C5-A15C-6043-AA57-66DDC4B92A7F}" srcOrd="0" destOrd="0" presId="urn:microsoft.com/office/officeart/2005/8/layout/vList2"/>
    <dgm:cxn modelId="{1F0F89BF-5C52-4DA2-A957-13B796F199D3}" srcId="{52F79A6D-5F46-474B-8DED-9989377A4EC4}" destId="{590C89E3-7AD3-437F-8B94-4D48AA5C3575}" srcOrd="1" destOrd="0" parTransId="{7BB79C7B-630F-4C4B-8881-175879BE062D}" sibTransId="{71235D8C-F416-4987-B9B9-AB3B8C20118A}"/>
    <dgm:cxn modelId="{AE6180CF-6B40-5744-ABA6-88DDEC6629DD}" type="presOf" srcId="{FC4711C7-92A8-4700-A5DC-8D87434F7D69}" destId="{9D03D847-98F5-034F-918F-E082410132C6}" srcOrd="0" destOrd="0" presId="urn:microsoft.com/office/officeart/2005/8/layout/vList2"/>
    <dgm:cxn modelId="{505A34DF-F9DB-474B-BC1F-1FBE4E46AA28}" type="presOf" srcId="{590C89E3-7AD3-437F-8B94-4D48AA5C3575}" destId="{511580C6-7142-2B44-AA6C-242A0A227B9E}" srcOrd="0" destOrd="0" presId="urn:microsoft.com/office/officeart/2005/8/layout/vList2"/>
    <dgm:cxn modelId="{1D2F17FB-D2B3-4C62-A305-C6007454B854}" srcId="{52F79A6D-5F46-474B-8DED-9989377A4EC4}" destId="{FC4711C7-92A8-4700-A5DC-8D87434F7D69}" srcOrd="2" destOrd="0" parTransId="{A62AF9BF-3A91-4AEB-AE45-874E3F27D119}" sibTransId="{B10F66E5-3EA6-4B8E-8C5C-9CC60EB167EB}"/>
    <dgm:cxn modelId="{EB6D439C-C7C6-794E-A7DE-0E64799C64F3}" type="presParOf" srcId="{E49097C5-A15C-6043-AA57-66DDC4B92A7F}" destId="{6FD86850-76DE-9147-997D-F8988276FF19}" srcOrd="0" destOrd="0" presId="urn:microsoft.com/office/officeart/2005/8/layout/vList2"/>
    <dgm:cxn modelId="{683E9503-66E7-7349-BE6A-FA9260B73AB0}" type="presParOf" srcId="{E49097C5-A15C-6043-AA57-66DDC4B92A7F}" destId="{466210F8-6944-F940-B78D-EBE503D1233B}" srcOrd="1" destOrd="0" presId="urn:microsoft.com/office/officeart/2005/8/layout/vList2"/>
    <dgm:cxn modelId="{2C06A392-96EB-BE42-9889-5D949FB2D6CF}" type="presParOf" srcId="{E49097C5-A15C-6043-AA57-66DDC4B92A7F}" destId="{511580C6-7142-2B44-AA6C-242A0A227B9E}" srcOrd="2" destOrd="0" presId="urn:microsoft.com/office/officeart/2005/8/layout/vList2"/>
    <dgm:cxn modelId="{E3657FD7-E16D-E342-866F-26459BE4C3F3}" type="presParOf" srcId="{E49097C5-A15C-6043-AA57-66DDC4B92A7F}" destId="{C017BEBA-C466-1940-94BB-19B8B46636F3}" srcOrd="3" destOrd="0" presId="urn:microsoft.com/office/officeart/2005/8/layout/vList2"/>
    <dgm:cxn modelId="{4BDCDCD6-72F2-9C4C-AC61-26927C584372}" type="presParOf" srcId="{E49097C5-A15C-6043-AA57-66DDC4B92A7F}" destId="{9D03D847-98F5-034F-918F-E082410132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F67B3-F4A8-F446-8900-75ACDE9C6CD1}">
      <dsp:nvSpPr>
        <dsp:cNvPr id="0" name=""/>
        <dsp:cNvSpPr/>
      </dsp:nvSpPr>
      <dsp:spPr>
        <a:xfrm>
          <a:off x="1744175" y="1081"/>
          <a:ext cx="2553426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October- December Budget Instructions</a:t>
          </a:r>
        </a:p>
      </dsp:txBody>
      <dsp:txXfrm>
        <a:off x="2118116" y="191572"/>
        <a:ext cx="1805544" cy="919775"/>
      </dsp:txXfrm>
    </dsp:sp>
    <dsp:sp modelId="{A2F37C57-D81B-C64E-A01F-1E1EA8FAFC53}">
      <dsp:nvSpPr>
        <dsp:cNvPr id="0" name=""/>
        <dsp:cNvSpPr/>
      </dsp:nvSpPr>
      <dsp:spPr>
        <a:xfrm rot="2700000">
          <a:off x="3625587" y="1122264"/>
          <a:ext cx="171216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633109" y="1191905"/>
        <a:ext cx="119851" cy="263403"/>
      </dsp:txXfrm>
    </dsp:sp>
    <dsp:sp modelId="{28DA45CF-B087-D94D-9323-E509C9DE3DBC}">
      <dsp:nvSpPr>
        <dsp:cNvPr id="0" name=""/>
        <dsp:cNvSpPr/>
      </dsp:nvSpPr>
      <dsp:spPr>
        <a:xfrm>
          <a:off x="3194038" y="1381621"/>
          <a:ext cx="2414778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January-March Departmental preparations, hearings</a:t>
          </a:r>
        </a:p>
      </dsp:txBody>
      <dsp:txXfrm>
        <a:off x="3547674" y="1572112"/>
        <a:ext cx="1707506" cy="919775"/>
      </dsp:txXfrm>
    </dsp:sp>
    <dsp:sp modelId="{D00AB437-8170-804F-B645-1A92CCD565E3}">
      <dsp:nvSpPr>
        <dsp:cNvPr id="0" name=""/>
        <dsp:cNvSpPr/>
      </dsp:nvSpPr>
      <dsp:spPr>
        <a:xfrm rot="8100000">
          <a:off x="3621772" y="2501894"/>
          <a:ext cx="180516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667996" y="2570548"/>
        <a:ext cx="126361" cy="263403"/>
      </dsp:txXfrm>
    </dsp:sp>
    <dsp:sp modelId="{11D848AE-EF6F-3645-B658-056B6F304DD4}">
      <dsp:nvSpPr>
        <dsp:cNvPr id="0" name=""/>
        <dsp:cNvSpPr/>
      </dsp:nvSpPr>
      <dsp:spPr>
        <a:xfrm>
          <a:off x="1862486" y="2762160"/>
          <a:ext cx="2316805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April-May budget Office/Auditor-Controller</a:t>
          </a:r>
        </a:p>
      </dsp:txBody>
      <dsp:txXfrm>
        <a:off x="2201774" y="2952651"/>
        <a:ext cx="1638229" cy="919775"/>
      </dsp:txXfrm>
    </dsp:sp>
    <dsp:sp modelId="{FB630A7C-1690-8148-AB62-144ECC055F16}">
      <dsp:nvSpPr>
        <dsp:cNvPr id="0" name=""/>
        <dsp:cNvSpPr/>
      </dsp:nvSpPr>
      <dsp:spPr>
        <a:xfrm rot="13500000">
          <a:off x="2241470" y="2506162"/>
          <a:ext cx="185087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288864" y="2613594"/>
        <a:ext cx="129561" cy="263403"/>
      </dsp:txXfrm>
    </dsp:sp>
    <dsp:sp modelId="{DEC9BA82-8207-A14A-A070-F8F45CB9923F}">
      <dsp:nvSpPr>
        <dsp:cNvPr id="0" name=""/>
        <dsp:cNvSpPr/>
      </dsp:nvSpPr>
      <dsp:spPr>
        <a:xfrm>
          <a:off x="487182" y="1381621"/>
          <a:ext cx="2306334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June Board of Supervisors</a:t>
          </a:r>
        </a:p>
      </dsp:txBody>
      <dsp:txXfrm>
        <a:off x="824937" y="1572112"/>
        <a:ext cx="1630824" cy="919775"/>
      </dsp:txXfrm>
    </dsp:sp>
    <dsp:sp modelId="{9CE92A9A-DC71-174C-9AF0-F02C89A6225E}">
      <dsp:nvSpPr>
        <dsp:cNvPr id="0" name=""/>
        <dsp:cNvSpPr/>
      </dsp:nvSpPr>
      <dsp:spPr>
        <a:xfrm rot="18900000">
          <a:off x="2232694" y="1132257"/>
          <a:ext cx="175787" cy="4390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40417" y="1238703"/>
        <a:ext cx="123051" cy="263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20EE2-F970-4FE0-A650-8B593E32160B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5CF68F-D4F9-42C1-8B84-F8A3B5AC54C3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6B480-458C-4777-AF9C-9B60C9B94154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Liberals start with problem, then solution, then call for action</a:t>
          </a:r>
        </a:p>
      </dsp:txBody>
      <dsp:txXfrm>
        <a:off x="1131174" y="4597"/>
        <a:ext cx="5382429" cy="979371"/>
      </dsp:txXfrm>
    </dsp:sp>
    <dsp:sp modelId="{1B11D101-39A8-4EE6-AE8D-A4764591DF28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5BAA05-B66B-445A-A7FD-88BEBB2B1F19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4548D0-F783-4BEE-B7A6-4AF4738988A2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People have 99 problems already – they don’t want to hear more</a:t>
          </a:r>
        </a:p>
      </dsp:txBody>
      <dsp:txXfrm>
        <a:off x="1131174" y="1228812"/>
        <a:ext cx="5382429" cy="979371"/>
      </dsp:txXfrm>
    </dsp:sp>
    <dsp:sp modelId="{92D82D42-2BF4-48A5-91AA-5ACB8884F481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13B180-C8E2-4B18-945A-1E3833EBEE08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DED93-05ED-4FC9-8A5D-99B3813A04D2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Martin Luther King didn’t say “I have a problem”</a:t>
          </a:r>
        </a:p>
      </dsp:txBody>
      <dsp:txXfrm>
        <a:off x="1131174" y="2453027"/>
        <a:ext cx="5382429" cy="979371"/>
      </dsp:txXfrm>
    </dsp:sp>
    <dsp:sp modelId="{81A5C2B5-7EA7-44B2-AE37-4EF0E24BD214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FA64B4-93D4-4334-A82E-1C4DA0700F48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926EC-A93E-4E97-A3E6-1B44E530298E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Start with values</a:t>
          </a:r>
        </a:p>
      </dsp:txBody>
      <dsp:txXfrm>
        <a:off x="1131174" y="3677241"/>
        <a:ext cx="5382429" cy="979371"/>
      </dsp:txXfrm>
    </dsp:sp>
    <dsp:sp modelId="{462AC23A-A661-4A12-B349-BB51CEED535A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2BDB19-FC7C-4D79-8D22-C9EDB9A8AB8B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57FD6-BD5A-43B2-96C9-4FB357510E96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“Most of us seek to treat others the way we want to be treated” not “our treatment of undocumented immigrants is horrendous”</a:t>
          </a:r>
        </a:p>
      </dsp:txBody>
      <dsp:txXfrm>
        <a:off x="1131174" y="4901456"/>
        <a:ext cx="5382429" cy="979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45138-CA84-C24B-B04E-E74BD8FDBD5B}">
      <dsp:nvSpPr>
        <dsp:cNvPr id="0" name=""/>
        <dsp:cNvSpPr/>
      </dsp:nvSpPr>
      <dsp:spPr>
        <a:xfrm>
          <a:off x="0" y="125667"/>
          <a:ext cx="6513603" cy="1814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You </a:t>
          </a:r>
          <a:r>
            <a:rPr lang="en-US" sz="3300" u="sng" kern="1200" dirty="0"/>
            <a:t>lose</a:t>
          </a:r>
          <a:r>
            <a:rPr lang="en-US" sz="3300" kern="1200" dirty="0"/>
            <a:t> your keys—you don’t lose your job—someone </a:t>
          </a:r>
          <a:r>
            <a:rPr lang="en-US" sz="3300" u="sng" kern="1200" dirty="0"/>
            <a:t>takes</a:t>
          </a:r>
          <a:r>
            <a:rPr lang="en-US" sz="3300" kern="1200" dirty="0"/>
            <a:t> your job away.</a:t>
          </a:r>
        </a:p>
      </dsp:txBody>
      <dsp:txXfrm>
        <a:off x="88585" y="214252"/>
        <a:ext cx="6336433" cy="1637500"/>
      </dsp:txXfrm>
    </dsp:sp>
    <dsp:sp modelId="{563EE886-C0FB-1C47-8A99-03B8F57B17BD}">
      <dsp:nvSpPr>
        <dsp:cNvPr id="0" name=""/>
        <dsp:cNvSpPr/>
      </dsp:nvSpPr>
      <dsp:spPr>
        <a:xfrm>
          <a:off x="0" y="2035377"/>
          <a:ext cx="6513603" cy="1814670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Don’t say “the climate is changing”.  Say “Corporations make profits by damaging our climate”.</a:t>
          </a:r>
        </a:p>
      </dsp:txBody>
      <dsp:txXfrm>
        <a:off x="88585" y="2123962"/>
        <a:ext cx="6336433" cy="1637500"/>
      </dsp:txXfrm>
    </dsp:sp>
    <dsp:sp modelId="{BBA02ED9-4ECC-4E46-B6E5-9B9298F30F34}">
      <dsp:nvSpPr>
        <dsp:cNvPr id="0" name=""/>
        <dsp:cNvSpPr/>
      </dsp:nvSpPr>
      <dsp:spPr>
        <a:xfrm>
          <a:off x="0" y="3945088"/>
          <a:ext cx="6513603" cy="1814670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If no one caused this problem, where will you look to fix it?</a:t>
          </a:r>
        </a:p>
      </dsp:txBody>
      <dsp:txXfrm>
        <a:off x="88585" y="4033673"/>
        <a:ext cx="6336433" cy="163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62E3E-8E7D-6B45-8111-CECCA5829D7F}">
      <dsp:nvSpPr>
        <dsp:cNvPr id="0" name=""/>
        <dsp:cNvSpPr/>
      </dsp:nvSpPr>
      <dsp:spPr>
        <a:xfrm>
          <a:off x="0" y="667954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“no” without a “yes” sounds like politics as usual.</a:t>
          </a:r>
        </a:p>
      </dsp:txBody>
      <dsp:txXfrm>
        <a:off x="34906" y="702860"/>
        <a:ext cx="6443791" cy="645240"/>
      </dsp:txXfrm>
    </dsp:sp>
    <dsp:sp modelId="{7EBE0AE3-3A94-6142-A956-975243CDFC8E}">
      <dsp:nvSpPr>
        <dsp:cNvPr id="0" name=""/>
        <dsp:cNvSpPr/>
      </dsp:nvSpPr>
      <dsp:spPr>
        <a:xfrm>
          <a:off x="0" y="1434847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221250"/>
                <a:satOff val="2512"/>
                <a:lumOff val="2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21250"/>
                <a:satOff val="2512"/>
                <a:lumOff val="2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21250"/>
                <a:satOff val="2512"/>
                <a:lumOff val="2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Don’t say “mitigate climate change”</a:t>
          </a:r>
        </a:p>
      </dsp:txBody>
      <dsp:txXfrm>
        <a:off x="34906" y="1469753"/>
        <a:ext cx="6443791" cy="645240"/>
      </dsp:txXfrm>
    </dsp:sp>
    <dsp:sp modelId="{AA26980D-9C94-B84D-B199-1E7F93555C30}">
      <dsp:nvSpPr>
        <dsp:cNvPr id="0" name=""/>
        <dsp:cNvSpPr/>
      </dsp:nvSpPr>
      <dsp:spPr>
        <a:xfrm>
          <a:off x="0" y="2201740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442499"/>
                <a:satOff val="5024"/>
                <a:lumOff val="4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42499"/>
                <a:satOff val="5024"/>
                <a:lumOff val="4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42499"/>
                <a:satOff val="5024"/>
                <a:lumOff val="4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Say “Protect our children’s health”</a:t>
          </a:r>
        </a:p>
      </dsp:txBody>
      <dsp:txXfrm>
        <a:off x="34906" y="2236646"/>
        <a:ext cx="6443791" cy="645240"/>
      </dsp:txXfrm>
    </dsp:sp>
    <dsp:sp modelId="{8ADBB9B9-8F0D-EC43-B18F-81687644DE64}">
      <dsp:nvSpPr>
        <dsp:cNvPr id="0" name=""/>
        <dsp:cNvSpPr/>
      </dsp:nvSpPr>
      <dsp:spPr>
        <a:xfrm>
          <a:off x="0" y="2968633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663749"/>
                <a:satOff val="7537"/>
                <a:lumOff val="6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63749"/>
                <a:satOff val="7537"/>
                <a:lumOff val="6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63749"/>
                <a:satOff val="7537"/>
                <a:lumOff val="6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Don’t repeat accusations:</a:t>
          </a:r>
        </a:p>
      </dsp:txBody>
      <dsp:txXfrm>
        <a:off x="34906" y="3003539"/>
        <a:ext cx="6443791" cy="645240"/>
      </dsp:txXfrm>
    </dsp:sp>
    <dsp:sp modelId="{A128868E-4AF5-5942-9D29-15C4BD932C32}">
      <dsp:nvSpPr>
        <dsp:cNvPr id="0" name=""/>
        <dsp:cNvSpPr/>
      </dsp:nvSpPr>
      <dsp:spPr>
        <a:xfrm>
          <a:off x="0" y="3735525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884998"/>
                <a:satOff val="10049"/>
                <a:lumOff val="9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84998"/>
                <a:satOff val="10049"/>
                <a:lumOff val="9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84998"/>
                <a:satOff val="10049"/>
                <a:lumOff val="9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Don’t say say “Immigrants are not “criminal aliens”.</a:t>
          </a:r>
        </a:p>
      </dsp:txBody>
      <dsp:txXfrm>
        <a:off x="34906" y="3770431"/>
        <a:ext cx="6443791" cy="645240"/>
      </dsp:txXfrm>
    </dsp:sp>
    <dsp:sp modelId="{3A52F8E2-3964-AC40-A5E1-8CABD7F96093}">
      <dsp:nvSpPr>
        <dsp:cNvPr id="0" name=""/>
        <dsp:cNvSpPr/>
      </dsp:nvSpPr>
      <dsp:spPr>
        <a:xfrm>
          <a:off x="0" y="4502418"/>
          <a:ext cx="6513603" cy="715052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Say “Immigrant Americans move here for the promise of freedom and opportunity.  That’s a good thing—so let’s make it work.”</a:t>
          </a:r>
        </a:p>
      </dsp:txBody>
      <dsp:txXfrm>
        <a:off x="34906" y="4537324"/>
        <a:ext cx="6443791" cy="64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503C8-2345-5442-872C-40282B4B814B}">
      <dsp:nvSpPr>
        <dsp:cNvPr id="0" name=""/>
        <dsp:cNvSpPr/>
      </dsp:nvSpPr>
      <dsp:spPr>
        <a:xfrm>
          <a:off x="0" y="4827324"/>
          <a:ext cx="1628400" cy="1056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Say</a:t>
          </a:r>
        </a:p>
      </dsp:txBody>
      <dsp:txXfrm>
        <a:off x="0" y="4827324"/>
        <a:ext cx="1628400" cy="1056100"/>
      </dsp:txXfrm>
    </dsp:sp>
    <dsp:sp modelId="{708234CF-0D05-6940-BF9D-A152F10C26C0}">
      <dsp:nvSpPr>
        <dsp:cNvPr id="0" name=""/>
        <dsp:cNvSpPr/>
      </dsp:nvSpPr>
      <dsp:spPr>
        <a:xfrm>
          <a:off x="1628400" y="4827324"/>
          <a:ext cx="4885203" cy="10561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Say:  “We all want kids to  grow and thrive”</a:t>
          </a:r>
        </a:p>
      </dsp:txBody>
      <dsp:txXfrm>
        <a:off x="1628400" y="4827324"/>
        <a:ext cx="4885203" cy="1056100"/>
      </dsp:txXfrm>
    </dsp:sp>
    <dsp:sp modelId="{1B4A10E9-3F83-8B4D-8865-68CE20C12D54}">
      <dsp:nvSpPr>
        <dsp:cNvPr id="0" name=""/>
        <dsp:cNvSpPr/>
      </dsp:nvSpPr>
      <dsp:spPr>
        <a:xfrm rot="10800000">
          <a:off x="0" y="3218883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Don’t say</a:t>
          </a:r>
        </a:p>
      </dsp:txBody>
      <dsp:txXfrm rot="-10800000">
        <a:off x="0" y="3218883"/>
        <a:ext cx="1628400" cy="1055783"/>
      </dsp:txXfrm>
    </dsp:sp>
    <dsp:sp modelId="{D7781D2F-BFFF-C341-BF97-96BE01A163B6}">
      <dsp:nvSpPr>
        <dsp:cNvPr id="0" name=""/>
        <dsp:cNvSpPr/>
      </dsp:nvSpPr>
      <dsp:spPr>
        <a:xfrm>
          <a:off x="1628400" y="3218883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332047"/>
            <a:satOff val="15611"/>
            <a:lumOff val="129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32047"/>
              <a:satOff val="15611"/>
              <a:lumOff val="12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say:  “We propose raising sales taxes to reduce the number of families on the waiting list  for childcare”</a:t>
          </a:r>
        </a:p>
      </dsp:txBody>
      <dsp:txXfrm>
        <a:off x="1628400" y="3218883"/>
        <a:ext cx="4885203" cy="1055783"/>
      </dsp:txXfrm>
    </dsp:sp>
    <dsp:sp modelId="{71734C75-0419-AC4D-B9BB-3A632A351219}">
      <dsp:nvSpPr>
        <dsp:cNvPr id="0" name=""/>
        <dsp:cNvSpPr/>
      </dsp:nvSpPr>
      <dsp:spPr>
        <a:xfrm rot="10800000">
          <a:off x="0" y="1610442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Say</a:t>
          </a:r>
        </a:p>
      </dsp:txBody>
      <dsp:txXfrm rot="-10800000">
        <a:off x="0" y="1610442"/>
        <a:ext cx="1628400" cy="1055783"/>
      </dsp:txXfrm>
    </dsp:sp>
    <dsp:sp modelId="{40AB2AAE-844C-6F45-A115-6165C0555E44}">
      <dsp:nvSpPr>
        <dsp:cNvPr id="0" name=""/>
        <dsp:cNvSpPr/>
      </dsp:nvSpPr>
      <dsp:spPr>
        <a:xfrm>
          <a:off x="1628400" y="1610442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664093"/>
            <a:satOff val="31221"/>
            <a:lumOff val="258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664093"/>
              <a:satOff val="31221"/>
              <a:lumOff val="2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Say “People need to see doctors when they are ill so they can get healthy again. This change will deny treatment to the sick.”</a:t>
          </a:r>
        </a:p>
      </dsp:txBody>
      <dsp:txXfrm>
        <a:off x="1628400" y="1610442"/>
        <a:ext cx="4885203" cy="1055783"/>
      </dsp:txXfrm>
    </dsp:sp>
    <dsp:sp modelId="{FA6ED587-B444-F34D-9CD7-C9A3910EB3E8}">
      <dsp:nvSpPr>
        <dsp:cNvPr id="0" name=""/>
        <dsp:cNvSpPr/>
      </dsp:nvSpPr>
      <dsp:spPr>
        <a:xfrm rot="10800000">
          <a:off x="0" y="2000"/>
          <a:ext cx="16284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5812" tIns="206248" rIns="115812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Don’t say</a:t>
          </a:r>
        </a:p>
      </dsp:txBody>
      <dsp:txXfrm rot="-10800000">
        <a:off x="0" y="2000"/>
        <a:ext cx="1628400" cy="1055783"/>
      </dsp:txXfrm>
    </dsp:sp>
    <dsp:sp modelId="{92392AF0-DE34-7F46-82FA-D4F0E45513ED}">
      <dsp:nvSpPr>
        <dsp:cNvPr id="0" name=""/>
        <dsp:cNvSpPr/>
      </dsp:nvSpPr>
      <dsp:spPr>
        <a:xfrm>
          <a:off x="1628400" y="2000"/>
          <a:ext cx="4885203" cy="1055783"/>
        </a:xfrm>
        <a:prstGeom prst="rect">
          <a:avLst/>
        </a:prstGeom>
        <a:solidFill>
          <a:schemeClr val="accent5">
            <a:tint val="40000"/>
            <a:alpha val="90000"/>
            <a:hueOff val="996140"/>
            <a:satOff val="46832"/>
            <a:lumOff val="38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96140"/>
              <a:satOff val="46832"/>
              <a:lumOff val="3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95" tIns="190500" rIns="9909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Don’t say “Medicaid is being decimated by moving block grants to the states”</a:t>
          </a:r>
        </a:p>
      </dsp:txBody>
      <dsp:txXfrm>
        <a:off x="1628400" y="2000"/>
        <a:ext cx="4885203" cy="1055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6D1EB-342C-D24A-A236-D04CA7DAEE72}">
      <dsp:nvSpPr>
        <dsp:cNvPr id="0" name=""/>
        <dsp:cNvSpPr/>
      </dsp:nvSpPr>
      <dsp:spPr>
        <a:xfrm>
          <a:off x="0" y="51359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usually try not to offend. Which means no one cares.  Even our supporters don’t know what to do with blah.</a:t>
          </a:r>
        </a:p>
      </dsp:txBody>
      <dsp:txXfrm>
        <a:off x="40780" y="554370"/>
        <a:ext cx="6432043" cy="753819"/>
      </dsp:txXfrm>
    </dsp:sp>
    <dsp:sp modelId="{DBC4BC35-0CE7-7B40-AD3C-2732CE7F0485}">
      <dsp:nvSpPr>
        <dsp:cNvPr id="0" name=""/>
        <dsp:cNvSpPr/>
      </dsp:nvSpPr>
      <dsp:spPr>
        <a:xfrm>
          <a:off x="0" y="140945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276562"/>
                <a:satOff val="3140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6562"/>
                <a:satOff val="3140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6562"/>
                <a:satOff val="3140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Make your opponents outliers.  They will never be with you anyway.</a:t>
          </a:r>
        </a:p>
      </dsp:txBody>
      <dsp:txXfrm>
        <a:off x="40780" y="1450230"/>
        <a:ext cx="6432043" cy="753819"/>
      </dsp:txXfrm>
    </dsp:sp>
    <dsp:sp modelId="{8FF2B9C2-1CE7-AD49-8746-D56EF1E0EE9B}">
      <dsp:nvSpPr>
        <dsp:cNvPr id="0" name=""/>
        <dsp:cNvSpPr/>
      </dsp:nvSpPr>
      <dsp:spPr>
        <a:xfrm>
          <a:off x="0" y="230531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Don’t say “improving wages will grow our economy”</a:t>
          </a:r>
        </a:p>
      </dsp:txBody>
      <dsp:txXfrm>
        <a:off x="40780" y="2346090"/>
        <a:ext cx="6432043" cy="753819"/>
      </dsp:txXfrm>
    </dsp:sp>
    <dsp:sp modelId="{3A4C889C-7161-0F41-82FE-E1A119C95F3B}">
      <dsp:nvSpPr>
        <dsp:cNvPr id="0" name=""/>
        <dsp:cNvSpPr/>
      </dsp:nvSpPr>
      <dsp:spPr>
        <a:xfrm>
          <a:off x="0" y="320117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829686"/>
                <a:satOff val="9421"/>
                <a:lumOff val="8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9686"/>
                <a:satOff val="9421"/>
                <a:lumOff val="8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9686"/>
                <a:satOff val="9421"/>
                <a:lumOff val="8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15% of US voters are opposed to:</a:t>
          </a:r>
        </a:p>
      </dsp:txBody>
      <dsp:txXfrm>
        <a:off x="40780" y="3241950"/>
        <a:ext cx="6432043" cy="753819"/>
      </dsp:txXfrm>
    </dsp:sp>
    <dsp:sp modelId="{B4C623F2-81E1-1142-9C8C-D31F735DAB6B}">
      <dsp:nvSpPr>
        <dsp:cNvPr id="0" name=""/>
        <dsp:cNvSpPr/>
      </dsp:nvSpPr>
      <dsp:spPr>
        <a:xfrm>
          <a:off x="0" y="4036550"/>
          <a:ext cx="6513603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Every working parent should be paid enough to set their kids off for a bright future</a:t>
          </a:r>
        </a:p>
      </dsp:txBody>
      <dsp:txXfrm>
        <a:off x="0" y="4036550"/>
        <a:ext cx="6513603" cy="499904"/>
      </dsp:txXfrm>
    </dsp:sp>
    <dsp:sp modelId="{8BC1DAC8-41A3-4247-8466-100A01F38FA3}">
      <dsp:nvSpPr>
        <dsp:cNvPr id="0" name=""/>
        <dsp:cNvSpPr/>
      </dsp:nvSpPr>
      <dsp:spPr>
        <a:xfrm>
          <a:off x="0" y="4536455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that opposition against them while galvanizing your supporters</a:t>
          </a:r>
        </a:p>
      </dsp:txBody>
      <dsp:txXfrm>
        <a:off x="40780" y="4577235"/>
        <a:ext cx="6432043" cy="753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31967-9FAD-B64A-8F5A-B33C7C726F86}">
      <dsp:nvSpPr>
        <dsp:cNvPr id="0" name=""/>
        <dsp:cNvSpPr/>
      </dsp:nvSpPr>
      <dsp:spPr>
        <a:xfrm>
          <a:off x="1283" y="0"/>
          <a:ext cx="5006206" cy="41544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Don’t say “we strive to accomplish”</a:t>
          </a:r>
        </a:p>
      </dsp:txBody>
      <dsp:txXfrm>
        <a:off x="1283" y="1578705"/>
        <a:ext cx="5006206" cy="2492692"/>
      </dsp:txXfrm>
    </dsp:sp>
    <dsp:sp modelId="{D1B2B7ED-1182-334E-B62E-4FB9A3BCD068}">
      <dsp:nvSpPr>
        <dsp:cNvPr id="0" name=""/>
        <dsp:cNvSpPr/>
      </dsp:nvSpPr>
      <dsp:spPr>
        <a:xfrm>
          <a:off x="1881213" y="415448"/>
          <a:ext cx="1246346" cy="12463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63736" y="597971"/>
        <a:ext cx="881300" cy="881300"/>
      </dsp:txXfrm>
    </dsp:sp>
    <dsp:sp modelId="{691701DD-C166-8740-8EEA-084346A79D81}">
      <dsp:nvSpPr>
        <dsp:cNvPr id="0" name=""/>
        <dsp:cNvSpPr/>
      </dsp:nvSpPr>
      <dsp:spPr>
        <a:xfrm>
          <a:off x="1283" y="4154416"/>
          <a:ext cx="5006206" cy="72"/>
        </a:xfrm>
        <a:prstGeom prst="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accent5">
              <a:hueOff val="368749"/>
              <a:satOff val="4187"/>
              <a:lumOff val="37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129EA5-D908-FE49-9C36-488AE07499AC}">
      <dsp:nvSpPr>
        <dsp:cNvPr id="0" name=""/>
        <dsp:cNvSpPr/>
      </dsp:nvSpPr>
      <dsp:spPr>
        <a:xfrm>
          <a:off x="5508110" y="0"/>
          <a:ext cx="5006206" cy="4154488"/>
        </a:xfrm>
        <a:prstGeom prst="rect">
          <a:avLst/>
        </a:prstGeom>
        <a:solidFill>
          <a:schemeClr val="accent5">
            <a:tint val="40000"/>
            <a:alpha val="90000"/>
            <a:hueOff val="996140"/>
            <a:satOff val="46832"/>
            <a:lumOff val="38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96140"/>
              <a:satOff val="46832"/>
              <a:lumOff val="3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Say “ We achieve”, “We create”</a:t>
          </a:r>
        </a:p>
      </dsp:txBody>
      <dsp:txXfrm>
        <a:off x="5508110" y="1578705"/>
        <a:ext cx="5006206" cy="2492692"/>
      </dsp:txXfrm>
    </dsp:sp>
    <dsp:sp modelId="{A736F8B6-3383-194C-8841-E7963D234361}">
      <dsp:nvSpPr>
        <dsp:cNvPr id="0" name=""/>
        <dsp:cNvSpPr/>
      </dsp:nvSpPr>
      <dsp:spPr>
        <a:xfrm>
          <a:off x="7388040" y="415448"/>
          <a:ext cx="1246346" cy="1246346"/>
        </a:xfrm>
        <a:prstGeom prst="ellipse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accent5">
              <a:hueOff val="737499"/>
              <a:satOff val="8374"/>
              <a:lumOff val="75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70" tIns="12700" rIns="971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570563" y="597971"/>
        <a:ext cx="881300" cy="881300"/>
      </dsp:txXfrm>
    </dsp:sp>
    <dsp:sp modelId="{B80ECD03-BBF4-534D-A154-E7DF62257676}">
      <dsp:nvSpPr>
        <dsp:cNvPr id="0" name=""/>
        <dsp:cNvSpPr/>
      </dsp:nvSpPr>
      <dsp:spPr>
        <a:xfrm>
          <a:off x="5508110" y="4154416"/>
          <a:ext cx="5006206" cy="72"/>
        </a:xfrm>
        <a:prstGeom prst="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86850-76DE-9147-997D-F8988276FF19}">
      <dsp:nvSpPr>
        <dsp:cNvPr id="0" name=""/>
        <dsp:cNvSpPr/>
      </dsp:nvSpPr>
      <dsp:spPr>
        <a:xfrm>
          <a:off x="0" y="554307"/>
          <a:ext cx="6513603" cy="1550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Start with shared values</a:t>
          </a:r>
          <a:r>
            <a:rPr lang="en-US" sz="2200" kern="1200"/>
            <a:t>—”No matter our differences, most of us want pretty similar things—to get through the workday and have time with family and friends”.</a:t>
          </a:r>
        </a:p>
      </dsp:txBody>
      <dsp:txXfrm>
        <a:off x="75666" y="629973"/>
        <a:ext cx="6362271" cy="1398698"/>
      </dsp:txXfrm>
    </dsp:sp>
    <dsp:sp modelId="{511580C6-7142-2B44-AA6C-242A0A227B9E}">
      <dsp:nvSpPr>
        <dsp:cNvPr id="0" name=""/>
        <dsp:cNvSpPr/>
      </dsp:nvSpPr>
      <dsp:spPr>
        <a:xfrm>
          <a:off x="0" y="2167697"/>
          <a:ext cx="6513603" cy="1550030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Then introduce the problem</a:t>
          </a:r>
          <a:r>
            <a:rPr lang="en-US" sz="2200" kern="1200"/>
            <a:t>—But for some people, the most basic things—like using public restrooms—have been turned into a daily struggle because they don’t look or feel like a generic “man” or “woman”.</a:t>
          </a:r>
        </a:p>
      </dsp:txBody>
      <dsp:txXfrm>
        <a:off x="75666" y="2243363"/>
        <a:ext cx="6362271" cy="1398698"/>
      </dsp:txXfrm>
    </dsp:sp>
    <dsp:sp modelId="{9D03D847-98F5-034F-918F-E082410132C6}">
      <dsp:nvSpPr>
        <dsp:cNvPr id="0" name=""/>
        <dsp:cNvSpPr/>
      </dsp:nvSpPr>
      <dsp:spPr>
        <a:xfrm>
          <a:off x="0" y="3781088"/>
          <a:ext cx="6513603" cy="1550030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And offer solutions</a:t>
          </a:r>
          <a:r>
            <a:rPr lang="en-US" sz="2200" kern="1200"/>
            <a:t>—all of us need a secure, clean and comfortable place to go to the bathroom—no matter what we look like or how we identify. So let’s make all single user restrooms gender neutral.</a:t>
          </a:r>
        </a:p>
      </dsp:txBody>
      <dsp:txXfrm>
        <a:off x="75666" y="3856754"/>
        <a:ext cx="6362271" cy="139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5900-3033-6B42-93DB-0BD634594BA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0791A-F264-0C4B-AF45-6A0BE32B8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BE50-1BFC-074E-970B-2F88E09CE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0791A-F264-0C4B-AF45-6A0BE32B8AC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1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8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4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9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8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2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5082-5D29-A347-A841-26127D11B243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F6E8-D8AE-8B4E-BD15-013420AA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3zNNO5gX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4D47-92E1-724A-AE81-FB3EB5B06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7" y="2187743"/>
            <a:ext cx="6980723" cy="248251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5600" dirty="0"/>
              <a:t>Funding the Next Generation</a:t>
            </a:r>
            <a:br>
              <a:rPr lang="en-US" sz="5600" dirty="0"/>
            </a:br>
            <a:br>
              <a:rPr lang="en-US" sz="5600" dirty="0"/>
            </a:br>
            <a:r>
              <a:rPr lang="en-US" sz="3200" dirty="0"/>
              <a:t>Margaret </a:t>
            </a:r>
            <a:r>
              <a:rPr lang="en-US" sz="3200" dirty="0" err="1"/>
              <a:t>Brodkin</a:t>
            </a:r>
            <a:r>
              <a:rPr lang="en-US" sz="3200" dirty="0"/>
              <a:t> and Ed Harrington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80245-15D0-0649-AAA9-D70245BE6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67" y="4670258"/>
            <a:ext cx="5293449" cy="137140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Los Angeles</a:t>
            </a:r>
          </a:p>
          <a:p>
            <a:pPr algn="l"/>
            <a:r>
              <a:rPr lang="en-US" dirty="0"/>
              <a:t>January 8, 2019</a:t>
            </a:r>
          </a:p>
        </p:txBody>
      </p:sp>
      <p:pic>
        <p:nvPicPr>
          <p:cNvPr id="11" name="Graphic 6" descr="Coins">
            <a:extLst>
              <a:ext uri="{FF2B5EF4-FFF2-40B4-BE49-F238E27FC236}">
                <a16:creationId xmlns:a16="http://schemas.microsoft.com/office/drawing/2014/main" id="{AFFC8F74-5479-41A3-B837-2216535E8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2" name="Graphic 8">
            <a:extLst>
              <a:ext uri="{FF2B5EF4-FFF2-40B4-BE49-F238E27FC236}">
                <a16:creationId xmlns:a16="http://schemas.microsoft.com/office/drawing/2014/main" id="{128996A7-82B0-4F8E-9101-2F920305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9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1C3CF-E4F5-A04B-8714-316D8B0D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Fund Balances and Reserves</a:t>
            </a:r>
          </a:p>
        </p:txBody>
      </p:sp>
    </p:spTree>
    <p:extLst>
      <p:ext uri="{BB962C8B-B14F-4D97-AF65-F5344CB8AC3E}">
        <p14:creationId xmlns:p14="http://schemas.microsoft.com/office/powerpoint/2010/main" val="37234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26A3F-8BCB-5546-8800-698C5058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Fund Balance and Reserves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0171-B603-5B47-B909-9038EDD2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200"/>
              <a:t>Purpose</a:t>
            </a:r>
          </a:p>
          <a:p>
            <a:pPr lvl="1"/>
            <a:r>
              <a:rPr lang="en-US" sz="2200"/>
              <a:t>Protect against risk</a:t>
            </a:r>
          </a:p>
          <a:p>
            <a:pPr lvl="1"/>
            <a:r>
              <a:rPr lang="en-US" sz="2200"/>
              <a:t>Cash Flow</a:t>
            </a:r>
          </a:p>
          <a:p>
            <a:r>
              <a:rPr lang="en-US" sz="2200"/>
              <a:t>Typical</a:t>
            </a:r>
          </a:p>
          <a:p>
            <a:pPr lvl="1"/>
            <a:r>
              <a:rPr lang="en-US" sz="2200"/>
              <a:t>Basic reserves 2-3 months or 15-25% of appropriations</a:t>
            </a:r>
          </a:p>
          <a:p>
            <a:pPr lvl="1"/>
            <a:r>
              <a:rPr lang="en-US" sz="2200"/>
              <a:t>Higher in smaller communities, fewer taxes, fewer customers, etc.=higher risk</a:t>
            </a:r>
          </a:p>
          <a:p>
            <a:r>
              <a:rPr lang="en-US" sz="2200"/>
              <a:t>If large, may indicate too conservative budgeting</a:t>
            </a:r>
          </a:p>
          <a:p>
            <a:pPr lvl="1"/>
            <a:r>
              <a:rPr lang="en-US" sz="2200"/>
              <a:t>Rialto 50% reserve</a:t>
            </a:r>
          </a:p>
          <a:p>
            <a:pPr lvl="1"/>
            <a:r>
              <a:rPr lang="en-US" sz="2200"/>
              <a:t>San Bernardino 15.7%- target 20%</a:t>
            </a:r>
          </a:p>
          <a:p>
            <a:endParaRPr lang="en-US" sz="2200"/>
          </a:p>
          <a:p>
            <a:r>
              <a:rPr lang="en-US" sz="2200"/>
              <a:t>Watch for multiple reserves</a:t>
            </a:r>
          </a:p>
          <a:p>
            <a:pPr marL="457200" lvl="1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56568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FF2F-719D-0444-8B30-8CD7BA1C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10" y="421644"/>
            <a:ext cx="10515600" cy="1514902"/>
          </a:xfrm>
        </p:spPr>
        <p:txBody>
          <a:bodyPr/>
          <a:lstStyle/>
          <a:p>
            <a:r>
              <a:rPr lang="en-US" dirty="0"/>
              <a:t>San Bernardino </a:t>
            </a:r>
            <a:r>
              <a:rPr lang="en-US" sz="3200" dirty="0"/>
              <a:t>(General Fund $3.3 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81949B-59BB-B549-B885-72E7B26BB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002" y="1560667"/>
            <a:ext cx="10515600" cy="12816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BFEA5-26EA-4B46-BC2A-A105D04F3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135086"/>
            <a:ext cx="10515601" cy="33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8DF6D-DCFF-F246-A95C-E0746F32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Expanded Reserves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B9AD64-95EF-1049-AB51-1B87D8EF0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827" y="961812"/>
            <a:ext cx="588774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1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16C03-DDF1-984C-A55E-9C34B12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Orange County Reserves (total General fund $3.4 B)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02074A-C85C-6240-9EE9-7F6717C14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745" y="1675227"/>
            <a:ext cx="920251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5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2E20E-A2F0-E642-A42F-A2F871D1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Revenue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7777E-267A-F447-92B2-84F3134E3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119" y="961812"/>
            <a:ext cx="5801161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1E2D2-2397-2A42-9D2D-8FDD0680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Current Year Revenues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174E-8E26-0443-8354-7D6E6EDB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2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86EDF-D7BE-8242-8821-389A300D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 County Revenue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218DD4-239E-BF4B-ABD1-E05039861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812" y="1062681"/>
            <a:ext cx="7451902" cy="49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939D7-93F2-204B-983A-A9574CC4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Revenue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E42ED-50D0-1C4E-8D67-E4836C420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886" y="716692"/>
            <a:ext cx="8130746" cy="51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9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2235E-A4DD-DD43-9722-5BC9765C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Funding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6C34F-655F-324D-9AEF-EEAC2CEA2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961812"/>
            <a:ext cx="696604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Budget Rules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Governmental Accounting—rules clear</a:t>
            </a:r>
          </a:p>
          <a:p>
            <a:pPr lvl="1"/>
            <a:r>
              <a:rPr lang="en-US" dirty="0"/>
              <a:t>Rules set by GASB</a:t>
            </a:r>
          </a:p>
          <a:p>
            <a:pPr lvl="1"/>
            <a:r>
              <a:rPr lang="en-US" dirty="0"/>
              <a:t>Implementation by GFOA</a:t>
            </a:r>
          </a:p>
          <a:p>
            <a:pPr lvl="1"/>
            <a:r>
              <a:rPr lang="en-US" dirty="0"/>
              <a:t>Audited to insure compliance</a:t>
            </a:r>
          </a:p>
          <a:p>
            <a:r>
              <a:rPr lang="en-US" sz="2400"/>
              <a:t>Governmental Budgeting—no rules</a:t>
            </a:r>
          </a:p>
          <a:p>
            <a:pPr lvl="1"/>
            <a:r>
              <a:rPr lang="en-US" dirty="0"/>
              <a:t>Reporting requirements by State Controller</a:t>
            </a:r>
          </a:p>
          <a:p>
            <a:pPr lvl="2"/>
            <a:r>
              <a:rPr lang="en-US" sz="2400"/>
              <a:t>County Budget Guide (sco.ca.gov)</a:t>
            </a:r>
          </a:p>
          <a:p>
            <a:pPr lvl="1"/>
            <a:r>
              <a:rPr lang="en-US" dirty="0"/>
              <a:t>NACSLB (National Advisory Committee on State and Local Budgeting)  best practices</a:t>
            </a:r>
          </a:p>
          <a:p>
            <a:pPr lvl="1"/>
            <a:r>
              <a:rPr lang="en-US" dirty="0"/>
              <a:t>GFOA/CSMFO Awards programs</a:t>
            </a:r>
          </a:p>
        </p:txBody>
      </p:sp>
    </p:spTree>
    <p:extLst>
      <p:ext uri="{BB962C8B-B14F-4D97-AF65-F5344CB8AC3E}">
        <p14:creationId xmlns:p14="http://schemas.microsoft.com/office/powerpoint/2010/main" val="188191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6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BD7AE-4862-AF49-9413-CF4F435C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Local Revenues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F993BC-9E0A-1D4D-A49E-C6B5A4F2B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52875"/>
            <a:ext cx="7188199" cy="43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416D3-8401-5347-9CF8-0C118558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 Revenue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A31CA-BD7E-404D-AE46-1C6036A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384" y="457200"/>
            <a:ext cx="7832535" cy="59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32464-57AD-A447-971B-9CF2B21E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Orange County Tax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138EA-5F3E-C340-BD86-AEF85A732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663" y="1675227"/>
            <a:ext cx="874467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558FA-6828-C94B-BBBC-A2AB11AF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 Bernardino Tax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7EE9C-9C76-0446-9802-E012FB3FC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607" y="1675227"/>
            <a:ext cx="784678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1EDED-B028-E743-A52E-63837D7F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Santa Ana Tax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D5DA7E-D230-D54C-9508-F170FD952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45839"/>
            <a:ext cx="10905066" cy="42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121BC-6E70-D14D-9A1C-067682D9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 Tax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0CFB27-77EE-174C-AA5A-845B3859E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811" y="537519"/>
            <a:ext cx="8038757" cy="57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875A1-2BBA-2C4F-B666-37F8CBE6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Rialto –Tax/ Revenue Detail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C75850-53BB-9046-9BD6-FD651C857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114" y="1655805"/>
            <a:ext cx="9860692" cy="48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9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4AFC8-9412-DE47-8953-5A7017C0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Rialto Revenue 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7CC462-30C8-FE4B-976E-6949AAA28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803190"/>
            <a:ext cx="7656978" cy="4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77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AD743-EBDB-7949-BD89-34105CB5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City Revenues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E75DB3-9555-074E-8862-1C6C0F402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529" y="531341"/>
            <a:ext cx="7797113" cy="57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EAFDC-EB38-1047-B9BB-43A1B8BE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Los Angeles City Tax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AEFF7-0115-FE4A-B97F-190725449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556" y="1675227"/>
            <a:ext cx="976488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60999"/>
            <a:ext cx="10515600" cy="71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5A922C-623E-B441-A8F3-F38B745EFC06}"/>
              </a:ext>
            </a:extLst>
          </p:cNvPr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92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4ABA2-B91F-064E-8E1A-F4DA45F8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Current Year Revenues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BBC8-001C-634A-9E5D-823E1DA5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Property Taxes – set by Prop 1</a:t>
            </a:r>
          </a:p>
          <a:p>
            <a:endParaRPr lang="en-US" sz="2400"/>
          </a:p>
          <a:p>
            <a:r>
              <a:rPr lang="en-US" sz="2400"/>
              <a:t>Excess ERAF (Educational Revenue Augmentation Fund)</a:t>
            </a:r>
          </a:p>
          <a:p>
            <a:endParaRPr lang="en-US" sz="2400"/>
          </a:p>
          <a:p>
            <a:r>
              <a:rPr lang="en-US" sz="2400"/>
              <a:t>Parcel tax can be passed by voters – Special tax</a:t>
            </a:r>
          </a:p>
          <a:p>
            <a:pPr lvl="1"/>
            <a:r>
              <a:rPr lang="en-US" dirty="0"/>
              <a:t>2/3</a:t>
            </a:r>
            <a:r>
              <a:rPr lang="en-US" baseline="30000" dirty="0"/>
              <a:t>rds </a:t>
            </a:r>
            <a:r>
              <a:rPr lang="en-US" dirty="0"/>
              <a:t>or Upland rule</a:t>
            </a:r>
          </a:p>
        </p:txBody>
      </p:sp>
    </p:spTree>
    <p:extLst>
      <p:ext uri="{BB962C8B-B14F-4D97-AF65-F5344CB8AC3E}">
        <p14:creationId xmlns:p14="http://schemas.microsoft.com/office/powerpoint/2010/main" val="494772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45867-2945-024B-91BA-10B33C11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9B3E34-2681-FB44-A1E7-7057C90BF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098" y="766120"/>
            <a:ext cx="7807822" cy="53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5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F7A59-FE23-9240-BDDC-95F4AB27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Sales Tax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0A34-C537-3345-909A-E53D09BB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9" y="963877"/>
            <a:ext cx="6504602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Los Angeles County			9.5%</a:t>
            </a:r>
          </a:p>
          <a:p>
            <a:pPr lvl="1"/>
            <a:r>
              <a:rPr lang="en-US" dirty="0"/>
              <a:t>Los Angeles City			9.5</a:t>
            </a:r>
          </a:p>
          <a:p>
            <a:r>
              <a:rPr lang="en-US" sz="2400" dirty="0"/>
              <a:t>Orange County			7.75</a:t>
            </a:r>
          </a:p>
          <a:p>
            <a:pPr lvl="1"/>
            <a:r>
              <a:rPr lang="en-US" dirty="0"/>
              <a:t>Santa Ana			7.75				</a:t>
            </a:r>
          </a:p>
          <a:p>
            <a:r>
              <a:rPr lang="en-US" sz="2400" dirty="0"/>
              <a:t>San Diego City			7.75</a:t>
            </a:r>
          </a:p>
          <a:p>
            <a:r>
              <a:rPr lang="en-US" sz="2400" dirty="0"/>
              <a:t>San Bernardino			7.75</a:t>
            </a:r>
          </a:p>
          <a:p>
            <a:pPr lvl="1"/>
            <a:r>
              <a:rPr lang="en-US" dirty="0"/>
              <a:t>Rialto				7.75</a:t>
            </a:r>
          </a:p>
          <a:p>
            <a:r>
              <a:rPr lang="en-US" sz="2400" dirty="0"/>
              <a:t>Ventura				7.25</a:t>
            </a:r>
          </a:p>
        </p:txBody>
      </p:sp>
    </p:spTree>
    <p:extLst>
      <p:ext uri="{BB962C8B-B14F-4D97-AF65-F5344CB8AC3E}">
        <p14:creationId xmlns:p14="http://schemas.microsoft.com/office/powerpoint/2010/main" val="35120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0303D-98CD-9042-B920-6A456645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D0AAC-C57E-3E42-B134-083A810EF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314" y="1037969"/>
            <a:ext cx="8093675" cy="4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0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EDAF8-5572-2A40-BE5D-5F5A6DF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Property Transfer Tax per $1,000 – County rate set by state law</a:t>
            </a:r>
          </a:p>
        </p:txBody>
      </p:sp>
      <p:cxnSp>
        <p:nvCxnSpPr>
          <p:cNvPr id="39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7F47-89AB-C54E-9485-F3FB8EAFF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679622"/>
            <a:ext cx="6664030" cy="5498755"/>
          </a:xfrm>
        </p:spPr>
        <p:txBody>
          <a:bodyPr anchor="ctr">
            <a:normAutofit/>
          </a:bodyPr>
          <a:lstStyle/>
          <a:p>
            <a:r>
              <a:rPr lang="en-US" sz="1800" dirty="0"/>
              <a:t>Los Angeles County (unincorporated)	$1.10</a:t>
            </a:r>
          </a:p>
          <a:p>
            <a:pPr lvl="1"/>
            <a:r>
              <a:rPr lang="en-US" sz="1800" dirty="0"/>
              <a:t>Los Angeles City ($215M)		</a:t>
            </a:r>
            <a:r>
              <a:rPr lang="en-US" sz="1600" dirty="0"/>
              <a:t>$4.50City + 1.10 </a:t>
            </a:r>
            <a:r>
              <a:rPr lang="en-US" sz="1600" dirty="0" err="1"/>
              <a:t>Cnty</a:t>
            </a:r>
            <a:endParaRPr lang="en-US" sz="1600" dirty="0"/>
          </a:p>
          <a:p>
            <a:r>
              <a:rPr lang="en-US" sz="1800" dirty="0"/>
              <a:t>Orange County (unincorporated) ($27 M)	$1.10</a:t>
            </a:r>
          </a:p>
          <a:p>
            <a:pPr lvl="1"/>
            <a:r>
              <a:rPr lang="en-US" sz="1800" dirty="0"/>
              <a:t>Santa Ana	($850K)			$.55 City/.55 County	</a:t>
            </a:r>
          </a:p>
          <a:p>
            <a:r>
              <a:rPr lang="en-US" sz="1800" dirty="0"/>
              <a:t>San Diego City ($11M)			$.55 City/.55 County</a:t>
            </a:r>
          </a:p>
          <a:p>
            <a:r>
              <a:rPr lang="en-US" sz="1800" dirty="0"/>
              <a:t>San Bernardino (unincorporated) ($10M)	$1.10</a:t>
            </a:r>
          </a:p>
          <a:p>
            <a:pPr lvl="1"/>
            <a:r>
              <a:rPr lang="en-US" sz="1800" dirty="0"/>
              <a:t>Rialto ($240K)			$.55 City/.55 County</a:t>
            </a:r>
          </a:p>
          <a:p>
            <a:r>
              <a:rPr lang="en-US" sz="1800" dirty="0"/>
              <a:t>Ventura (unincorporated) ($6.1M)		$1.10</a:t>
            </a:r>
          </a:p>
          <a:p>
            <a:endParaRPr lang="en-US" sz="1500" dirty="0"/>
          </a:p>
          <a:p>
            <a:r>
              <a:rPr lang="en-US" sz="1500" dirty="0"/>
              <a:t>Berkeley $15.00/1.10  Pomona $2.20/1.10  San Mateo $5.00/$1.10</a:t>
            </a:r>
          </a:p>
          <a:p>
            <a:r>
              <a:rPr lang="en-US" sz="1500" dirty="0"/>
              <a:t>Richmond tiered – top rate $30.00 (3%) over $10M</a:t>
            </a:r>
          </a:p>
          <a:p>
            <a:r>
              <a:rPr lang="en-US" sz="1500" dirty="0"/>
              <a:t>San Francisco tiered – top rate $30.00 over $25 M ($228 M)</a:t>
            </a:r>
          </a:p>
        </p:txBody>
      </p:sp>
    </p:spTree>
    <p:extLst>
      <p:ext uri="{BB962C8B-B14F-4D97-AF65-F5344CB8AC3E}">
        <p14:creationId xmlns:p14="http://schemas.microsoft.com/office/powerpoint/2010/main" val="403556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780C7-D4D3-B643-A82F-434192D6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-Property Transfer Tax ($1.10/ $1000 or ½ in cities)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FC85C-286D-474D-AD1C-4BD3954A4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533027"/>
            <a:ext cx="6553545" cy="57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6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67679-E9AB-E94B-9493-E0CB3DB1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Diego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8C97A-1F37-9B4B-AC57-6BC6EC410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504462"/>
            <a:ext cx="7188199" cy="38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9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0E13A-0F5B-BA49-98FA-189B43A9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Utility Users Tax (4 counties, 157 Cities, 54% of state population)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36E8-C16C-1141-B3E8-47DE7C3F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Los Angeles County ($52M)		4.5%</a:t>
            </a:r>
          </a:p>
          <a:p>
            <a:pPr lvl="1"/>
            <a:r>
              <a:rPr lang="en-US" dirty="0"/>
              <a:t>Los Angeles City	($640M)	9-10%</a:t>
            </a:r>
          </a:p>
          <a:p>
            <a:r>
              <a:rPr lang="en-US" sz="2400" dirty="0"/>
              <a:t>Orange County			-</a:t>
            </a:r>
          </a:p>
          <a:p>
            <a:pPr lvl="1"/>
            <a:r>
              <a:rPr lang="en-US" dirty="0"/>
              <a:t>Santa Ana ($25M)		5.5%				</a:t>
            </a:r>
          </a:p>
          <a:p>
            <a:r>
              <a:rPr lang="en-US" sz="2400" dirty="0"/>
              <a:t>San Diego City			-</a:t>
            </a:r>
          </a:p>
          <a:p>
            <a:r>
              <a:rPr lang="en-US" sz="2400" dirty="0"/>
              <a:t>San Bernardino			-</a:t>
            </a:r>
          </a:p>
          <a:p>
            <a:pPr lvl="1"/>
            <a:r>
              <a:rPr lang="en-US" dirty="0"/>
              <a:t>Rialto ($14M-27% of GF)	8%</a:t>
            </a:r>
          </a:p>
          <a:p>
            <a:r>
              <a:rPr lang="en-US" sz="2400" dirty="0"/>
              <a:t>Ventura				-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74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6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41A02-71B4-A74F-B3B7-EB5A72E7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Utility Users Tax Rates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6B2E7-63EA-6743-9B73-4B7B7D5AD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612285"/>
            <a:ext cx="7188199" cy="36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5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B18ADE-C74A-2C4D-8D24-96D65A11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Hotel Tax (Transient Occupancy Tax)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B663-5E8F-AE40-9E47-3BDFD0432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Los Angeles County			12%</a:t>
            </a:r>
          </a:p>
          <a:p>
            <a:pPr lvl="1"/>
            <a:r>
              <a:rPr lang="en-US" dirty="0"/>
              <a:t>Los Angeles City			14%</a:t>
            </a:r>
          </a:p>
          <a:p>
            <a:r>
              <a:rPr lang="en-US" sz="2400" dirty="0"/>
              <a:t>Orange County			?</a:t>
            </a:r>
          </a:p>
          <a:p>
            <a:r>
              <a:rPr lang="en-US" sz="2400" dirty="0"/>
              <a:t>Santa Ana				11%				</a:t>
            </a:r>
          </a:p>
          <a:p>
            <a:r>
              <a:rPr lang="en-US" sz="2400" dirty="0"/>
              <a:t>San Diego City			10.5%</a:t>
            </a:r>
          </a:p>
          <a:p>
            <a:r>
              <a:rPr lang="en-US" sz="2400" dirty="0"/>
              <a:t>San Bernardino			7%</a:t>
            </a:r>
          </a:p>
          <a:p>
            <a:pPr lvl="1"/>
            <a:r>
              <a:rPr lang="en-US" dirty="0"/>
              <a:t>Rialto				9%</a:t>
            </a:r>
          </a:p>
          <a:p>
            <a:r>
              <a:rPr lang="en-US" sz="2400" dirty="0"/>
              <a:t>Ventura				8%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Budget Terminology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b="1"/>
              <a:t>Proposed/Recommended Budget</a:t>
            </a:r>
          </a:p>
          <a:p>
            <a:pPr lvl="1"/>
            <a:r>
              <a:rPr lang="en-US" dirty="0"/>
              <a:t>Before year starts</a:t>
            </a:r>
          </a:p>
          <a:p>
            <a:r>
              <a:rPr lang="en-US" sz="2400" b="1"/>
              <a:t>Adopted Budget/Appropriations Ordinance</a:t>
            </a:r>
          </a:p>
          <a:p>
            <a:pPr lvl="1"/>
            <a:r>
              <a:rPr lang="en-US" dirty="0"/>
              <a:t>Start of year</a:t>
            </a:r>
          </a:p>
          <a:p>
            <a:r>
              <a:rPr lang="en-US" sz="2400"/>
              <a:t>Final Budget</a:t>
            </a:r>
          </a:p>
          <a:p>
            <a:pPr lvl="1"/>
            <a:r>
              <a:rPr lang="en-US" dirty="0"/>
              <a:t>End of year</a:t>
            </a:r>
          </a:p>
          <a:p>
            <a:pPr lvl="1"/>
            <a:endParaRPr lang="en-US" dirty="0"/>
          </a:p>
          <a:p>
            <a:r>
              <a:rPr lang="en-US" sz="2400"/>
              <a:t>Revenues/Sources; Expenses/Uses</a:t>
            </a:r>
          </a:p>
        </p:txBody>
      </p:sp>
    </p:spTree>
    <p:extLst>
      <p:ext uri="{BB962C8B-B14F-4D97-AF65-F5344CB8AC3E}">
        <p14:creationId xmlns:p14="http://schemas.microsoft.com/office/powerpoint/2010/main" val="4048457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58F98-507F-6E4E-8C47-594406D5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Expenditures – Uses of Funds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006B-163B-134A-9919-5D338AEA8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05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5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6A362-FC9A-0546-AD6D-C56B48F6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Total Budget Appropriations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03BF95-361D-A64C-97FC-B8A73B8C8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593890"/>
            <a:ext cx="6579634" cy="53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8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A7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1BDEB-530E-7B4F-BFFB-862897C2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General Fund Appropriations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F7EA97-A5CB-EA44-A923-F21457050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87" y="584462"/>
            <a:ext cx="6702457" cy="54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4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A4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FB828-62BB-324E-8483-AC6D4222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Discretionary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59DDC-548C-A645-B1FB-91DD76C36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916" y="688158"/>
            <a:ext cx="6447934" cy="56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5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5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B4780-BA05-0F46-A765-C8AAF5C9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Net County Cost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84FE80-7658-9D49-81F2-BAE2974FF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820" y="659876"/>
            <a:ext cx="6625331" cy="54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14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EC4FA-1CAB-0948-85A4-A694601B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Orange County Net County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29ED17-2417-4E40-9415-2B9061F18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395926"/>
            <a:ext cx="7025127" cy="61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31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68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D656E-C08C-AB4D-A66D-4B757C03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 County Spending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D32B3-D5CC-F249-9E74-8EB6D112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856" y="537329"/>
            <a:ext cx="7408943" cy="57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3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6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8465-7570-BB4E-A1BC-89443014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 General Fund Spending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D4A165-0384-804D-92E8-66E6146D1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28244"/>
            <a:ext cx="7188199" cy="47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81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7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55E95-21C3-AC42-9684-EA91FC1E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San Bernardino Spending Summary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0B4DBED-06A3-F548-A833-2C1EB5BC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07" y="611539"/>
            <a:ext cx="8047565" cy="473345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0BA14D-FEE2-40DC-B42D-94F2A514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11883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5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08CC9-CE0C-F644-A3F2-881E51D6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Discretionary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BDC64-1060-4D45-B140-8A077DAD7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308" y="1091141"/>
            <a:ext cx="7531492" cy="50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Funds (1of2)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Government Accounting is set up in funds</a:t>
            </a:r>
          </a:p>
          <a:p>
            <a:r>
              <a:rPr lang="en-US" sz="2400"/>
              <a:t>Governmental Funds:</a:t>
            </a:r>
          </a:p>
          <a:p>
            <a:pPr lvl="1"/>
            <a:r>
              <a:rPr lang="en-US" dirty="0"/>
              <a:t>General Fund-basic government</a:t>
            </a:r>
          </a:p>
          <a:p>
            <a:pPr lvl="1"/>
            <a:r>
              <a:rPr lang="en-US" dirty="0"/>
              <a:t>Special Revenue- Specific Revenues that are legally restricted for a specific purpose</a:t>
            </a:r>
          </a:p>
          <a:p>
            <a:pPr lvl="1"/>
            <a:r>
              <a:rPr lang="en-US" dirty="0"/>
              <a:t>Capital Projects </a:t>
            </a:r>
          </a:p>
          <a:p>
            <a:pPr lvl="1"/>
            <a:r>
              <a:rPr lang="en-US" dirty="0"/>
              <a:t>Debt Service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50838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53A73-389B-B14A-B7DA-B5B629B8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Net County Cost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09BE6B-6CC9-B747-81B4-E054C52D7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965347"/>
            <a:ext cx="7188199" cy="49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87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4E951-8486-4F42-8890-C07814CC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Los Angeles County Budget Summary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77335D2-F3DB-F647-9BA8-35F011D4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40364"/>
            <a:ext cx="7188199" cy="402348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B41C59-61FD-4B9C-9DF8-A75B4F512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77786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76A9D-8FA7-BD4A-8081-B6A20AAF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Spending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49205-EF91-9D4A-87B8-8E5490504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3100" y="961812"/>
            <a:ext cx="701919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9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45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3523C-8796-5A48-B7C9-534BF872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Net County Cost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9B4CD-63A7-954E-BFDD-7F3135AD2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82155"/>
            <a:ext cx="7188199" cy="46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22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88822-CF04-3848-B040-EEEEBA21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Los Angeles County Mandated vs. Discretionary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38CED-127E-6A4C-AFAB-973494DD5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33" y="1675227"/>
            <a:ext cx="10519962" cy="49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05914-6F41-FC48-9EE3-AA2DA6FC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City Unrestricted Revenue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43FA87-BAC0-8545-8C07-B3F310281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856" y="1140643"/>
            <a:ext cx="7408943" cy="40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78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0E6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2EAD5-8EBD-FF4F-BE1D-290476F7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City – Use of Unrestricted Revenue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EBC3D9-BD34-1740-92CE-EF3158768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831" y="961812"/>
            <a:ext cx="6823624" cy="52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5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A089-2FA8-8D45-B69D-86150F99B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Santa Ana Budget Spending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FF108-57B7-9143-98A2-4759579C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2018-19 budget</a:t>
            </a:r>
          </a:p>
          <a:p>
            <a:pPr lvl="1"/>
            <a:r>
              <a:rPr lang="en-US" dirty="0"/>
              <a:t>Police	$130</a:t>
            </a:r>
          </a:p>
          <a:p>
            <a:pPr lvl="1"/>
            <a:r>
              <a:rPr lang="en-US" dirty="0"/>
              <a:t>Fire	$52</a:t>
            </a:r>
          </a:p>
          <a:p>
            <a:pPr lvl="1"/>
            <a:r>
              <a:rPr lang="en-US" dirty="0"/>
              <a:t>Park/Rec	$21</a:t>
            </a:r>
          </a:p>
          <a:p>
            <a:pPr lvl="1"/>
            <a:r>
              <a:rPr lang="en-US" dirty="0"/>
              <a:t>Other	</a:t>
            </a:r>
            <a:r>
              <a:rPr lang="en-US" u="sng" dirty="0"/>
              <a:t>$61</a:t>
            </a:r>
          </a:p>
          <a:p>
            <a:pPr lvl="1"/>
            <a:r>
              <a:rPr lang="en-US" dirty="0"/>
              <a:t>Total	$265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Revenues up 15.7% from 2018</a:t>
            </a:r>
          </a:p>
          <a:p>
            <a:pPr lvl="2"/>
            <a:r>
              <a:rPr lang="en-US" sz="2400" dirty="0"/>
              <a:t>Cannabis	$10</a:t>
            </a:r>
          </a:p>
          <a:p>
            <a:pPr lvl="2"/>
            <a:r>
              <a:rPr lang="en-US" sz="2400" dirty="0"/>
              <a:t>Prior Year	$10</a:t>
            </a:r>
          </a:p>
        </p:txBody>
      </p:sp>
    </p:spTree>
    <p:extLst>
      <p:ext uri="{BB962C8B-B14F-4D97-AF65-F5344CB8AC3E}">
        <p14:creationId xmlns:p14="http://schemas.microsoft.com/office/powerpoint/2010/main" val="4274781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6BEEE-57A2-0841-8447-A93239CB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Dedicated Children and Youth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B5D7-4B24-6A4F-9E45-C9BDB2A9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Target how local funds are spent—not all funds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Set-aside a portion of total budget for kids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Cut a particular program and use funds for new programs for kids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Juvenile Probation</a:t>
            </a:r>
          </a:p>
        </p:txBody>
      </p:sp>
    </p:spTree>
    <p:extLst>
      <p:ext uri="{BB962C8B-B14F-4D97-AF65-F5344CB8AC3E}">
        <p14:creationId xmlns:p14="http://schemas.microsoft.com/office/powerpoint/2010/main" val="3222334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CFC50-02EF-A843-BEAE-4D16CC12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Ventura- Children Health Spending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9D4BF6-E8DA-3C4D-A022-006E9285F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282" y="961812"/>
            <a:ext cx="7658649" cy="5250452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AE26FB0-DDE6-BD4B-B6F7-EF96548434EE}"/>
              </a:ext>
            </a:extLst>
          </p:cNvPr>
          <p:cNvSpPr/>
          <p:nvPr/>
        </p:nvSpPr>
        <p:spPr>
          <a:xfrm>
            <a:off x="9780310" y="3502989"/>
            <a:ext cx="876692" cy="1680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EFFC622-2BB9-B848-B72B-193D49C27C9F}"/>
              </a:ext>
            </a:extLst>
          </p:cNvPr>
          <p:cNvSpPr/>
          <p:nvPr/>
        </p:nvSpPr>
        <p:spPr>
          <a:xfrm>
            <a:off x="9832157" y="2648932"/>
            <a:ext cx="772998" cy="1696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Funds (2 of 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Proprietary Funds</a:t>
            </a:r>
          </a:p>
          <a:p>
            <a:pPr lvl="1"/>
            <a:r>
              <a:rPr lang="en-US" dirty="0"/>
              <a:t>Enterprise—business type activities</a:t>
            </a:r>
          </a:p>
          <a:p>
            <a:pPr lvl="2"/>
            <a:r>
              <a:rPr lang="en-US" sz="2400"/>
              <a:t>Airport, water, hospital</a:t>
            </a:r>
          </a:p>
          <a:p>
            <a:pPr lvl="1"/>
            <a:r>
              <a:rPr lang="en-US" dirty="0"/>
              <a:t>Internal Service</a:t>
            </a:r>
          </a:p>
          <a:p>
            <a:pPr lvl="2"/>
            <a:r>
              <a:rPr lang="en-US" sz="2400"/>
              <a:t>IT, Risk Management, Motor pool </a:t>
            </a:r>
          </a:p>
          <a:p>
            <a:pPr lvl="1"/>
            <a:r>
              <a:rPr lang="en-US" dirty="0"/>
              <a:t>Fiduciary Funds—held for others</a:t>
            </a:r>
          </a:p>
          <a:p>
            <a:pPr lvl="2"/>
            <a:r>
              <a:rPr lang="en-US" sz="2400"/>
              <a:t>Pension, employee benefits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99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C34A1-720F-C948-93C3-0413091D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Ventura WIC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35A766F-B05C-E447-ABDF-D9EE09F2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1373163"/>
            <a:ext cx="7188199" cy="318941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331B00-4BA0-4B71-BFF6-DBB05585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D4FEADB-3958-C144-B5F2-027F71748780}"/>
              </a:ext>
            </a:extLst>
          </p:cNvPr>
          <p:cNvSpPr/>
          <p:nvPr/>
        </p:nvSpPr>
        <p:spPr>
          <a:xfrm>
            <a:off x="9690755" y="3242821"/>
            <a:ext cx="688156" cy="18617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950D902-432C-0A41-BAF3-7D40C728E132}"/>
              </a:ext>
            </a:extLst>
          </p:cNvPr>
          <p:cNvSpPr/>
          <p:nvPr/>
        </p:nvSpPr>
        <p:spPr>
          <a:xfrm>
            <a:off x="9464511" y="3817856"/>
            <a:ext cx="914400" cy="2333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405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5FD5A-0DB6-F448-9130-28CD833B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Los Angeles County Children and Family Services Summary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9C7348-7986-B44A-AD15-6E2BDE99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41580"/>
            <a:ext cx="6756604" cy="309114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1A1927-86B1-4985-972B-466C65389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24443E1-A78C-054E-9ACC-5A9A57547E73}"/>
              </a:ext>
            </a:extLst>
          </p:cNvPr>
          <p:cNvSpPr/>
          <p:nvPr/>
        </p:nvSpPr>
        <p:spPr>
          <a:xfrm>
            <a:off x="9002598" y="3506771"/>
            <a:ext cx="980388" cy="4901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5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5B2DE-F571-3646-BC9A-C46C74C5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Probation Summary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BDD6C9-3A4A-3640-8686-EE7735D1D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818946"/>
            <a:ext cx="7188199" cy="321671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AEFD9B7A-D12C-2D46-9A81-858E812297A3}"/>
              </a:ext>
            </a:extLst>
          </p:cNvPr>
          <p:cNvSpPr/>
          <p:nvPr/>
        </p:nvSpPr>
        <p:spPr>
          <a:xfrm>
            <a:off x="9445658" y="4138367"/>
            <a:ext cx="876693" cy="5561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361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BBE2F-8890-F642-8CF9-690D4473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 County Juvenile Probation Info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8387B-8AA7-0449-AFC7-9312F01AD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9203" y="492573"/>
            <a:ext cx="504278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4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51791-0A4C-EE4C-98B5-74A0F2DF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Ventura County Probation Department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Juvenile spending $30 M, county share $18 M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7590716-5451-7945-9C4B-D8369D1A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21790"/>
            <a:ext cx="6896493" cy="369530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1ED615-A3B9-4BED-9F97-723B1C1C6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7718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4DBDB-6E09-FC4F-BC47-39D080AF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Ventura Juvenile Arrest Trends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50DFC6-69C4-3F4C-99B1-9249D230E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96639"/>
            <a:ext cx="7188199" cy="40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95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F26E-853D-4345-94DD-3D593E05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Ventura County Juvenile Justice Plan- April 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28009B-716F-4C41-8044-648ACB622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623" y="1825625"/>
            <a:ext cx="9276753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775B3-2B2E-994C-A21A-07D0D373F22E}"/>
              </a:ext>
            </a:extLst>
          </p:cNvPr>
          <p:cNvSpPr txBox="1"/>
          <p:nvPr/>
        </p:nvSpPr>
        <p:spPr>
          <a:xfrm>
            <a:off x="1564105" y="4122821"/>
            <a:ext cx="726707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2583D-54E1-F645-8E4D-12B5618255DE}"/>
              </a:ext>
            </a:extLst>
          </p:cNvPr>
          <p:cNvSpPr txBox="1"/>
          <p:nvPr/>
        </p:nvSpPr>
        <p:spPr>
          <a:xfrm>
            <a:off x="1564105" y="5838092"/>
            <a:ext cx="3530409" cy="411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27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973C2-EDF2-3A4D-AD5C-9E4B3183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Orange County Probation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9C54-546B-A84D-9CC5-23E7D7C3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 FY 2015-16, 100 vacant positions were deleted in an effort to offset position needs in the County that were available due to a decrease in the juvenile detention population. 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EF162-E417-F341-8CBF-8915B9AF8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269628"/>
            <a:ext cx="6250769" cy="41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37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098D0-748D-564E-AA00-CCCBC044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Orange County Probation Beds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25F2-0C28-6241-99AC-08FC5A5B3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Juvenile Hall					434</a:t>
            </a:r>
          </a:p>
          <a:p>
            <a:r>
              <a:rPr lang="en-US" sz="2400"/>
              <a:t>Joplin Youth Center				  64</a:t>
            </a:r>
          </a:p>
          <a:p>
            <a:r>
              <a:rPr lang="en-US" sz="2400"/>
              <a:t>Youth Guidance Center (Substance abuse)	  80</a:t>
            </a:r>
          </a:p>
          <a:p>
            <a:r>
              <a:rPr lang="en-US" sz="2400"/>
              <a:t>Youth Leadership Academy			</a:t>
            </a:r>
            <a:r>
              <a:rPr lang="en-US" sz="2400" u="sng"/>
              <a:t>120</a:t>
            </a:r>
          </a:p>
          <a:p>
            <a:endParaRPr lang="en-US" sz="2400" u="sng"/>
          </a:p>
          <a:p>
            <a:r>
              <a:rPr lang="en-US" sz="2400"/>
              <a:t>Total						</a:t>
            </a:r>
            <a:r>
              <a:rPr lang="en-US" sz="2400" b="1"/>
              <a:t>698 Beds</a:t>
            </a:r>
          </a:p>
        </p:txBody>
      </p:sp>
    </p:spTree>
    <p:extLst>
      <p:ext uri="{BB962C8B-B14F-4D97-AF65-F5344CB8AC3E}">
        <p14:creationId xmlns:p14="http://schemas.microsoft.com/office/powerpoint/2010/main" val="564171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FC00D-CC9A-CD4C-9EE4-BEB03D8C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Santa Ana Cannabis Spending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800EECA-C735-E649-A210-E44A4A22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52" y="1696824"/>
            <a:ext cx="8323868" cy="19419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EECAB5-EE22-4EF5-9472-A6B6C0E5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0003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91F85-AB26-9240-8281-4949DF1A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Charter vs. General Law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A9FB-3C94-B046-9104-87E884CD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Los Angeles County			Charter</a:t>
            </a:r>
          </a:p>
          <a:p>
            <a:pPr lvl="1"/>
            <a:r>
              <a:rPr lang="en-US" dirty="0"/>
              <a:t>Los Angeles City			Charter</a:t>
            </a:r>
          </a:p>
          <a:p>
            <a:r>
              <a:rPr lang="en-US" sz="2400" dirty="0"/>
              <a:t>Orange County			Charter</a:t>
            </a:r>
          </a:p>
          <a:p>
            <a:pPr lvl="1"/>
            <a:r>
              <a:rPr lang="en-US" dirty="0"/>
              <a:t>Santa Ana			Charter			</a:t>
            </a:r>
          </a:p>
          <a:p>
            <a:r>
              <a:rPr lang="en-US" sz="2400" dirty="0"/>
              <a:t>San Diego City</a:t>
            </a:r>
            <a:r>
              <a:rPr lang="en-US" dirty="0"/>
              <a:t>			Charter</a:t>
            </a:r>
          </a:p>
          <a:p>
            <a:r>
              <a:rPr lang="en-US" sz="2400" dirty="0"/>
              <a:t>San Bernardino			Charter</a:t>
            </a:r>
          </a:p>
          <a:p>
            <a:pPr lvl="1"/>
            <a:r>
              <a:rPr lang="en-US" dirty="0"/>
              <a:t>Rialto				General Law</a:t>
            </a:r>
          </a:p>
          <a:p>
            <a:r>
              <a:rPr lang="en-US" sz="2400" dirty="0"/>
              <a:t>Ventura				General Law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7165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5C275-B913-5C42-9481-249FF983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Santa Ana Youth Spending Detail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0FADA21-E924-3545-AF4E-73D179A93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88" y="1772239"/>
            <a:ext cx="7503211" cy="233784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3D8FA2-2D04-4957-99F2-6B8B1F02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24749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17C41-0573-2F41-8E6A-B975D5A4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Good Budget Examples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A1CC-095F-BB4E-B5D4-DC8C819A9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Rialto -0verall good budget presentation and discussion of revenues, reserves, risks, etc.</a:t>
            </a:r>
          </a:p>
          <a:p>
            <a:r>
              <a:rPr lang="en-US" sz="2400" dirty="0"/>
              <a:t>Ventura – good budget instruction procedural document</a:t>
            </a:r>
          </a:p>
          <a:p>
            <a:r>
              <a:rPr lang="en-US" sz="2400" dirty="0"/>
              <a:t>San Bernardino – good county overview and explanations of things like realignment in discretionary fund section</a:t>
            </a:r>
          </a:p>
          <a:p>
            <a:r>
              <a:rPr lang="en-US" sz="2400" dirty="0"/>
              <a:t>Orange County – good budget introduction—lots of good information</a:t>
            </a:r>
          </a:p>
          <a:p>
            <a:endParaRPr lang="en-US" sz="2400" dirty="0"/>
          </a:p>
          <a:p>
            <a:r>
              <a:rPr lang="en-US" sz="2400" dirty="0"/>
              <a:t>Biggest Problem—almost no program budgeting or meaningful performance data</a:t>
            </a:r>
          </a:p>
        </p:txBody>
      </p:sp>
    </p:spTree>
    <p:extLst>
      <p:ext uri="{BB962C8B-B14F-4D97-AF65-F5344CB8AC3E}">
        <p14:creationId xmlns:p14="http://schemas.microsoft.com/office/powerpoint/2010/main" val="35897854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0188-DD52-204C-9343-658E0901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87F15-8866-AB4A-86BE-A832CAA4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3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9F519-C9DE-3F42-A0F3-E51FC8FD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Messaging This Moment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DD103-A775-E546-8B02-C45AFAD17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sz="2000"/>
              <a:t>A handbook for progressive communicators</a:t>
            </a:r>
          </a:p>
          <a:p>
            <a:pPr algn="l"/>
            <a:r>
              <a:rPr lang="en-US" sz="2000"/>
              <a:t>By</a:t>
            </a:r>
          </a:p>
          <a:p>
            <a:pPr algn="l"/>
            <a:r>
              <a:rPr lang="en-US" sz="2000" err="1"/>
              <a:t>Anat</a:t>
            </a:r>
            <a:r>
              <a:rPr lang="en-US" sz="2000"/>
              <a:t> </a:t>
            </a:r>
            <a:r>
              <a:rPr lang="en-US" sz="2000" err="1"/>
              <a:t>Shenker-Osario</a:t>
            </a:r>
            <a:r>
              <a:rPr lang="en-US" sz="2000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33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7FF88-5A93-7745-AF38-708E770F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Shared Values—not problems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72B233-9412-433B-82C8-E01E66E7A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4839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6264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B52E9-B498-AA46-B71D-3FCAD043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Offer clear villains and heroes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15B749-5CDF-441B-A7CF-865E6C961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5349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9243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A052A-0F9F-104F-8C6D-E216D995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Create Something Good—don’t merely reduce the bad.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Describe what you seek-–not just what you oppose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4B1F85-9009-4EA9-874C-AFBFC4F6D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2679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332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0C885-AFFC-1F43-83FB-A0EAF011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Focus on Outcomes—not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555A64-92DB-4014-93A2-F61BC0777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71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2298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5DE88-6647-134B-ACAB-15737D9C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Alienate the opposition without provoking them.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D5249E-7F21-4FAF-BF49-BEC3B3CF6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2365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2391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CBCC-A3F5-EC46-87F3-186145D9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Troy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F87F-A3E0-7346-A475-BE0F2722A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https://www.youtube.com/watch?v=nw3zNNO5gX0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0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E4591-EF8B-6F40-A2C0-27DD64E2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Budgets-just like your checkbook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1019-C916-444B-AA35-377513577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+Money from prior year or reserves</a:t>
            </a:r>
          </a:p>
          <a:p>
            <a:r>
              <a:rPr lang="en-US" sz="3200" dirty="0"/>
              <a:t>+Current year revenues</a:t>
            </a:r>
          </a:p>
          <a:p>
            <a:r>
              <a:rPr lang="en-US" sz="3200" dirty="0"/>
              <a:t>- Current year expenses</a:t>
            </a:r>
          </a:p>
          <a:p>
            <a:r>
              <a:rPr lang="en-US" sz="3200" dirty="0"/>
              <a:t>-Remaining fund balance/reserves</a:t>
            </a:r>
          </a:p>
        </p:txBody>
      </p:sp>
    </p:spTree>
    <p:extLst>
      <p:ext uri="{BB962C8B-B14F-4D97-AF65-F5344CB8AC3E}">
        <p14:creationId xmlns:p14="http://schemas.microsoft.com/office/powerpoint/2010/main" val="8785386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C23DD-FB17-C44A-8653-89F53AD8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Get less Modest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91F683-829E-4571-8B0E-0208B46B1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70228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83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D128E-D5FB-574D-8B04-E46D60DA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 Communicate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17BC33-EBEA-434D-9EE8-B8EE223B3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24671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6507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01E81-F4DA-8241-A876-AC501A42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7263-01C3-834F-8021-D12B32164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Ed Harrington</a:t>
            </a:r>
          </a:p>
          <a:p>
            <a:pPr lvl="1"/>
            <a:r>
              <a:rPr lang="en-US" sz="3600" dirty="0" err="1">
                <a:solidFill>
                  <a:srgbClr val="000000"/>
                </a:solidFill>
              </a:rPr>
              <a:t>edhrr@cs.com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2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1065E-D14A-C54E-9525-C6FD2645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 Bernardino Budget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71B836-BD45-2240-8C22-3B2C5F32A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8561" y="546756"/>
            <a:ext cx="5750350" cy="55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30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16618</TotalTime>
  <Words>1801</Words>
  <Application>Microsoft Office PowerPoint</Application>
  <PresentationFormat>Widescreen</PresentationFormat>
  <Paragraphs>259</Paragraphs>
  <Slides>82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Calibri Light</vt:lpstr>
      <vt:lpstr>Office Theme</vt:lpstr>
      <vt:lpstr>Funding the Next Generation  Margaret Brodkin and Ed Harrington</vt:lpstr>
      <vt:lpstr>Budget Rules</vt:lpstr>
      <vt:lpstr>Budget Timeline</vt:lpstr>
      <vt:lpstr>Budget Terminology</vt:lpstr>
      <vt:lpstr>Funds (1of2)</vt:lpstr>
      <vt:lpstr>Funds (2 of 2)</vt:lpstr>
      <vt:lpstr>Charter vs. General Law</vt:lpstr>
      <vt:lpstr>Budgets-just like your checkbook</vt:lpstr>
      <vt:lpstr>San Bernardino Budget Summary</vt:lpstr>
      <vt:lpstr>Fund Balances and Reserves</vt:lpstr>
      <vt:lpstr>Fund Balance and Reserves</vt:lpstr>
      <vt:lpstr>San Bernardino (General Fund $3.3 B)</vt:lpstr>
      <vt:lpstr>San Bernardino Expanded Reserves</vt:lpstr>
      <vt:lpstr>Orange County Reserves (total General fund $3.4 B)</vt:lpstr>
      <vt:lpstr>Orange County Revenue Sources</vt:lpstr>
      <vt:lpstr>Current Year Revenues Opportunities</vt:lpstr>
      <vt:lpstr>Ventura County Revenue Sources</vt:lpstr>
      <vt:lpstr>San Bernardino Revenue Sources</vt:lpstr>
      <vt:lpstr>Los Angeles County Funding Summary</vt:lpstr>
      <vt:lpstr>Los Angeles County Local Revenues</vt:lpstr>
      <vt:lpstr>San Diego Revenue Summary</vt:lpstr>
      <vt:lpstr>Orange County Tax Detail</vt:lpstr>
      <vt:lpstr>San Bernardino Tax Detail</vt:lpstr>
      <vt:lpstr>Santa Ana Tax Detail</vt:lpstr>
      <vt:lpstr>San Diego Tax Detail</vt:lpstr>
      <vt:lpstr>Rialto –Tax/ Revenue Detail</vt:lpstr>
      <vt:lpstr>Rialto Revenue Growth</vt:lpstr>
      <vt:lpstr>Los Angeles City Revenues</vt:lpstr>
      <vt:lpstr>Los Angeles City Tax Revenue</vt:lpstr>
      <vt:lpstr>Current Year Revenues</vt:lpstr>
      <vt:lpstr>Ventura</vt:lpstr>
      <vt:lpstr>Sales Tax</vt:lpstr>
      <vt:lpstr>San Bernardino</vt:lpstr>
      <vt:lpstr>Property Transfer Tax per $1,000 – County rate set by state law</vt:lpstr>
      <vt:lpstr>San Bernardino -Property Transfer Tax ($1.10/ $1000 or ½ in cities)</vt:lpstr>
      <vt:lpstr>San Diego</vt:lpstr>
      <vt:lpstr>Utility Users Tax (4 counties, 157 Cities, 54% of state population)</vt:lpstr>
      <vt:lpstr>Utility Users Tax Rates</vt:lpstr>
      <vt:lpstr>Hotel Tax (Transient Occupancy Tax)</vt:lpstr>
      <vt:lpstr>Expenditures – Uses of Funds Opportunities</vt:lpstr>
      <vt:lpstr>Orange County Total Budget Appropriations</vt:lpstr>
      <vt:lpstr>Orange County General Fund Appropriations</vt:lpstr>
      <vt:lpstr>Orange County Discretionary Revenue</vt:lpstr>
      <vt:lpstr>Orange Net County Cost</vt:lpstr>
      <vt:lpstr>Orange County Net County Costs</vt:lpstr>
      <vt:lpstr>Ventura County Spending Summary</vt:lpstr>
      <vt:lpstr>Ventura General Fund Spending Summary</vt:lpstr>
      <vt:lpstr>San Bernardino Spending Summary</vt:lpstr>
      <vt:lpstr>San Bernardino Discretionary Summary</vt:lpstr>
      <vt:lpstr>San Bernardino Net County Cost</vt:lpstr>
      <vt:lpstr>Los Angeles County Budget Summary</vt:lpstr>
      <vt:lpstr>Los Angeles County Spending Summary</vt:lpstr>
      <vt:lpstr>Los Angeles County Net County Cost</vt:lpstr>
      <vt:lpstr>Los Angeles County Mandated vs. Discretionary Costs</vt:lpstr>
      <vt:lpstr>Los Angeles City Unrestricted Revenue Summary</vt:lpstr>
      <vt:lpstr>Los Angeles City – Use of Unrestricted Revenue </vt:lpstr>
      <vt:lpstr>Santa Ana Budget Spending Summary</vt:lpstr>
      <vt:lpstr>Dedicated Children and Youth Spending</vt:lpstr>
      <vt:lpstr>Ventura- Children Health Spending</vt:lpstr>
      <vt:lpstr>Ventura WIC</vt:lpstr>
      <vt:lpstr>Los Angeles County Children and Family Services Summary</vt:lpstr>
      <vt:lpstr>Los Angeles County Probation Summary</vt:lpstr>
      <vt:lpstr>Los Angeles County Juvenile Probation Info</vt:lpstr>
      <vt:lpstr>Ventura County Probation Department Juvenile spending $30 M, county share $18 M</vt:lpstr>
      <vt:lpstr>Ventura Juvenile Arrest Trends</vt:lpstr>
      <vt:lpstr>Ventura County Juvenile Justice Plan- April 2017</vt:lpstr>
      <vt:lpstr>Orange County Probation</vt:lpstr>
      <vt:lpstr>Orange County Probation Beds</vt:lpstr>
      <vt:lpstr>Santa Ana Cannabis Spending</vt:lpstr>
      <vt:lpstr>Santa Ana Youth Spending Detail</vt:lpstr>
      <vt:lpstr>Good Budget Examples</vt:lpstr>
      <vt:lpstr>PowerPoint Presentation</vt:lpstr>
      <vt:lpstr>Messaging This Moment</vt:lpstr>
      <vt:lpstr>Shared Values—not problems</vt:lpstr>
      <vt:lpstr>Offer clear villains and heroes</vt:lpstr>
      <vt:lpstr>Create Something Good—don’t merely reduce the bad. Describe what you seek-–not just what you oppose</vt:lpstr>
      <vt:lpstr>Focus on Outcomes—not process</vt:lpstr>
      <vt:lpstr>Alienate the opposition without provoking them.  </vt:lpstr>
      <vt:lpstr>Troy Library</vt:lpstr>
      <vt:lpstr>Get less Modest</vt:lpstr>
      <vt:lpstr>To Communicate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the Next Generation  Margaret Brodkin and Ed Harrington</dc:title>
  <dc:creator>Ed Harrington</dc:creator>
  <cp:lastModifiedBy>Margaret Brodkin</cp:lastModifiedBy>
  <cp:revision>9</cp:revision>
  <dcterms:created xsi:type="dcterms:W3CDTF">2019-01-07T20:03:11Z</dcterms:created>
  <dcterms:modified xsi:type="dcterms:W3CDTF">2023-11-04T21:58:48Z</dcterms:modified>
</cp:coreProperties>
</file>