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7" r:id="rId3"/>
  </p:sldMasterIdLst>
  <p:notesMasterIdLst>
    <p:notesMasterId r:id="rId36"/>
  </p:notesMasterIdLst>
  <p:sldIdLst>
    <p:sldId id="344" r:id="rId4"/>
    <p:sldId id="260" r:id="rId5"/>
    <p:sldId id="398" r:id="rId6"/>
    <p:sldId id="386" r:id="rId7"/>
    <p:sldId id="402" r:id="rId8"/>
    <p:sldId id="380" r:id="rId9"/>
    <p:sldId id="276" r:id="rId10"/>
    <p:sldId id="383" r:id="rId11"/>
    <p:sldId id="359" r:id="rId12"/>
    <p:sldId id="3892" r:id="rId13"/>
    <p:sldId id="277" r:id="rId14"/>
    <p:sldId id="296" r:id="rId15"/>
    <p:sldId id="397" r:id="rId16"/>
    <p:sldId id="389" r:id="rId17"/>
    <p:sldId id="361" r:id="rId18"/>
    <p:sldId id="353" r:id="rId19"/>
    <p:sldId id="264" r:id="rId20"/>
    <p:sldId id="390" r:id="rId21"/>
    <p:sldId id="373" r:id="rId22"/>
    <p:sldId id="298" r:id="rId23"/>
    <p:sldId id="387" r:id="rId24"/>
    <p:sldId id="358" r:id="rId25"/>
    <p:sldId id="299" r:id="rId26"/>
    <p:sldId id="283" r:id="rId27"/>
    <p:sldId id="294" r:id="rId28"/>
    <p:sldId id="271" r:id="rId29"/>
    <p:sldId id="375" r:id="rId30"/>
    <p:sldId id="274" r:id="rId31"/>
    <p:sldId id="346" r:id="rId32"/>
    <p:sldId id="350" r:id="rId33"/>
    <p:sldId id="388" r:id="rId34"/>
    <p:sldId id="3891"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28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94" d="100"/>
          <a:sy n="94" d="100"/>
        </p:scale>
        <p:origin x="274"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D3562F-D829-46EC-92D3-A38BED63ED4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CCA99C-D6A5-441B-BA9A-0A37B8AA7915}">
      <dgm:prSet/>
      <dgm:spPr/>
      <dgm:t>
        <a:bodyPr/>
        <a:lstStyle/>
        <a:p>
          <a:r>
            <a:rPr lang="en-US" dirty="0"/>
            <a:t>Changing budget priorities is a sustained multi-year process of building power, expertise and credibility.</a:t>
          </a:r>
        </a:p>
      </dgm:t>
    </dgm:pt>
    <dgm:pt modelId="{EBEBD535-DFE1-4ED6-99DD-F7CE9D9C2DBF}" type="parTrans" cxnId="{B075E60C-92CD-44D3-B4D1-95A4B18256D0}">
      <dgm:prSet/>
      <dgm:spPr/>
      <dgm:t>
        <a:bodyPr/>
        <a:lstStyle/>
        <a:p>
          <a:endParaRPr lang="en-US"/>
        </a:p>
      </dgm:t>
    </dgm:pt>
    <dgm:pt modelId="{4B3AAD3D-A2F5-4532-8C16-4B86DFB5625C}" type="sibTrans" cxnId="{B075E60C-92CD-44D3-B4D1-95A4B18256D0}">
      <dgm:prSet/>
      <dgm:spPr/>
      <dgm:t>
        <a:bodyPr/>
        <a:lstStyle/>
        <a:p>
          <a:endParaRPr lang="en-US"/>
        </a:p>
      </dgm:t>
    </dgm:pt>
    <dgm:pt modelId="{95F459B9-1D48-4069-8C47-A89BC28F4D00}">
      <dgm:prSet/>
      <dgm:spPr/>
      <dgm:t>
        <a:bodyPr/>
        <a:lstStyle/>
        <a:p>
          <a:r>
            <a:rPr lang="en-US" dirty="0"/>
            <a:t>Maximize potential of every budget opportunity - Showing up is half the battle. There is always money for something – i.e., a pilot, half a year, etc.</a:t>
          </a:r>
        </a:p>
      </dgm:t>
    </dgm:pt>
    <dgm:pt modelId="{B7588144-1BDD-454C-9DAE-F3FBACE7276F}" type="parTrans" cxnId="{9A00038D-5C63-4F3D-BEF2-6FD76510FC94}">
      <dgm:prSet/>
      <dgm:spPr/>
      <dgm:t>
        <a:bodyPr/>
        <a:lstStyle/>
        <a:p>
          <a:endParaRPr lang="en-US"/>
        </a:p>
      </dgm:t>
    </dgm:pt>
    <dgm:pt modelId="{DF0746DF-DB94-4296-96EA-DB18850A754B}" type="sibTrans" cxnId="{9A00038D-5C63-4F3D-BEF2-6FD76510FC94}">
      <dgm:prSet/>
      <dgm:spPr/>
      <dgm:t>
        <a:bodyPr/>
        <a:lstStyle/>
        <a:p>
          <a:endParaRPr lang="en-US"/>
        </a:p>
      </dgm:t>
    </dgm:pt>
    <dgm:pt modelId="{03C622E6-4550-474B-944D-91992D48C7BB}">
      <dgm:prSet/>
      <dgm:spPr/>
      <dgm:t>
        <a:bodyPr/>
        <a:lstStyle/>
        <a:p>
          <a:r>
            <a:rPr lang="en-US" dirty="0"/>
            <a:t>Persistence is essential. It is always a struggle – there is always opposition! Be the folks who won’t go away.</a:t>
          </a:r>
        </a:p>
      </dgm:t>
    </dgm:pt>
    <dgm:pt modelId="{82CC923E-7DFC-4CB1-9139-4990FE0F9C39}" type="parTrans" cxnId="{89A50C62-9D67-4B14-BAAB-EE3DCF6524B8}">
      <dgm:prSet/>
      <dgm:spPr/>
      <dgm:t>
        <a:bodyPr/>
        <a:lstStyle/>
        <a:p>
          <a:endParaRPr lang="en-US"/>
        </a:p>
      </dgm:t>
    </dgm:pt>
    <dgm:pt modelId="{E026EC07-E408-42A3-8684-C66476602F3F}" type="sibTrans" cxnId="{89A50C62-9D67-4B14-BAAB-EE3DCF6524B8}">
      <dgm:prSet/>
      <dgm:spPr/>
      <dgm:t>
        <a:bodyPr/>
        <a:lstStyle/>
        <a:p>
          <a:endParaRPr lang="en-US"/>
        </a:p>
      </dgm:t>
    </dgm:pt>
    <dgm:pt modelId="{75649A63-E265-42B7-BA6B-89A1FE83A343}" type="pres">
      <dgm:prSet presAssocID="{64D3562F-D829-46EC-92D3-A38BED63ED4F}" presName="linear" presStyleCnt="0">
        <dgm:presLayoutVars>
          <dgm:animLvl val="lvl"/>
          <dgm:resizeHandles val="exact"/>
        </dgm:presLayoutVars>
      </dgm:prSet>
      <dgm:spPr/>
    </dgm:pt>
    <dgm:pt modelId="{D325541B-A6C7-44F0-901B-EF2A3C137B35}" type="pres">
      <dgm:prSet presAssocID="{2FCCA99C-D6A5-441B-BA9A-0A37B8AA7915}" presName="parentText" presStyleLbl="node1" presStyleIdx="0" presStyleCnt="3" custScaleY="113937">
        <dgm:presLayoutVars>
          <dgm:chMax val="0"/>
          <dgm:bulletEnabled val="1"/>
        </dgm:presLayoutVars>
      </dgm:prSet>
      <dgm:spPr/>
    </dgm:pt>
    <dgm:pt modelId="{77A18BD1-7A14-47EF-AE57-291DDBB917A8}" type="pres">
      <dgm:prSet presAssocID="{4B3AAD3D-A2F5-4532-8C16-4B86DFB5625C}" presName="spacer" presStyleCnt="0"/>
      <dgm:spPr/>
    </dgm:pt>
    <dgm:pt modelId="{F4D58E44-B684-4575-88CE-208EAF91A968}" type="pres">
      <dgm:prSet presAssocID="{95F459B9-1D48-4069-8C47-A89BC28F4D00}" presName="parentText" presStyleLbl="node1" presStyleIdx="1" presStyleCnt="3" custScaleY="116938">
        <dgm:presLayoutVars>
          <dgm:chMax val="0"/>
          <dgm:bulletEnabled val="1"/>
        </dgm:presLayoutVars>
      </dgm:prSet>
      <dgm:spPr/>
    </dgm:pt>
    <dgm:pt modelId="{AB85D55D-1A6D-4A46-9151-5C15B8A696F2}" type="pres">
      <dgm:prSet presAssocID="{DF0746DF-DB94-4296-96EA-DB18850A754B}" presName="spacer" presStyleCnt="0"/>
      <dgm:spPr/>
    </dgm:pt>
    <dgm:pt modelId="{C9E0ECF0-D938-4B41-991A-136B0111F5A1}" type="pres">
      <dgm:prSet presAssocID="{03C622E6-4550-474B-944D-91992D48C7BB}" presName="parentText" presStyleLbl="node1" presStyleIdx="2" presStyleCnt="3" custScaleY="131424">
        <dgm:presLayoutVars>
          <dgm:chMax val="0"/>
          <dgm:bulletEnabled val="1"/>
        </dgm:presLayoutVars>
      </dgm:prSet>
      <dgm:spPr/>
    </dgm:pt>
  </dgm:ptLst>
  <dgm:cxnLst>
    <dgm:cxn modelId="{3343DF04-2D61-4583-ADDB-60624059F0AF}" type="presOf" srcId="{03C622E6-4550-474B-944D-91992D48C7BB}" destId="{C9E0ECF0-D938-4B41-991A-136B0111F5A1}" srcOrd="0" destOrd="0" presId="urn:microsoft.com/office/officeart/2005/8/layout/vList2"/>
    <dgm:cxn modelId="{BA32BE06-3559-4F1C-B892-D04E01EBC63F}" type="presOf" srcId="{2FCCA99C-D6A5-441B-BA9A-0A37B8AA7915}" destId="{D325541B-A6C7-44F0-901B-EF2A3C137B35}" srcOrd="0" destOrd="0" presId="urn:microsoft.com/office/officeart/2005/8/layout/vList2"/>
    <dgm:cxn modelId="{B075E60C-92CD-44D3-B4D1-95A4B18256D0}" srcId="{64D3562F-D829-46EC-92D3-A38BED63ED4F}" destId="{2FCCA99C-D6A5-441B-BA9A-0A37B8AA7915}" srcOrd="0" destOrd="0" parTransId="{EBEBD535-DFE1-4ED6-99DD-F7CE9D9C2DBF}" sibTransId="{4B3AAD3D-A2F5-4532-8C16-4B86DFB5625C}"/>
    <dgm:cxn modelId="{0059B825-CB56-449C-A90C-F0A74A77FAB0}" type="presOf" srcId="{64D3562F-D829-46EC-92D3-A38BED63ED4F}" destId="{75649A63-E265-42B7-BA6B-89A1FE83A343}" srcOrd="0" destOrd="0" presId="urn:microsoft.com/office/officeart/2005/8/layout/vList2"/>
    <dgm:cxn modelId="{89A50C62-9D67-4B14-BAAB-EE3DCF6524B8}" srcId="{64D3562F-D829-46EC-92D3-A38BED63ED4F}" destId="{03C622E6-4550-474B-944D-91992D48C7BB}" srcOrd="2" destOrd="0" parTransId="{82CC923E-7DFC-4CB1-9139-4990FE0F9C39}" sibTransId="{E026EC07-E408-42A3-8684-C66476602F3F}"/>
    <dgm:cxn modelId="{9A00038D-5C63-4F3D-BEF2-6FD76510FC94}" srcId="{64D3562F-D829-46EC-92D3-A38BED63ED4F}" destId="{95F459B9-1D48-4069-8C47-A89BC28F4D00}" srcOrd="1" destOrd="0" parTransId="{B7588144-1BDD-454C-9DAE-F3FBACE7276F}" sibTransId="{DF0746DF-DB94-4296-96EA-DB18850A754B}"/>
    <dgm:cxn modelId="{A2F6B9E4-B9E5-43A4-A020-B8B5B7EDE717}" type="presOf" srcId="{95F459B9-1D48-4069-8C47-A89BC28F4D00}" destId="{F4D58E44-B684-4575-88CE-208EAF91A968}" srcOrd="0" destOrd="0" presId="urn:microsoft.com/office/officeart/2005/8/layout/vList2"/>
    <dgm:cxn modelId="{036F0EE3-0B66-4135-AE9D-3A4CD5E9119D}" type="presParOf" srcId="{75649A63-E265-42B7-BA6B-89A1FE83A343}" destId="{D325541B-A6C7-44F0-901B-EF2A3C137B35}" srcOrd="0" destOrd="0" presId="urn:microsoft.com/office/officeart/2005/8/layout/vList2"/>
    <dgm:cxn modelId="{D78F37EA-1F2C-4889-98F6-5F6C07B3037D}" type="presParOf" srcId="{75649A63-E265-42B7-BA6B-89A1FE83A343}" destId="{77A18BD1-7A14-47EF-AE57-291DDBB917A8}" srcOrd="1" destOrd="0" presId="urn:microsoft.com/office/officeart/2005/8/layout/vList2"/>
    <dgm:cxn modelId="{62D29854-37E1-4A98-999C-C72DB1757B38}" type="presParOf" srcId="{75649A63-E265-42B7-BA6B-89A1FE83A343}" destId="{F4D58E44-B684-4575-88CE-208EAF91A968}" srcOrd="2" destOrd="0" presId="urn:microsoft.com/office/officeart/2005/8/layout/vList2"/>
    <dgm:cxn modelId="{0C169994-85A9-4B3C-9E81-0BA75528FA05}" type="presParOf" srcId="{75649A63-E265-42B7-BA6B-89A1FE83A343}" destId="{AB85D55D-1A6D-4A46-9151-5C15B8A696F2}" srcOrd="3" destOrd="0" presId="urn:microsoft.com/office/officeart/2005/8/layout/vList2"/>
    <dgm:cxn modelId="{017670DB-19A5-4411-BDEF-B8A5BE0EED89}" type="presParOf" srcId="{75649A63-E265-42B7-BA6B-89A1FE83A343}" destId="{C9E0ECF0-D938-4B41-991A-136B0111F5A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51A99A-82F7-4923-9EE4-635E5DB07C4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8EACCED-7F57-4827-887E-37605E648712}">
      <dgm:prSet/>
      <dgm:spPr/>
      <dgm:t>
        <a:bodyPr/>
        <a:lstStyle/>
        <a:p>
          <a:r>
            <a:rPr lang="en-US"/>
            <a:t>Assess local budget landscape </a:t>
          </a:r>
        </a:p>
      </dgm:t>
    </dgm:pt>
    <dgm:pt modelId="{A6952811-EFD5-41D1-8405-AE04F07268E6}" type="parTrans" cxnId="{75403624-95C0-4ADA-ADC1-9E1A1A2B8FEB}">
      <dgm:prSet/>
      <dgm:spPr/>
      <dgm:t>
        <a:bodyPr/>
        <a:lstStyle/>
        <a:p>
          <a:endParaRPr lang="en-US"/>
        </a:p>
      </dgm:t>
    </dgm:pt>
    <dgm:pt modelId="{790C551D-215D-4893-AD59-49608C13CC2A}" type="sibTrans" cxnId="{75403624-95C0-4ADA-ADC1-9E1A1A2B8FEB}">
      <dgm:prSet/>
      <dgm:spPr/>
      <dgm:t>
        <a:bodyPr/>
        <a:lstStyle/>
        <a:p>
          <a:endParaRPr lang="en-US"/>
        </a:p>
      </dgm:t>
    </dgm:pt>
    <dgm:pt modelId="{4DD19286-6C90-408C-8837-813D0EE7CFD3}">
      <dgm:prSet/>
      <dgm:spPr/>
      <dgm:t>
        <a:bodyPr/>
        <a:lstStyle/>
        <a:p>
          <a:r>
            <a:rPr lang="en-US"/>
            <a:t>Develop budget “ask” </a:t>
          </a:r>
        </a:p>
      </dgm:t>
    </dgm:pt>
    <dgm:pt modelId="{FE9FA43D-5B5E-4040-9CA0-9EA4B3236605}" type="parTrans" cxnId="{0D87F0EC-2190-4B23-AD25-D9EA13D17B02}">
      <dgm:prSet/>
      <dgm:spPr/>
      <dgm:t>
        <a:bodyPr/>
        <a:lstStyle/>
        <a:p>
          <a:endParaRPr lang="en-US"/>
        </a:p>
      </dgm:t>
    </dgm:pt>
    <dgm:pt modelId="{50C3CFA2-0A92-4A21-9B81-52F4F70FCEBE}" type="sibTrans" cxnId="{0D87F0EC-2190-4B23-AD25-D9EA13D17B02}">
      <dgm:prSet/>
      <dgm:spPr/>
      <dgm:t>
        <a:bodyPr/>
        <a:lstStyle/>
        <a:p>
          <a:endParaRPr lang="en-US"/>
        </a:p>
      </dgm:t>
    </dgm:pt>
    <dgm:pt modelId="{81426F75-F8BE-4136-8F04-A92CEB90CBC3}">
      <dgm:prSet/>
      <dgm:spPr/>
      <dgm:t>
        <a:bodyPr/>
        <a:lstStyle/>
        <a:p>
          <a:r>
            <a:rPr lang="en-US"/>
            <a:t>Create compelling fact sheet/proposal/booklet</a:t>
          </a:r>
        </a:p>
      </dgm:t>
    </dgm:pt>
    <dgm:pt modelId="{4C5A99E9-B9B2-404A-808E-8956C17E5BA8}" type="parTrans" cxnId="{8FDE1D33-D218-49CA-89A6-8C7EC5201984}">
      <dgm:prSet/>
      <dgm:spPr/>
      <dgm:t>
        <a:bodyPr/>
        <a:lstStyle/>
        <a:p>
          <a:endParaRPr lang="en-US"/>
        </a:p>
      </dgm:t>
    </dgm:pt>
    <dgm:pt modelId="{BD6C280A-B7F0-495F-B3B4-6613CF2A7066}" type="sibTrans" cxnId="{8FDE1D33-D218-49CA-89A6-8C7EC5201984}">
      <dgm:prSet/>
      <dgm:spPr/>
      <dgm:t>
        <a:bodyPr/>
        <a:lstStyle/>
        <a:p>
          <a:endParaRPr lang="en-US"/>
        </a:p>
      </dgm:t>
    </dgm:pt>
    <dgm:pt modelId="{B26A6EE0-043E-4014-9AA5-52A3810F096D}">
      <dgm:prSet/>
      <dgm:spPr/>
      <dgm:t>
        <a:bodyPr/>
        <a:lstStyle/>
        <a:p>
          <a:r>
            <a:rPr lang="en-US"/>
            <a:t>Communicate budget “ask” to decision-makers and to public</a:t>
          </a:r>
        </a:p>
      </dgm:t>
    </dgm:pt>
    <dgm:pt modelId="{530F87F1-6D84-4107-B56C-7697A5811ABA}" type="parTrans" cxnId="{7EF76470-DBBE-45FB-BCCC-F84A9BA0282C}">
      <dgm:prSet/>
      <dgm:spPr/>
      <dgm:t>
        <a:bodyPr/>
        <a:lstStyle/>
        <a:p>
          <a:endParaRPr lang="en-US"/>
        </a:p>
      </dgm:t>
    </dgm:pt>
    <dgm:pt modelId="{DDE29084-EE3A-442A-874A-D526227BFA74}" type="sibTrans" cxnId="{7EF76470-DBBE-45FB-BCCC-F84A9BA0282C}">
      <dgm:prSet/>
      <dgm:spPr/>
      <dgm:t>
        <a:bodyPr/>
        <a:lstStyle/>
        <a:p>
          <a:endParaRPr lang="en-US"/>
        </a:p>
      </dgm:t>
    </dgm:pt>
    <dgm:pt modelId="{E7ACB267-FF31-4C92-86BF-6E65BD81AF5D}">
      <dgm:prSet/>
      <dgm:spPr/>
      <dgm:t>
        <a:bodyPr/>
        <a:lstStyle/>
        <a:p>
          <a:r>
            <a:rPr lang="en-US"/>
            <a:t>Organize/mobilize supporters</a:t>
          </a:r>
        </a:p>
      </dgm:t>
    </dgm:pt>
    <dgm:pt modelId="{22649C22-E8BC-462C-BC20-269E03109687}" type="parTrans" cxnId="{DCA8E4DE-0F0E-4E8C-B625-F02CBAE7A585}">
      <dgm:prSet/>
      <dgm:spPr/>
      <dgm:t>
        <a:bodyPr/>
        <a:lstStyle/>
        <a:p>
          <a:endParaRPr lang="en-US"/>
        </a:p>
      </dgm:t>
    </dgm:pt>
    <dgm:pt modelId="{C0688D45-DB90-4E4A-9490-434B859A4CB0}" type="sibTrans" cxnId="{DCA8E4DE-0F0E-4E8C-B625-F02CBAE7A585}">
      <dgm:prSet/>
      <dgm:spPr/>
      <dgm:t>
        <a:bodyPr/>
        <a:lstStyle/>
        <a:p>
          <a:endParaRPr lang="en-US"/>
        </a:p>
      </dgm:t>
    </dgm:pt>
    <dgm:pt modelId="{D61CE3DB-620F-4609-BB31-826D0C72A0D5}">
      <dgm:prSet/>
      <dgm:spPr/>
      <dgm:t>
        <a:bodyPr/>
        <a:lstStyle/>
        <a:p>
          <a:r>
            <a:rPr lang="en-US"/>
            <a:t>Participate in all aspects of budget process – provide testimony</a:t>
          </a:r>
        </a:p>
      </dgm:t>
    </dgm:pt>
    <dgm:pt modelId="{A7ADC0F3-B49C-406E-90A1-A3B44B14E79D}" type="parTrans" cxnId="{652EE5C7-07EF-4E4A-BDDD-9F7F42C42E1F}">
      <dgm:prSet/>
      <dgm:spPr/>
      <dgm:t>
        <a:bodyPr/>
        <a:lstStyle/>
        <a:p>
          <a:endParaRPr lang="en-US"/>
        </a:p>
      </dgm:t>
    </dgm:pt>
    <dgm:pt modelId="{8D34F504-A4E0-487B-9BF2-ECF7FA3A36B4}" type="sibTrans" cxnId="{652EE5C7-07EF-4E4A-BDDD-9F7F42C42E1F}">
      <dgm:prSet/>
      <dgm:spPr/>
      <dgm:t>
        <a:bodyPr/>
        <a:lstStyle/>
        <a:p>
          <a:endParaRPr lang="en-US"/>
        </a:p>
      </dgm:t>
    </dgm:pt>
    <dgm:pt modelId="{34393461-8C35-4205-BA1A-8B0D82D8ED5D}">
      <dgm:prSet/>
      <dgm:spPr/>
      <dgm:t>
        <a:bodyPr/>
        <a:lstStyle/>
        <a:p>
          <a:r>
            <a:rPr lang="en-US"/>
            <a:t>Advocate and campaign for budget “ask”</a:t>
          </a:r>
        </a:p>
      </dgm:t>
    </dgm:pt>
    <dgm:pt modelId="{D9C6B580-5F2E-4160-B8C9-11FA28467885}" type="parTrans" cxnId="{1B58DF6A-9E95-4592-A6DA-132E43C48CC0}">
      <dgm:prSet/>
      <dgm:spPr/>
      <dgm:t>
        <a:bodyPr/>
        <a:lstStyle/>
        <a:p>
          <a:endParaRPr lang="en-US"/>
        </a:p>
      </dgm:t>
    </dgm:pt>
    <dgm:pt modelId="{88A09E56-5B81-46F7-A8BF-FA09C382DAF4}" type="sibTrans" cxnId="{1B58DF6A-9E95-4592-A6DA-132E43C48CC0}">
      <dgm:prSet/>
      <dgm:spPr/>
      <dgm:t>
        <a:bodyPr/>
        <a:lstStyle/>
        <a:p>
          <a:endParaRPr lang="en-US"/>
        </a:p>
      </dgm:t>
    </dgm:pt>
    <dgm:pt modelId="{92F0B433-9342-4B11-A331-D10195388B51}" type="pres">
      <dgm:prSet presAssocID="{D251A99A-82F7-4923-9EE4-635E5DB07C46}" presName="vert0" presStyleCnt="0">
        <dgm:presLayoutVars>
          <dgm:dir/>
          <dgm:animOne val="branch"/>
          <dgm:animLvl val="lvl"/>
        </dgm:presLayoutVars>
      </dgm:prSet>
      <dgm:spPr/>
    </dgm:pt>
    <dgm:pt modelId="{D496F770-D6A9-4680-937F-62B847D8EE6B}" type="pres">
      <dgm:prSet presAssocID="{38EACCED-7F57-4827-887E-37605E648712}" presName="thickLine" presStyleLbl="alignNode1" presStyleIdx="0" presStyleCnt="7"/>
      <dgm:spPr/>
    </dgm:pt>
    <dgm:pt modelId="{15B08178-BC87-4146-BE9D-6A32BAA18FBC}" type="pres">
      <dgm:prSet presAssocID="{38EACCED-7F57-4827-887E-37605E648712}" presName="horz1" presStyleCnt="0"/>
      <dgm:spPr/>
    </dgm:pt>
    <dgm:pt modelId="{600B67A8-F57E-49DF-B8C7-4A55F6A84389}" type="pres">
      <dgm:prSet presAssocID="{38EACCED-7F57-4827-887E-37605E648712}" presName="tx1" presStyleLbl="revTx" presStyleIdx="0" presStyleCnt="7"/>
      <dgm:spPr/>
    </dgm:pt>
    <dgm:pt modelId="{E959D676-6C2D-4D3F-AE56-FADDFB36A510}" type="pres">
      <dgm:prSet presAssocID="{38EACCED-7F57-4827-887E-37605E648712}" presName="vert1" presStyleCnt="0"/>
      <dgm:spPr/>
    </dgm:pt>
    <dgm:pt modelId="{7A62D807-4A2E-4146-BFBC-A82BC31EB62A}" type="pres">
      <dgm:prSet presAssocID="{4DD19286-6C90-408C-8837-813D0EE7CFD3}" presName="thickLine" presStyleLbl="alignNode1" presStyleIdx="1" presStyleCnt="7"/>
      <dgm:spPr/>
    </dgm:pt>
    <dgm:pt modelId="{0EC5AC40-C192-49BC-B291-27D9729A09C2}" type="pres">
      <dgm:prSet presAssocID="{4DD19286-6C90-408C-8837-813D0EE7CFD3}" presName="horz1" presStyleCnt="0"/>
      <dgm:spPr/>
    </dgm:pt>
    <dgm:pt modelId="{86D4DE0D-3C9A-4350-BE9B-A1B574F89FFA}" type="pres">
      <dgm:prSet presAssocID="{4DD19286-6C90-408C-8837-813D0EE7CFD3}" presName="tx1" presStyleLbl="revTx" presStyleIdx="1" presStyleCnt="7"/>
      <dgm:spPr/>
    </dgm:pt>
    <dgm:pt modelId="{3C8C6170-8280-4660-8D61-0419FFF0F126}" type="pres">
      <dgm:prSet presAssocID="{4DD19286-6C90-408C-8837-813D0EE7CFD3}" presName="vert1" presStyleCnt="0"/>
      <dgm:spPr/>
    </dgm:pt>
    <dgm:pt modelId="{A131115A-48AD-48DF-B69A-8589C4A97ACB}" type="pres">
      <dgm:prSet presAssocID="{81426F75-F8BE-4136-8F04-A92CEB90CBC3}" presName="thickLine" presStyleLbl="alignNode1" presStyleIdx="2" presStyleCnt="7"/>
      <dgm:spPr/>
    </dgm:pt>
    <dgm:pt modelId="{3CF48D41-28E9-4A66-B088-0BFCE957D46D}" type="pres">
      <dgm:prSet presAssocID="{81426F75-F8BE-4136-8F04-A92CEB90CBC3}" presName="horz1" presStyleCnt="0"/>
      <dgm:spPr/>
    </dgm:pt>
    <dgm:pt modelId="{B15071E8-6A08-4F95-9C17-7A76B2C8E5F4}" type="pres">
      <dgm:prSet presAssocID="{81426F75-F8BE-4136-8F04-A92CEB90CBC3}" presName="tx1" presStyleLbl="revTx" presStyleIdx="2" presStyleCnt="7"/>
      <dgm:spPr/>
    </dgm:pt>
    <dgm:pt modelId="{205BF728-309A-4A37-B491-E05E3D3F3256}" type="pres">
      <dgm:prSet presAssocID="{81426F75-F8BE-4136-8F04-A92CEB90CBC3}" presName="vert1" presStyleCnt="0"/>
      <dgm:spPr/>
    </dgm:pt>
    <dgm:pt modelId="{2B824916-134A-428B-8E19-DE467461F5E7}" type="pres">
      <dgm:prSet presAssocID="{B26A6EE0-043E-4014-9AA5-52A3810F096D}" presName="thickLine" presStyleLbl="alignNode1" presStyleIdx="3" presStyleCnt="7"/>
      <dgm:spPr/>
    </dgm:pt>
    <dgm:pt modelId="{A162C09D-F0CD-462A-A5D1-610907826067}" type="pres">
      <dgm:prSet presAssocID="{B26A6EE0-043E-4014-9AA5-52A3810F096D}" presName="horz1" presStyleCnt="0"/>
      <dgm:spPr/>
    </dgm:pt>
    <dgm:pt modelId="{D1A803A3-20A5-46B9-BA5F-4F0AAB408EB7}" type="pres">
      <dgm:prSet presAssocID="{B26A6EE0-043E-4014-9AA5-52A3810F096D}" presName="tx1" presStyleLbl="revTx" presStyleIdx="3" presStyleCnt="7"/>
      <dgm:spPr/>
    </dgm:pt>
    <dgm:pt modelId="{8DB529DC-E538-4C1F-9476-6D3C4B00372C}" type="pres">
      <dgm:prSet presAssocID="{B26A6EE0-043E-4014-9AA5-52A3810F096D}" presName="vert1" presStyleCnt="0"/>
      <dgm:spPr/>
    </dgm:pt>
    <dgm:pt modelId="{85305AC4-C79C-4A45-B2C1-B373A3045B11}" type="pres">
      <dgm:prSet presAssocID="{E7ACB267-FF31-4C92-86BF-6E65BD81AF5D}" presName="thickLine" presStyleLbl="alignNode1" presStyleIdx="4" presStyleCnt="7"/>
      <dgm:spPr/>
    </dgm:pt>
    <dgm:pt modelId="{612A61AC-1866-4244-BDC6-514F288D2109}" type="pres">
      <dgm:prSet presAssocID="{E7ACB267-FF31-4C92-86BF-6E65BD81AF5D}" presName="horz1" presStyleCnt="0"/>
      <dgm:spPr/>
    </dgm:pt>
    <dgm:pt modelId="{F7CCA945-3FEB-404E-8BA0-11CB9F950FA2}" type="pres">
      <dgm:prSet presAssocID="{E7ACB267-FF31-4C92-86BF-6E65BD81AF5D}" presName="tx1" presStyleLbl="revTx" presStyleIdx="4" presStyleCnt="7"/>
      <dgm:spPr/>
    </dgm:pt>
    <dgm:pt modelId="{1086C5B2-43D2-4D73-949D-CD1C506AC04C}" type="pres">
      <dgm:prSet presAssocID="{E7ACB267-FF31-4C92-86BF-6E65BD81AF5D}" presName="vert1" presStyleCnt="0"/>
      <dgm:spPr/>
    </dgm:pt>
    <dgm:pt modelId="{C455F001-F0B8-411E-94E6-ED8462F939D5}" type="pres">
      <dgm:prSet presAssocID="{D61CE3DB-620F-4609-BB31-826D0C72A0D5}" presName="thickLine" presStyleLbl="alignNode1" presStyleIdx="5" presStyleCnt="7"/>
      <dgm:spPr/>
    </dgm:pt>
    <dgm:pt modelId="{2186FEA2-09EB-4137-815E-70F7DB7536F7}" type="pres">
      <dgm:prSet presAssocID="{D61CE3DB-620F-4609-BB31-826D0C72A0D5}" presName="horz1" presStyleCnt="0"/>
      <dgm:spPr/>
    </dgm:pt>
    <dgm:pt modelId="{389139EB-015F-4902-BFEF-04FFFDAD02F9}" type="pres">
      <dgm:prSet presAssocID="{D61CE3DB-620F-4609-BB31-826D0C72A0D5}" presName="tx1" presStyleLbl="revTx" presStyleIdx="5" presStyleCnt="7"/>
      <dgm:spPr/>
    </dgm:pt>
    <dgm:pt modelId="{51FE51F6-8BA0-4D2D-9F63-FE2DB862EEE0}" type="pres">
      <dgm:prSet presAssocID="{D61CE3DB-620F-4609-BB31-826D0C72A0D5}" presName="vert1" presStyleCnt="0"/>
      <dgm:spPr/>
    </dgm:pt>
    <dgm:pt modelId="{3A636763-FEDE-4A7B-AFFC-75B5F6122AC7}" type="pres">
      <dgm:prSet presAssocID="{34393461-8C35-4205-BA1A-8B0D82D8ED5D}" presName="thickLine" presStyleLbl="alignNode1" presStyleIdx="6" presStyleCnt="7"/>
      <dgm:spPr/>
    </dgm:pt>
    <dgm:pt modelId="{6D05C312-616D-4DCF-B694-F97651D60549}" type="pres">
      <dgm:prSet presAssocID="{34393461-8C35-4205-BA1A-8B0D82D8ED5D}" presName="horz1" presStyleCnt="0"/>
      <dgm:spPr/>
    </dgm:pt>
    <dgm:pt modelId="{91E9BF7A-F40B-433E-8E5E-9BD25AE001E6}" type="pres">
      <dgm:prSet presAssocID="{34393461-8C35-4205-BA1A-8B0D82D8ED5D}" presName="tx1" presStyleLbl="revTx" presStyleIdx="6" presStyleCnt="7"/>
      <dgm:spPr/>
    </dgm:pt>
    <dgm:pt modelId="{EFC1E2D7-D247-4A59-8C2D-05182BE7C32D}" type="pres">
      <dgm:prSet presAssocID="{34393461-8C35-4205-BA1A-8B0D82D8ED5D}" presName="vert1" presStyleCnt="0"/>
      <dgm:spPr/>
    </dgm:pt>
  </dgm:ptLst>
  <dgm:cxnLst>
    <dgm:cxn modelId="{26E40C15-39E9-4339-BE16-FE614E75C157}" type="presOf" srcId="{38EACCED-7F57-4827-887E-37605E648712}" destId="{600B67A8-F57E-49DF-B8C7-4A55F6A84389}" srcOrd="0" destOrd="0" presId="urn:microsoft.com/office/officeart/2008/layout/LinedList"/>
    <dgm:cxn modelId="{75403624-95C0-4ADA-ADC1-9E1A1A2B8FEB}" srcId="{D251A99A-82F7-4923-9EE4-635E5DB07C46}" destId="{38EACCED-7F57-4827-887E-37605E648712}" srcOrd="0" destOrd="0" parTransId="{A6952811-EFD5-41D1-8405-AE04F07268E6}" sibTransId="{790C551D-215D-4893-AD59-49608C13CC2A}"/>
    <dgm:cxn modelId="{8FDE1D33-D218-49CA-89A6-8C7EC5201984}" srcId="{D251A99A-82F7-4923-9EE4-635E5DB07C46}" destId="{81426F75-F8BE-4136-8F04-A92CEB90CBC3}" srcOrd="2" destOrd="0" parTransId="{4C5A99E9-B9B2-404A-808E-8956C17E5BA8}" sibTransId="{BD6C280A-B7F0-495F-B3B4-6613CF2A7066}"/>
    <dgm:cxn modelId="{F7C2A549-63B7-43D2-945B-A0B55C45D95C}" type="presOf" srcId="{E7ACB267-FF31-4C92-86BF-6E65BD81AF5D}" destId="{F7CCA945-3FEB-404E-8BA0-11CB9F950FA2}" srcOrd="0" destOrd="0" presId="urn:microsoft.com/office/officeart/2008/layout/LinedList"/>
    <dgm:cxn modelId="{1B58DF6A-9E95-4592-A6DA-132E43C48CC0}" srcId="{D251A99A-82F7-4923-9EE4-635E5DB07C46}" destId="{34393461-8C35-4205-BA1A-8B0D82D8ED5D}" srcOrd="6" destOrd="0" parTransId="{D9C6B580-5F2E-4160-B8C9-11FA28467885}" sibTransId="{88A09E56-5B81-46F7-A8BF-FA09C382DAF4}"/>
    <dgm:cxn modelId="{C008BB4B-1639-4931-836D-990B83CD6BEF}" type="presOf" srcId="{D251A99A-82F7-4923-9EE4-635E5DB07C46}" destId="{92F0B433-9342-4B11-A331-D10195388B51}" srcOrd="0" destOrd="0" presId="urn:microsoft.com/office/officeart/2008/layout/LinedList"/>
    <dgm:cxn modelId="{7EF76470-DBBE-45FB-BCCC-F84A9BA0282C}" srcId="{D251A99A-82F7-4923-9EE4-635E5DB07C46}" destId="{B26A6EE0-043E-4014-9AA5-52A3810F096D}" srcOrd="3" destOrd="0" parTransId="{530F87F1-6D84-4107-B56C-7697A5811ABA}" sibTransId="{DDE29084-EE3A-442A-874A-D526227BFA74}"/>
    <dgm:cxn modelId="{5CDBD457-997B-483C-84DE-23BD26FD8F96}" type="presOf" srcId="{81426F75-F8BE-4136-8F04-A92CEB90CBC3}" destId="{B15071E8-6A08-4F95-9C17-7A76B2C8E5F4}" srcOrd="0" destOrd="0" presId="urn:microsoft.com/office/officeart/2008/layout/LinedList"/>
    <dgm:cxn modelId="{60B74E9F-144F-491C-BD9B-80D644A66D32}" type="presOf" srcId="{D61CE3DB-620F-4609-BB31-826D0C72A0D5}" destId="{389139EB-015F-4902-BFEF-04FFFDAD02F9}" srcOrd="0" destOrd="0" presId="urn:microsoft.com/office/officeart/2008/layout/LinedList"/>
    <dgm:cxn modelId="{8C0A00AB-FD71-4848-AE44-63528E776781}" type="presOf" srcId="{4DD19286-6C90-408C-8837-813D0EE7CFD3}" destId="{86D4DE0D-3C9A-4350-BE9B-A1B574F89FFA}" srcOrd="0" destOrd="0" presId="urn:microsoft.com/office/officeart/2008/layout/LinedList"/>
    <dgm:cxn modelId="{652EE5C7-07EF-4E4A-BDDD-9F7F42C42E1F}" srcId="{D251A99A-82F7-4923-9EE4-635E5DB07C46}" destId="{D61CE3DB-620F-4609-BB31-826D0C72A0D5}" srcOrd="5" destOrd="0" parTransId="{A7ADC0F3-B49C-406E-90A1-A3B44B14E79D}" sibTransId="{8D34F504-A4E0-487B-9BF2-ECF7FA3A36B4}"/>
    <dgm:cxn modelId="{DCA8E4DE-0F0E-4E8C-B625-F02CBAE7A585}" srcId="{D251A99A-82F7-4923-9EE4-635E5DB07C46}" destId="{E7ACB267-FF31-4C92-86BF-6E65BD81AF5D}" srcOrd="4" destOrd="0" parTransId="{22649C22-E8BC-462C-BC20-269E03109687}" sibTransId="{C0688D45-DB90-4E4A-9490-434B859A4CB0}"/>
    <dgm:cxn modelId="{0D87F0EC-2190-4B23-AD25-D9EA13D17B02}" srcId="{D251A99A-82F7-4923-9EE4-635E5DB07C46}" destId="{4DD19286-6C90-408C-8837-813D0EE7CFD3}" srcOrd="1" destOrd="0" parTransId="{FE9FA43D-5B5E-4040-9CA0-9EA4B3236605}" sibTransId="{50C3CFA2-0A92-4A21-9B81-52F4F70FCEBE}"/>
    <dgm:cxn modelId="{6D11EDFA-20B4-4D29-902E-5D17EF18EEF2}" type="presOf" srcId="{34393461-8C35-4205-BA1A-8B0D82D8ED5D}" destId="{91E9BF7A-F40B-433E-8E5E-9BD25AE001E6}" srcOrd="0" destOrd="0" presId="urn:microsoft.com/office/officeart/2008/layout/LinedList"/>
    <dgm:cxn modelId="{69B180FB-40C6-431A-B34E-0E872C01B1A9}" type="presOf" srcId="{B26A6EE0-043E-4014-9AA5-52A3810F096D}" destId="{D1A803A3-20A5-46B9-BA5F-4F0AAB408EB7}" srcOrd="0" destOrd="0" presId="urn:microsoft.com/office/officeart/2008/layout/LinedList"/>
    <dgm:cxn modelId="{6A7F6270-02B8-436A-863E-6F7DB39BF27D}" type="presParOf" srcId="{92F0B433-9342-4B11-A331-D10195388B51}" destId="{D496F770-D6A9-4680-937F-62B847D8EE6B}" srcOrd="0" destOrd="0" presId="urn:microsoft.com/office/officeart/2008/layout/LinedList"/>
    <dgm:cxn modelId="{B79F2AAE-2E4B-4228-A473-6F018CEAC52A}" type="presParOf" srcId="{92F0B433-9342-4B11-A331-D10195388B51}" destId="{15B08178-BC87-4146-BE9D-6A32BAA18FBC}" srcOrd="1" destOrd="0" presId="urn:microsoft.com/office/officeart/2008/layout/LinedList"/>
    <dgm:cxn modelId="{B2D7F0B6-57F2-45DF-B3A3-4B375EDBEB68}" type="presParOf" srcId="{15B08178-BC87-4146-BE9D-6A32BAA18FBC}" destId="{600B67A8-F57E-49DF-B8C7-4A55F6A84389}" srcOrd="0" destOrd="0" presId="urn:microsoft.com/office/officeart/2008/layout/LinedList"/>
    <dgm:cxn modelId="{167B51BB-D7D3-4F78-B626-260F66E5EF9F}" type="presParOf" srcId="{15B08178-BC87-4146-BE9D-6A32BAA18FBC}" destId="{E959D676-6C2D-4D3F-AE56-FADDFB36A510}" srcOrd="1" destOrd="0" presId="urn:microsoft.com/office/officeart/2008/layout/LinedList"/>
    <dgm:cxn modelId="{BF515107-0A15-4F9C-86BE-E90ECE4A03C6}" type="presParOf" srcId="{92F0B433-9342-4B11-A331-D10195388B51}" destId="{7A62D807-4A2E-4146-BFBC-A82BC31EB62A}" srcOrd="2" destOrd="0" presId="urn:microsoft.com/office/officeart/2008/layout/LinedList"/>
    <dgm:cxn modelId="{FF2B6766-BD9E-4705-9D18-2B6FDB46F641}" type="presParOf" srcId="{92F0B433-9342-4B11-A331-D10195388B51}" destId="{0EC5AC40-C192-49BC-B291-27D9729A09C2}" srcOrd="3" destOrd="0" presId="urn:microsoft.com/office/officeart/2008/layout/LinedList"/>
    <dgm:cxn modelId="{FEF7AF12-FAED-4284-8C4C-091ABE355AEB}" type="presParOf" srcId="{0EC5AC40-C192-49BC-B291-27D9729A09C2}" destId="{86D4DE0D-3C9A-4350-BE9B-A1B574F89FFA}" srcOrd="0" destOrd="0" presId="urn:microsoft.com/office/officeart/2008/layout/LinedList"/>
    <dgm:cxn modelId="{6D91A9E1-3E36-429D-A1EF-4463EE928E77}" type="presParOf" srcId="{0EC5AC40-C192-49BC-B291-27D9729A09C2}" destId="{3C8C6170-8280-4660-8D61-0419FFF0F126}" srcOrd="1" destOrd="0" presId="urn:microsoft.com/office/officeart/2008/layout/LinedList"/>
    <dgm:cxn modelId="{BB44E6F8-E3E1-41E1-9362-D37866EE8638}" type="presParOf" srcId="{92F0B433-9342-4B11-A331-D10195388B51}" destId="{A131115A-48AD-48DF-B69A-8589C4A97ACB}" srcOrd="4" destOrd="0" presId="urn:microsoft.com/office/officeart/2008/layout/LinedList"/>
    <dgm:cxn modelId="{F44CE78D-E82F-4A88-A81D-9D9DA4C02584}" type="presParOf" srcId="{92F0B433-9342-4B11-A331-D10195388B51}" destId="{3CF48D41-28E9-4A66-B088-0BFCE957D46D}" srcOrd="5" destOrd="0" presId="urn:microsoft.com/office/officeart/2008/layout/LinedList"/>
    <dgm:cxn modelId="{A2636784-59EA-4546-B7EF-66649C4AB283}" type="presParOf" srcId="{3CF48D41-28E9-4A66-B088-0BFCE957D46D}" destId="{B15071E8-6A08-4F95-9C17-7A76B2C8E5F4}" srcOrd="0" destOrd="0" presId="urn:microsoft.com/office/officeart/2008/layout/LinedList"/>
    <dgm:cxn modelId="{356750F7-25E6-4A23-B239-4F6B579F1890}" type="presParOf" srcId="{3CF48D41-28E9-4A66-B088-0BFCE957D46D}" destId="{205BF728-309A-4A37-B491-E05E3D3F3256}" srcOrd="1" destOrd="0" presId="urn:microsoft.com/office/officeart/2008/layout/LinedList"/>
    <dgm:cxn modelId="{DF6130E0-ADCE-4F2F-8F26-1706347B10D5}" type="presParOf" srcId="{92F0B433-9342-4B11-A331-D10195388B51}" destId="{2B824916-134A-428B-8E19-DE467461F5E7}" srcOrd="6" destOrd="0" presId="urn:microsoft.com/office/officeart/2008/layout/LinedList"/>
    <dgm:cxn modelId="{96E1CC59-FC25-4767-90A9-0A84A44861FD}" type="presParOf" srcId="{92F0B433-9342-4B11-A331-D10195388B51}" destId="{A162C09D-F0CD-462A-A5D1-610907826067}" srcOrd="7" destOrd="0" presId="urn:microsoft.com/office/officeart/2008/layout/LinedList"/>
    <dgm:cxn modelId="{A3E1E37A-58EA-4E7D-BAC7-36561A7E5B3C}" type="presParOf" srcId="{A162C09D-F0CD-462A-A5D1-610907826067}" destId="{D1A803A3-20A5-46B9-BA5F-4F0AAB408EB7}" srcOrd="0" destOrd="0" presId="urn:microsoft.com/office/officeart/2008/layout/LinedList"/>
    <dgm:cxn modelId="{50D3138F-A9C3-4331-88C3-5799F1B918B6}" type="presParOf" srcId="{A162C09D-F0CD-462A-A5D1-610907826067}" destId="{8DB529DC-E538-4C1F-9476-6D3C4B00372C}" srcOrd="1" destOrd="0" presId="urn:microsoft.com/office/officeart/2008/layout/LinedList"/>
    <dgm:cxn modelId="{093DD44C-D357-4A63-90F2-80AF2D949709}" type="presParOf" srcId="{92F0B433-9342-4B11-A331-D10195388B51}" destId="{85305AC4-C79C-4A45-B2C1-B373A3045B11}" srcOrd="8" destOrd="0" presId="urn:microsoft.com/office/officeart/2008/layout/LinedList"/>
    <dgm:cxn modelId="{3DCC08B5-BD37-4AA1-A296-0511BB5E69A4}" type="presParOf" srcId="{92F0B433-9342-4B11-A331-D10195388B51}" destId="{612A61AC-1866-4244-BDC6-514F288D2109}" srcOrd="9" destOrd="0" presId="urn:microsoft.com/office/officeart/2008/layout/LinedList"/>
    <dgm:cxn modelId="{9745A320-967E-4C1F-B116-124463E64B65}" type="presParOf" srcId="{612A61AC-1866-4244-BDC6-514F288D2109}" destId="{F7CCA945-3FEB-404E-8BA0-11CB9F950FA2}" srcOrd="0" destOrd="0" presId="urn:microsoft.com/office/officeart/2008/layout/LinedList"/>
    <dgm:cxn modelId="{98638CE7-5639-4239-B757-049D5450F2F4}" type="presParOf" srcId="{612A61AC-1866-4244-BDC6-514F288D2109}" destId="{1086C5B2-43D2-4D73-949D-CD1C506AC04C}" srcOrd="1" destOrd="0" presId="urn:microsoft.com/office/officeart/2008/layout/LinedList"/>
    <dgm:cxn modelId="{C79881E6-5A3C-4760-9835-67E63020FE89}" type="presParOf" srcId="{92F0B433-9342-4B11-A331-D10195388B51}" destId="{C455F001-F0B8-411E-94E6-ED8462F939D5}" srcOrd="10" destOrd="0" presId="urn:microsoft.com/office/officeart/2008/layout/LinedList"/>
    <dgm:cxn modelId="{01EAE937-194E-4939-B11C-4E6633EC78B5}" type="presParOf" srcId="{92F0B433-9342-4B11-A331-D10195388B51}" destId="{2186FEA2-09EB-4137-815E-70F7DB7536F7}" srcOrd="11" destOrd="0" presId="urn:microsoft.com/office/officeart/2008/layout/LinedList"/>
    <dgm:cxn modelId="{40DEFAF5-2CD6-4B9C-BC51-FDE76AB1856D}" type="presParOf" srcId="{2186FEA2-09EB-4137-815E-70F7DB7536F7}" destId="{389139EB-015F-4902-BFEF-04FFFDAD02F9}" srcOrd="0" destOrd="0" presId="urn:microsoft.com/office/officeart/2008/layout/LinedList"/>
    <dgm:cxn modelId="{1D1FBFDB-83CC-45E6-8AB9-9B2C245B02D4}" type="presParOf" srcId="{2186FEA2-09EB-4137-815E-70F7DB7536F7}" destId="{51FE51F6-8BA0-4D2D-9F63-FE2DB862EEE0}" srcOrd="1" destOrd="0" presId="urn:microsoft.com/office/officeart/2008/layout/LinedList"/>
    <dgm:cxn modelId="{011F78BB-4780-4DFF-8673-653A0D9DFCCA}" type="presParOf" srcId="{92F0B433-9342-4B11-A331-D10195388B51}" destId="{3A636763-FEDE-4A7B-AFFC-75B5F6122AC7}" srcOrd="12" destOrd="0" presId="urn:microsoft.com/office/officeart/2008/layout/LinedList"/>
    <dgm:cxn modelId="{D6345E93-F7BD-4EAB-BDA2-8AA0E8168D7D}" type="presParOf" srcId="{92F0B433-9342-4B11-A331-D10195388B51}" destId="{6D05C312-616D-4DCF-B694-F97651D60549}" srcOrd="13" destOrd="0" presId="urn:microsoft.com/office/officeart/2008/layout/LinedList"/>
    <dgm:cxn modelId="{94611076-AA4B-4CD7-9554-4D8374651E98}" type="presParOf" srcId="{6D05C312-616D-4DCF-B694-F97651D60549}" destId="{91E9BF7A-F40B-433E-8E5E-9BD25AE001E6}" srcOrd="0" destOrd="0" presId="urn:microsoft.com/office/officeart/2008/layout/LinedList"/>
    <dgm:cxn modelId="{8CFA9F85-85B2-4FD7-89D7-7D88DE3837C8}" type="presParOf" srcId="{6D05C312-616D-4DCF-B694-F97651D60549}" destId="{EFC1E2D7-D247-4A59-8C2D-05182BE7C32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F8696C-8A7A-415B-97EB-F9810DFE2D9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54FE3D8-0C7D-4DE3-986F-81B651EFA6CE}">
      <dgm:prSet/>
      <dgm:spPr/>
      <dgm:t>
        <a:bodyPr/>
        <a:lstStyle/>
        <a:p>
          <a:r>
            <a:rPr lang="en-US" b="1" dirty="0"/>
            <a:t>Are children and youth getting their fair share?</a:t>
          </a:r>
          <a:endParaRPr lang="en-US" dirty="0"/>
        </a:p>
      </dgm:t>
    </dgm:pt>
    <dgm:pt modelId="{28D40A27-DFBF-4DE1-B96A-A4ED88CE0A7A}" type="parTrans" cxnId="{15ABBCBA-9880-4029-97A2-85F9BBA556D6}">
      <dgm:prSet/>
      <dgm:spPr/>
      <dgm:t>
        <a:bodyPr/>
        <a:lstStyle/>
        <a:p>
          <a:endParaRPr lang="en-US"/>
        </a:p>
      </dgm:t>
    </dgm:pt>
    <dgm:pt modelId="{1DECB4A8-FFBE-4313-A974-CE9DE6FB1A0E}" type="sibTrans" cxnId="{15ABBCBA-9880-4029-97A2-85F9BBA556D6}">
      <dgm:prSet/>
      <dgm:spPr/>
      <dgm:t>
        <a:bodyPr/>
        <a:lstStyle/>
        <a:p>
          <a:endParaRPr lang="en-US"/>
        </a:p>
      </dgm:t>
    </dgm:pt>
    <dgm:pt modelId="{F582474F-D7AD-4A98-A5AB-D7ADAA7FB061}">
      <dgm:prSet/>
      <dgm:spPr/>
      <dgm:t>
        <a:bodyPr/>
        <a:lstStyle/>
        <a:p>
          <a:r>
            <a:rPr lang="en-US" b="1" dirty="0"/>
            <a:t>Where are glaring inequities and disparities?</a:t>
          </a:r>
        </a:p>
      </dgm:t>
    </dgm:pt>
    <dgm:pt modelId="{4B1C9C5B-5565-4D6B-902D-1DDCEC18C510}" type="parTrans" cxnId="{DC691CF0-B3F2-471E-8B3F-88BF45D7C9F9}">
      <dgm:prSet/>
      <dgm:spPr/>
      <dgm:t>
        <a:bodyPr/>
        <a:lstStyle/>
        <a:p>
          <a:endParaRPr lang="en-US"/>
        </a:p>
      </dgm:t>
    </dgm:pt>
    <dgm:pt modelId="{6BB828E1-F8AA-4D10-B806-201D768AFA48}" type="sibTrans" cxnId="{DC691CF0-B3F2-471E-8B3F-88BF45D7C9F9}">
      <dgm:prSet/>
      <dgm:spPr/>
      <dgm:t>
        <a:bodyPr/>
        <a:lstStyle/>
        <a:p>
          <a:endParaRPr lang="en-US"/>
        </a:p>
      </dgm:t>
    </dgm:pt>
    <dgm:pt modelId="{08C8042B-DC75-47F2-9AA3-95C4B9E8B6DE}">
      <dgm:prSet/>
      <dgm:spPr/>
      <dgm:t>
        <a:bodyPr/>
        <a:lstStyle/>
        <a:p>
          <a:r>
            <a:rPr lang="en-US" b="1" dirty="0"/>
            <a:t>What are the major gaps in services?</a:t>
          </a:r>
          <a:endParaRPr lang="en-US" dirty="0"/>
        </a:p>
      </dgm:t>
    </dgm:pt>
    <dgm:pt modelId="{57A39506-E253-4D6C-97D4-3BA21EAB967F}" type="parTrans" cxnId="{E8D8CDD0-CC29-413B-B983-FAA47B4FCCEF}">
      <dgm:prSet/>
      <dgm:spPr/>
      <dgm:t>
        <a:bodyPr/>
        <a:lstStyle/>
        <a:p>
          <a:endParaRPr lang="en-US"/>
        </a:p>
      </dgm:t>
    </dgm:pt>
    <dgm:pt modelId="{B1B3F332-BF7A-4818-9028-C124CBA23522}" type="sibTrans" cxnId="{E8D8CDD0-CC29-413B-B983-FAA47B4FCCEF}">
      <dgm:prSet/>
      <dgm:spPr/>
      <dgm:t>
        <a:bodyPr/>
        <a:lstStyle/>
        <a:p>
          <a:endParaRPr lang="en-US"/>
        </a:p>
      </dgm:t>
    </dgm:pt>
    <dgm:pt modelId="{F5F58CCF-DAAA-42BB-A0DE-88BF881315CD}">
      <dgm:prSet/>
      <dgm:spPr/>
      <dgm:t>
        <a:bodyPr/>
        <a:lstStyle/>
        <a:p>
          <a:r>
            <a:rPr lang="en-US" b="1"/>
            <a:t>Could more lives be saved with greater investment in prevention?</a:t>
          </a:r>
          <a:endParaRPr lang="en-US"/>
        </a:p>
      </dgm:t>
    </dgm:pt>
    <dgm:pt modelId="{BC7A33DF-DC69-4DA2-8E74-2EDF0C0655E5}" type="parTrans" cxnId="{77846465-BB82-4AB3-B26D-9F7E1B95322A}">
      <dgm:prSet/>
      <dgm:spPr/>
      <dgm:t>
        <a:bodyPr/>
        <a:lstStyle/>
        <a:p>
          <a:endParaRPr lang="en-US"/>
        </a:p>
      </dgm:t>
    </dgm:pt>
    <dgm:pt modelId="{991B8B47-BBCF-4E36-9803-8E00D8C5F739}" type="sibTrans" cxnId="{77846465-BB82-4AB3-B26D-9F7E1B95322A}">
      <dgm:prSet/>
      <dgm:spPr/>
      <dgm:t>
        <a:bodyPr/>
        <a:lstStyle/>
        <a:p>
          <a:endParaRPr lang="en-US"/>
        </a:p>
      </dgm:t>
    </dgm:pt>
    <dgm:pt modelId="{1A4992C4-1FD3-4CEB-AF00-9FE1B4410DC4}">
      <dgm:prSet/>
      <dgm:spPr/>
      <dgm:t>
        <a:bodyPr/>
        <a:lstStyle/>
        <a:p>
          <a:r>
            <a:rPr lang="en-US" b="1" dirty="0"/>
            <a:t>Should state or federal dollars be more focused on prevent?</a:t>
          </a:r>
          <a:endParaRPr lang="en-US" dirty="0"/>
        </a:p>
      </dgm:t>
    </dgm:pt>
    <dgm:pt modelId="{2571A668-1F2E-43D0-A1E7-6E4CF3FDB6B6}" type="parTrans" cxnId="{1FB4622F-219E-4625-89B3-A88C3B7E9F1E}">
      <dgm:prSet/>
      <dgm:spPr/>
      <dgm:t>
        <a:bodyPr/>
        <a:lstStyle/>
        <a:p>
          <a:endParaRPr lang="en-US"/>
        </a:p>
      </dgm:t>
    </dgm:pt>
    <dgm:pt modelId="{4C3A15C0-D8AC-4DC2-80C5-B9AF132A5AAA}" type="sibTrans" cxnId="{1FB4622F-219E-4625-89B3-A88C3B7E9F1E}">
      <dgm:prSet/>
      <dgm:spPr/>
      <dgm:t>
        <a:bodyPr/>
        <a:lstStyle/>
        <a:p>
          <a:endParaRPr lang="en-US"/>
        </a:p>
      </dgm:t>
    </dgm:pt>
    <dgm:pt modelId="{5BBB4584-D917-49E8-BEC5-A8F1DDA96677}">
      <dgm:prSet/>
      <dgm:spPr/>
      <dgm:t>
        <a:bodyPr/>
        <a:lstStyle/>
        <a:p>
          <a:r>
            <a:rPr lang="en-US" b="1"/>
            <a:t>Are there large expenditures with limited accountability?</a:t>
          </a:r>
          <a:endParaRPr lang="en-US"/>
        </a:p>
      </dgm:t>
    </dgm:pt>
    <dgm:pt modelId="{B580EC0F-5758-4C5D-9550-409A07A55526}" type="parTrans" cxnId="{642291A3-160B-470C-B76F-38D1D41F3971}">
      <dgm:prSet/>
      <dgm:spPr/>
      <dgm:t>
        <a:bodyPr/>
        <a:lstStyle/>
        <a:p>
          <a:endParaRPr lang="en-US"/>
        </a:p>
      </dgm:t>
    </dgm:pt>
    <dgm:pt modelId="{CA2E0EE8-4674-49DD-AD8F-675E1C05BA9C}" type="sibTrans" cxnId="{642291A3-160B-470C-B76F-38D1D41F3971}">
      <dgm:prSet/>
      <dgm:spPr/>
      <dgm:t>
        <a:bodyPr/>
        <a:lstStyle/>
        <a:p>
          <a:endParaRPr lang="en-US"/>
        </a:p>
      </dgm:t>
    </dgm:pt>
    <dgm:pt modelId="{1B2CD651-743F-4918-93F7-CF12AE2219DE}">
      <dgm:prSet/>
      <dgm:spPr/>
      <dgm:t>
        <a:bodyPr/>
        <a:lstStyle/>
        <a:p>
          <a:r>
            <a:rPr lang="en-US" b="1" dirty="0"/>
            <a:t>Have children and youth been losing ground over time?</a:t>
          </a:r>
          <a:endParaRPr lang="en-US" dirty="0"/>
        </a:p>
      </dgm:t>
    </dgm:pt>
    <dgm:pt modelId="{BA12FE46-693D-476B-B547-0D56C1DED225}" type="parTrans" cxnId="{E8816D73-AAD4-4D63-94CA-1FA23EF02749}">
      <dgm:prSet/>
      <dgm:spPr/>
      <dgm:t>
        <a:bodyPr/>
        <a:lstStyle/>
        <a:p>
          <a:endParaRPr lang="en-US"/>
        </a:p>
      </dgm:t>
    </dgm:pt>
    <dgm:pt modelId="{CC4D080E-7B0E-4942-A29F-D36F2034050B}" type="sibTrans" cxnId="{E8816D73-AAD4-4D63-94CA-1FA23EF02749}">
      <dgm:prSet/>
      <dgm:spPr/>
      <dgm:t>
        <a:bodyPr/>
        <a:lstStyle/>
        <a:p>
          <a:endParaRPr lang="en-US"/>
        </a:p>
      </dgm:t>
    </dgm:pt>
    <dgm:pt modelId="{481EF9E8-6674-4F17-8E5B-DCE91FB174A2}">
      <dgm:prSet/>
      <dgm:spPr/>
      <dgm:t>
        <a:bodyPr/>
        <a:lstStyle/>
        <a:p>
          <a:r>
            <a:rPr lang="en-US" b="1" dirty="0"/>
            <a:t>What portion of discretionary dollars are spent on kids?</a:t>
          </a:r>
        </a:p>
      </dgm:t>
    </dgm:pt>
    <dgm:pt modelId="{2F241AE3-B628-481D-86FF-9973328A3D42}" type="parTrans" cxnId="{FEE4C191-AA51-47C4-BF62-13BF912C47C3}">
      <dgm:prSet/>
      <dgm:spPr/>
      <dgm:t>
        <a:bodyPr/>
        <a:lstStyle/>
        <a:p>
          <a:endParaRPr lang="en-US"/>
        </a:p>
      </dgm:t>
    </dgm:pt>
    <dgm:pt modelId="{D945B674-8721-4A1E-B297-021BB46C27CC}" type="sibTrans" cxnId="{FEE4C191-AA51-47C4-BF62-13BF912C47C3}">
      <dgm:prSet/>
      <dgm:spPr/>
      <dgm:t>
        <a:bodyPr/>
        <a:lstStyle/>
        <a:p>
          <a:endParaRPr lang="en-US"/>
        </a:p>
      </dgm:t>
    </dgm:pt>
    <dgm:pt modelId="{C38ECF8B-7FFA-41EC-9148-15478E922236}">
      <dgm:prSet/>
      <dgm:spPr/>
      <dgm:t>
        <a:bodyPr/>
        <a:lstStyle/>
        <a:p>
          <a:r>
            <a:rPr lang="en-US" b="1" dirty="0"/>
            <a:t>Are there best practices that should be expanded?</a:t>
          </a:r>
          <a:endParaRPr lang="en-US" dirty="0"/>
        </a:p>
      </dgm:t>
    </dgm:pt>
    <dgm:pt modelId="{9841A4AE-D00A-4F48-A846-43D70D8DBE70}" type="parTrans" cxnId="{3D14A8D1-B236-4D0D-84B7-4CDCFC3607D2}">
      <dgm:prSet/>
      <dgm:spPr/>
      <dgm:t>
        <a:bodyPr/>
        <a:lstStyle/>
        <a:p>
          <a:endParaRPr lang="en-US"/>
        </a:p>
      </dgm:t>
    </dgm:pt>
    <dgm:pt modelId="{D77070DA-2895-4C35-96E0-2E01B3F0FB5C}" type="sibTrans" cxnId="{3D14A8D1-B236-4D0D-84B7-4CDCFC3607D2}">
      <dgm:prSet/>
      <dgm:spPr/>
      <dgm:t>
        <a:bodyPr/>
        <a:lstStyle/>
        <a:p>
          <a:endParaRPr lang="en-US"/>
        </a:p>
      </dgm:t>
    </dgm:pt>
    <dgm:pt modelId="{7F6574D1-781F-4517-AFFA-F36617BF027E}" type="pres">
      <dgm:prSet presAssocID="{91F8696C-8A7A-415B-97EB-F9810DFE2D92}" presName="diagram" presStyleCnt="0">
        <dgm:presLayoutVars>
          <dgm:dir/>
          <dgm:resizeHandles val="exact"/>
        </dgm:presLayoutVars>
      </dgm:prSet>
      <dgm:spPr/>
    </dgm:pt>
    <dgm:pt modelId="{6C494F71-FF4D-4976-B359-0C2C5909B9F0}" type="pres">
      <dgm:prSet presAssocID="{654FE3D8-0C7D-4DE3-986F-81B651EFA6CE}" presName="node" presStyleLbl="node1" presStyleIdx="0" presStyleCnt="9">
        <dgm:presLayoutVars>
          <dgm:bulletEnabled val="1"/>
        </dgm:presLayoutVars>
      </dgm:prSet>
      <dgm:spPr/>
    </dgm:pt>
    <dgm:pt modelId="{C93A5B8E-E2DA-4AEC-9E31-B0EF11767D85}" type="pres">
      <dgm:prSet presAssocID="{1DECB4A8-FFBE-4313-A974-CE9DE6FB1A0E}" presName="sibTrans" presStyleCnt="0"/>
      <dgm:spPr/>
    </dgm:pt>
    <dgm:pt modelId="{421F2723-B14A-4BCE-8073-9152331C04D1}" type="pres">
      <dgm:prSet presAssocID="{F582474F-D7AD-4A98-A5AB-D7ADAA7FB061}" presName="node" presStyleLbl="node1" presStyleIdx="1" presStyleCnt="9">
        <dgm:presLayoutVars>
          <dgm:bulletEnabled val="1"/>
        </dgm:presLayoutVars>
      </dgm:prSet>
      <dgm:spPr/>
    </dgm:pt>
    <dgm:pt modelId="{500775A1-AA77-4E1D-9FCC-73C9AA40482E}" type="pres">
      <dgm:prSet presAssocID="{6BB828E1-F8AA-4D10-B806-201D768AFA48}" presName="sibTrans" presStyleCnt="0"/>
      <dgm:spPr/>
    </dgm:pt>
    <dgm:pt modelId="{64DC8FC6-CF1B-47BD-8F0E-BBF864CE16F4}" type="pres">
      <dgm:prSet presAssocID="{08C8042B-DC75-47F2-9AA3-95C4B9E8B6DE}" presName="node" presStyleLbl="node1" presStyleIdx="2" presStyleCnt="9">
        <dgm:presLayoutVars>
          <dgm:bulletEnabled val="1"/>
        </dgm:presLayoutVars>
      </dgm:prSet>
      <dgm:spPr/>
    </dgm:pt>
    <dgm:pt modelId="{5959DD05-9D12-4653-AF98-6BCC0A7E4D8C}" type="pres">
      <dgm:prSet presAssocID="{B1B3F332-BF7A-4818-9028-C124CBA23522}" presName="sibTrans" presStyleCnt="0"/>
      <dgm:spPr/>
    </dgm:pt>
    <dgm:pt modelId="{E17E94C7-0325-4BC9-B96A-34BE66DF76BA}" type="pres">
      <dgm:prSet presAssocID="{F5F58CCF-DAAA-42BB-A0DE-88BF881315CD}" presName="node" presStyleLbl="node1" presStyleIdx="3" presStyleCnt="9">
        <dgm:presLayoutVars>
          <dgm:bulletEnabled val="1"/>
        </dgm:presLayoutVars>
      </dgm:prSet>
      <dgm:spPr/>
    </dgm:pt>
    <dgm:pt modelId="{64580314-4612-49B7-A09B-CC578E3D7D9B}" type="pres">
      <dgm:prSet presAssocID="{991B8B47-BBCF-4E36-9803-8E00D8C5F739}" presName="sibTrans" presStyleCnt="0"/>
      <dgm:spPr/>
    </dgm:pt>
    <dgm:pt modelId="{5FE2623C-24C6-404B-8182-ECD66EF213A0}" type="pres">
      <dgm:prSet presAssocID="{1A4992C4-1FD3-4CEB-AF00-9FE1B4410DC4}" presName="node" presStyleLbl="node1" presStyleIdx="4" presStyleCnt="9">
        <dgm:presLayoutVars>
          <dgm:bulletEnabled val="1"/>
        </dgm:presLayoutVars>
      </dgm:prSet>
      <dgm:spPr/>
    </dgm:pt>
    <dgm:pt modelId="{5ED6A721-1CF8-4100-A422-972592E809AF}" type="pres">
      <dgm:prSet presAssocID="{4C3A15C0-D8AC-4DC2-80C5-B9AF132A5AAA}" presName="sibTrans" presStyleCnt="0"/>
      <dgm:spPr/>
    </dgm:pt>
    <dgm:pt modelId="{407AF6AE-82AD-4CD1-AD4A-3B0B9D498563}" type="pres">
      <dgm:prSet presAssocID="{5BBB4584-D917-49E8-BEC5-A8F1DDA96677}" presName="node" presStyleLbl="node1" presStyleIdx="5" presStyleCnt="9">
        <dgm:presLayoutVars>
          <dgm:bulletEnabled val="1"/>
        </dgm:presLayoutVars>
      </dgm:prSet>
      <dgm:spPr/>
    </dgm:pt>
    <dgm:pt modelId="{3C568872-0027-4D4A-8C45-601B5539364A}" type="pres">
      <dgm:prSet presAssocID="{CA2E0EE8-4674-49DD-AD8F-675E1C05BA9C}" presName="sibTrans" presStyleCnt="0"/>
      <dgm:spPr/>
    </dgm:pt>
    <dgm:pt modelId="{321A3F79-FBDA-44BB-B377-10F72D208C37}" type="pres">
      <dgm:prSet presAssocID="{1B2CD651-743F-4918-93F7-CF12AE2219DE}" presName="node" presStyleLbl="node1" presStyleIdx="6" presStyleCnt="9">
        <dgm:presLayoutVars>
          <dgm:bulletEnabled val="1"/>
        </dgm:presLayoutVars>
      </dgm:prSet>
      <dgm:spPr/>
    </dgm:pt>
    <dgm:pt modelId="{406F6D54-D547-4BB1-878E-67258012CAD2}" type="pres">
      <dgm:prSet presAssocID="{CC4D080E-7B0E-4942-A29F-D36F2034050B}" presName="sibTrans" presStyleCnt="0"/>
      <dgm:spPr/>
    </dgm:pt>
    <dgm:pt modelId="{746B08F7-B529-4525-AB53-BA18C529BEB7}" type="pres">
      <dgm:prSet presAssocID="{481EF9E8-6674-4F17-8E5B-DCE91FB174A2}" presName="node" presStyleLbl="node1" presStyleIdx="7" presStyleCnt="9" custScaleX="98536" custScaleY="99914">
        <dgm:presLayoutVars>
          <dgm:bulletEnabled val="1"/>
        </dgm:presLayoutVars>
      </dgm:prSet>
      <dgm:spPr/>
    </dgm:pt>
    <dgm:pt modelId="{FA373660-3AEE-4DCC-A534-8AEDC16DA099}" type="pres">
      <dgm:prSet presAssocID="{D945B674-8721-4A1E-B297-021BB46C27CC}" presName="sibTrans" presStyleCnt="0"/>
      <dgm:spPr/>
    </dgm:pt>
    <dgm:pt modelId="{803DC066-CBE5-4EBA-A39F-DE2759E39B4C}" type="pres">
      <dgm:prSet presAssocID="{C38ECF8B-7FFA-41EC-9148-15478E922236}" presName="node" presStyleLbl="node1" presStyleIdx="8" presStyleCnt="9">
        <dgm:presLayoutVars>
          <dgm:bulletEnabled val="1"/>
        </dgm:presLayoutVars>
      </dgm:prSet>
      <dgm:spPr/>
    </dgm:pt>
  </dgm:ptLst>
  <dgm:cxnLst>
    <dgm:cxn modelId="{5F951E0B-388B-4ABB-8DE2-2238B4BE54EF}" type="presOf" srcId="{654FE3D8-0C7D-4DE3-986F-81B651EFA6CE}" destId="{6C494F71-FF4D-4976-B359-0C2C5909B9F0}" srcOrd="0" destOrd="0" presId="urn:microsoft.com/office/officeart/2005/8/layout/default"/>
    <dgm:cxn modelId="{1FB4622F-219E-4625-89B3-A88C3B7E9F1E}" srcId="{91F8696C-8A7A-415B-97EB-F9810DFE2D92}" destId="{1A4992C4-1FD3-4CEB-AF00-9FE1B4410DC4}" srcOrd="4" destOrd="0" parTransId="{2571A668-1F2E-43D0-A1E7-6E4CF3FDB6B6}" sibTransId="{4C3A15C0-D8AC-4DC2-80C5-B9AF132A5AAA}"/>
    <dgm:cxn modelId="{77846465-BB82-4AB3-B26D-9F7E1B95322A}" srcId="{91F8696C-8A7A-415B-97EB-F9810DFE2D92}" destId="{F5F58CCF-DAAA-42BB-A0DE-88BF881315CD}" srcOrd="3" destOrd="0" parTransId="{BC7A33DF-DC69-4DA2-8E74-2EDF0C0655E5}" sibTransId="{991B8B47-BBCF-4E36-9803-8E00D8C5F739}"/>
    <dgm:cxn modelId="{64EA2447-AF2B-4CA3-8F1F-4831C70DE155}" type="presOf" srcId="{1B2CD651-743F-4918-93F7-CF12AE2219DE}" destId="{321A3F79-FBDA-44BB-B377-10F72D208C37}" srcOrd="0" destOrd="0" presId="urn:microsoft.com/office/officeart/2005/8/layout/default"/>
    <dgm:cxn modelId="{2E9E786B-4A59-4C86-A89C-FC3342361723}" type="presOf" srcId="{F5F58CCF-DAAA-42BB-A0DE-88BF881315CD}" destId="{E17E94C7-0325-4BC9-B96A-34BE66DF76BA}" srcOrd="0" destOrd="0" presId="urn:microsoft.com/office/officeart/2005/8/layout/default"/>
    <dgm:cxn modelId="{75A1786B-080C-43A8-96D1-C29AADF07085}" type="presOf" srcId="{08C8042B-DC75-47F2-9AA3-95C4B9E8B6DE}" destId="{64DC8FC6-CF1B-47BD-8F0E-BBF864CE16F4}" srcOrd="0" destOrd="0" presId="urn:microsoft.com/office/officeart/2005/8/layout/default"/>
    <dgm:cxn modelId="{E8816D73-AAD4-4D63-94CA-1FA23EF02749}" srcId="{91F8696C-8A7A-415B-97EB-F9810DFE2D92}" destId="{1B2CD651-743F-4918-93F7-CF12AE2219DE}" srcOrd="6" destOrd="0" parTransId="{BA12FE46-693D-476B-B547-0D56C1DED225}" sibTransId="{CC4D080E-7B0E-4942-A29F-D36F2034050B}"/>
    <dgm:cxn modelId="{F819D077-DD22-45AE-B7AF-8B9BA5B01BDE}" type="presOf" srcId="{C38ECF8B-7FFA-41EC-9148-15478E922236}" destId="{803DC066-CBE5-4EBA-A39F-DE2759E39B4C}" srcOrd="0" destOrd="0" presId="urn:microsoft.com/office/officeart/2005/8/layout/default"/>
    <dgm:cxn modelId="{FEE4C191-AA51-47C4-BF62-13BF912C47C3}" srcId="{91F8696C-8A7A-415B-97EB-F9810DFE2D92}" destId="{481EF9E8-6674-4F17-8E5B-DCE91FB174A2}" srcOrd="7" destOrd="0" parTransId="{2F241AE3-B628-481D-86FF-9973328A3D42}" sibTransId="{D945B674-8721-4A1E-B297-021BB46C27CC}"/>
    <dgm:cxn modelId="{E6155595-7162-4F03-8834-E3D41851D4B1}" type="presOf" srcId="{1A4992C4-1FD3-4CEB-AF00-9FE1B4410DC4}" destId="{5FE2623C-24C6-404B-8182-ECD66EF213A0}" srcOrd="0" destOrd="0" presId="urn:microsoft.com/office/officeart/2005/8/layout/default"/>
    <dgm:cxn modelId="{642291A3-160B-470C-B76F-38D1D41F3971}" srcId="{91F8696C-8A7A-415B-97EB-F9810DFE2D92}" destId="{5BBB4584-D917-49E8-BEC5-A8F1DDA96677}" srcOrd="5" destOrd="0" parTransId="{B580EC0F-5758-4C5D-9550-409A07A55526}" sibTransId="{CA2E0EE8-4674-49DD-AD8F-675E1C05BA9C}"/>
    <dgm:cxn modelId="{15ABBCBA-9880-4029-97A2-85F9BBA556D6}" srcId="{91F8696C-8A7A-415B-97EB-F9810DFE2D92}" destId="{654FE3D8-0C7D-4DE3-986F-81B651EFA6CE}" srcOrd="0" destOrd="0" parTransId="{28D40A27-DFBF-4DE1-B96A-A4ED88CE0A7A}" sibTransId="{1DECB4A8-FFBE-4313-A974-CE9DE6FB1A0E}"/>
    <dgm:cxn modelId="{639C63BB-E79E-4B77-8203-1FE8CA42F353}" type="presOf" srcId="{481EF9E8-6674-4F17-8E5B-DCE91FB174A2}" destId="{746B08F7-B529-4525-AB53-BA18C529BEB7}" srcOrd="0" destOrd="0" presId="urn:microsoft.com/office/officeart/2005/8/layout/default"/>
    <dgm:cxn modelId="{D91EEBC0-5E1D-4468-A85F-A984B65B9CF5}" type="presOf" srcId="{F582474F-D7AD-4A98-A5AB-D7ADAA7FB061}" destId="{421F2723-B14A-4BCE-8073-9152331C04D1}" srcOrd="0" destOrd="0" presId="urn:microsoft.com/office/officeart/2005/8/layout/default"/>
    <dgm:cxn modelId="{E8D8CDD0-CC29-413B-B983-FAA47B4FCCEF}" srcId="{91F8696C-8A7A-415B-97EB-F9810DFE2D92}" destId="{08C8042B-DC75-47F2-9AA3-95C4B9E8B6DE}" srcOrd="2" destOrd="0" parTransId="{57A39506-E253-4D6C-97D4-3BA21EAB967F}" sibTransId="{B1B3F332-BF7A-4818-9028-C124CBA23522}"/>
    <dgm:cxn modelId="{3D14A8D1-B236-4D0D-84B7-4CDCFC3607D2}" srcId="{91F8696C-8A7A-415B-97EB-F9810DFE2D92}" destId="{C38ECF8B-7FFA-41EC-9148-15478E922236}" srcOrd="8" destOrd="0" parTransId="{9841A4AE-D00A-4F48-A846-43D70D8DBE70}" sibTransId="{D77070DA-2895-4C35-96E0-2E01B3F0FB5C}"/>
    <dgm:cxn modelId="{F9EAEAD4-A871-4971-8D65-CECA39B84754}" type="presOf" srcId="{91F8696C-8A7A-415B-97EB-F9810DFE2D92}" destId="{7F6574D1-781F-4517-AFFA-F36617BF027E}" srcOrd="0" destOrd="0" presId="urn:microsoft.com/office/officeart/2005/8/layout/default"/>
    <dgm:cxn modelId="{DC691CF0-B3F2-471E-8B3F-88BF45D7C9F9}" srcId="{91F8696C-8A7A-415B-97EB-F9810DFE2D92}" destId="{F582474F-D7AD-4A98-A5AB-D7ADAA7FB061}" srcOrd="1" destOrd="0" parTransId="{4B1C9C5B-5565-4D6B-902D-1DDCEC18C510}" sibTransId="{6BB828E1-F8AA-4D10-B806-201D768AFA48}"/>
    <dgm:cxn modelId="{A26362FF-8F6A-4059-A188-F03CA979C695}" type="presOf" srcId="{5BBB4584-D917-49E8-BEC5-A8F1DDA96677}" destId="{407AF6AE-82AD-4CD1-AD4A-3B0B9D498563}" srcOrd="0" destOrd="0" presId="urn:microsoft.com/office/officeart/2005/8/layout/default"/>
    <dgm:cxn modelId="{38AFC267-1CBA-4B28-8C41-0ADBBC8847A5}" type="presParOf" srcId="{7F6574D1-781F-4517-AFFA-F36617BF027E}" destId="{6C494F71-FF4D-4976-B359-0C2C5909B9F0}" srcOrd="0" destOrd="0" presId="urn:microsoft.com/office/officeart/2005/8/layout/default"/>
    <dgm:cxn modelId="{26E5D4DD-B590-4C3C-87AE-775EA2502369}" type="presParOf" srcId="{7F6574D1-781F-4517-AFFA-F36617BF027E}" destId="{C93A5B8E-E2DA-4AEC-9E31-B0EF11767D85}" srcOrd="1" destOrd="0" presId="urn:microsoft.com/office/officeart/2005/8/layout/default"/>
    <dgm:cxn modelId="{165EC344-3A99-42E0-97AC-C7AF339F74D3}" type="presParOf" srcId="{7F6574D1-781F-4517-AFFA-F36617BF027E}" destId="{421F2723-B14A-4BCE-8073-9152331C04D1}" srcOrd="2" destOrd="0" presId="urn:microsoft.com/office/officeart/2005/8/layout/default"/>
    <dgm:cxn modelId="{FE6A177F-A176-4098-A816-60DFF9A5EBB0}" type="presParOf" srcId="{7F6574D1-781F-4517-AFFA-F36617BF027E}" destId="{500775A1-AA77-4E1D-9FCC-73C9AA40482E}" srcOrd="3" destOrd="0" presId="urn:microsoft.com/office/officeart/2005/8/layout/default"/>
    <dgm:cxn modelId="{7180A671-9FE7-4159-BAF4-1588A4F81E85}" type="presParOf" srcId="{7F6574D1-781F-4517-AFFA-F36617BF027E}" destId="{64DC8FC6-CF1B-47BD-8F0E-BBF864CE16F4}" srcOrd="4" destOrd="0" presId="urn:microsoft.com/office/officeart/2005/8/layout/default"/>
    <dgm:cxn modelId="{BD4B3725-8132-4517-81E2-26EC61E47661}" type="presParOf" srcId="{7F6574D1-781F-4517-AFFA-F36617BF027E}" destId="{5959DD05-9D12-4653-AF98-6BCC0A7E4D8C}" srcOrd="5" destOrd="0" presId="urn:microsoft.com/office/officeart/2005/8/layout/default"/>
    <dgm:cxn modelId="{DBD4C049-669B-4B39-9831-D67191993F65}" type="presParOf" srcId="{7F6574D1-781F-4517-AFFA-F36617BF027E}" destId="{E17E94C7-0325-4BC9-B96A-34BE66DF76BA}" srcOrd="6" destOrd="0" presId="urn:microsoft.com/office/officeart/2005/8/layout/default"/>
    <dgm:cxn modelId="{0CB883A8-28EC-4F04-8EC0-6E31E4F01289}" type="presParOf" srcId="{7F6574D1-781F-4517-AFFA-F36617BF027E}" destId="{64580314-4612-49B7-A09B-CC578E3D7D9B}" srcOrd="7" destOrd="0" presId="urn:microsoft.com/office/officeart/2005/8/layout/default"/>
    <dgm:cxn modelId="{8F8D428B-4AA1-4575-9AB2-3F4C0625EE7F}" type="presParOf" srcId="{7F6574D1-781F-4517-AFFA-F36617BF027E}" destId="{5FE2623C-24C6-404B-8182-ECD66EF213A0}" srcOrd="8" destOrd="0" presId="urn:microsoft.com/office/officeart/2005/8/layout/default"/>
    <dgm:cxn modelId="{19AE2BFD-6849-4B39-9F99-D5505CCE863C}" type="presParOf" srcId="{7F6574D1-781F-4517-AFFA-F36617BF027E}" destId="{5ED6A721-1CF8-4100-A422-972592E809AF}" srcOrd="9" destOrd="0" presId="urn:microsoft.com/office/officeart/2005/8/layout/default"/>
    <dgm:cxn modelId="{F1796B4C-3DEA-43E4-BACA-DD2F9DC5EF80}" type="presParOf" srcId="{7F6574D1-781F-4517-AFFA-F36617BF027E}" destId="{407AF6AE-82AD-4CD1-AD4A-3B0B9D498563}" srcOrd="10" destOrd="0" presId="urn:microsoft.com/office/officeart/2005/8/layout/default"/>
    <dgm:cxn modelId="{7A708CF9-8A51-4FA6-9DB0-01FA1A479686}" type="presParOf" srcId="{7F6574D1-781F-4517-AFFA-F36617BF027E}" destId="{3C568872-0027-4D4A-8C45-601B5539364A}" srcOrd="11" destOrd="0" presId="urn:microsoft.com/office/officeart/2005/8/layout/default"/>
    <dgm:cxn modelId="{E05C8B15-8148-46C8-AAFE-07363C4FA5F6}" type="presParOf" srcId="{7F6574D1-781F-4517-AFFA-F36617BF027E}" destId="{321A3F79-FBDA-44BB-B377-10F72D208C37}" srcOrd="12" destOrd="0" presId="urn:microsoft.com/office/officeart/2005/8/layout/default"/>
    <dgm:cxn modelId="{A8D97E06-1E02-4BF1-A3F3-A9ED3DA34C30}" type="presParOf" srcId="{7F6574D1-781F-4517-AFFA-F36617BF027E}" destId="{406F6D54-D547-4BB1-878E-67258012CAD2}" srcOrd="13" destOrd="0" presId="urn:microsoft.com/office/officeart/2005/8/layout/default"/>
    <dgm:cxn modelId="{08CED831-E8D1-411F-AB6B-D93E051F7CAE}" type="presParOf" srcId="{7F6574D1-781F-4517-AFFA-F36617BF027E}" destId="{746B08F7-B529-4525-AB53-BA18C529BEB7}" srcOrd="14" destOrd="0" presId="urn:microsoft.com/office/officeart/2005/8/layout/default"/>
    <dgm:cxn modelId="{DC4E2DD1-30A5-48FF-9FA5-094CD1F582CA}" type="presParOf" srcId="{7F6574D1-781F-4517-AFFA-F36617BF027E}" destId="{FA373660-3AEE-4DCC-A534-8AEDC16DA099}" srcOrd="15" destOrd="0" presId="urn:microsoft.com/office/officeart/2005/8/layout/default"/>
    <dgm:cxn modelId="{48951CAD-EF0F-4085-A72A-5958EB3C8B49}" type="presParOf" srcId="{7F6574D1-781F-4517-AFFA-F36617BF027E}" destId="{803DC066-CBE5-4EBA-A39F-DE2759E39B4C}"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AE8AFC-E417-4EFB-9DD6-A679A04B7C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22FBAB-BD74-411D-9A24-B46EC7E647A8}">
      <dgm:prSet/>
      <dgm:spPr/>
      <dgm:t>
        <a:bodyPr/>
        <a:lstStyle/>
        <a:p>
          <a:r>
            <a:rPr lang="en-US" dirty="0"/>
            <a:t>Elected official to advocates: Whatever you do, stop bringing all those kids.</a:t>
          </a:r>
        </a:p>
      </dgm:t>
    </dgm:pt>
    <dgm:pt modelId="{3FF7EE26-2CC0-4C3E-93E3-6830C4CF05C4}" type="parTrans" cxnId="{2890AEA5-B503-4447-95F2-7797E2E7EBF9}">
      <dgm:prSet/>
      <dgm:spPr/>
      <dgm:t>
        <a:bodyPr/>
        <a:lstStyle/>
        <a:p>
          <a:endParaRPr lang="en-US"/>
        </a:p>
      </dgm:t>
    </dgm:pt>
    <dgm:pt modelId="{3836099C-3ADB-4A4F-AE41-76C2EFFF284B}" type="sibTrans" cxnId="{2890AEA5-B503-4447-95F2-7797E2E7EBF9}">
      <dgm:prSet/>
      <dgm:spPr/>
      <dgm:t>
        <a:bodyPr/>
        <a:lstStyle/>
        <a:p>
          <a:endParaRPr lang="en-US"/>
        </a:p>
      </dgm:t>
    </dgm:pt>
    <dgm:pt modelId="{CC80F87C-BBF8-4CA9-BB0D-2D8EDA9F316A}">
      <dgm:prSet/>
      <dgm:spPr/>
      <dgm:t>
        <a:bodyPr/>
        <a:lstStyle/>
        <a:p>
          <a:r>
            <a:rPr lang="en-US" dirty="0"/>
            <a:t>Advocates to selves: I guess we’ll double the number of kids that we get engaged.</a:t>
          </a:r>
        </a:p>
      </dgm:t>
    </dgm:pt>
    <dgm:pt modelId="{47857A2D-BB0F-4E03-AC95-4BCEFB4D97EE}" type="parTrans" cxnId="{9599F908-5198-47F4-9C57-45F78A4E63C0}">
      <dgm:prSet/>
      <dgm:spPr/>
      <dgm:t>
        <a:bodyPr/>
        <a:lstStyle/>
        <a:p>
          <a:endParaRPr lang="en-US"/>
        </a:p>
      </dgm:t>
    </dgm:pt>
    <dgm:pt modelId="{D46AA601-5CA9-4F0E-B7BB-10552A0D0415}" type="sibTrans" cxnId="{9599F908-5198-47F4-9C57-45F78A4E63C0}">
      <dgm:prSet/>
      <dgm:spPr/>
      <dgm:t>
        <a:bodyPr/>
        <a:lstStyle/>
        <a:p>
          <a:endParaRPr lang="en-US"/>
        </a:p>
      </dgm:t>
    </dgm:pt>
    <dgm:pt modelId="{F7241D81-90DF-4860-B635-6E71204AACE7}">
      <dgm:prSet/>
      <dgm:spPr/>
      <dgm:t>
        <a:bodyPr/>
        <a:lstStyle/>
        <a:p>
          <a:r>
            <a:rPr lang="en-US" dirty="0"/>
            <a:t>Harder to say no to kids and parents, and folks telling their own real needs.</a:t>
          </a:r>
        </a:p>
      </dgm:t>
    </dgm:pt>
    <dgm:pt modelId="{4497E5E4-7978-48BE-8D1C-EC80D87C2AC4}" type="parTrans" cxnId="{7B02C69A-4C83-4782-B2F1-B99C031ECFC5}">
      <dgm:prSet/>
      <dgm:spPr/>
      <dgm:t>
        <a:bodyPr/>
        <a:lstStyle/>
        <a:p>
          <a:endParaRPr lang="en-US"/>
        </a:p>
      </dgm:t>
    </dgm:pt>
    <dgm:pt modelId="{00341105-910C-4ADA-8080-9B9066870709}" type="sibTrans" cxnId="{7B02C69A-4C83-4782-B2F1-B99C031ECFC5}">
      <dgm:prSet/>
      <dgm:spPr/>
      <dgm:t>
        <a:bodyPr/>
        <a:lstStyle/>
        <a:p>
          <a:endParaRPr lang="en-US"/>
        </a:p>
      </dgm:t>
    </dgm:pt>
    <dgm:pt modelId="{DC3F9DFE-902F-4487-8AE7-902589D7452C}" type="pres">
      <dgm:prSet presAssocID="{4AAE8AFC-E417-4EFB-9DD6-A679A04B7CB8}" presName="linear" presStyleCnt="0">
        <dgm:presLayoutVars>
          <dgm:animLvl val="lvl"/>
          <dgm:resizeHandles val="exact"/>
        </dgm:presLayoutVars>
      </dgm:prSet>
      <dgm:spPr/>
    </dgm:pt>
    <dgm:pt modelId="{B04D1713-AD36-4854-A828-3ACFD74DF473}" type="pres">
      <dgm:prSet presAssocID="{D522FBAB-BD74-411D-9A24-B46EC7E647A8}" presName="parentText" presStyleLbl="node1" presStyleIdx="0" presStyleCnt="3">
        <dgm:presLayoutVars>
          <dgm:chMax val="0"/>
          <dgm:bulletEnabled val="1"/>
        </dgm:presLayoutVars>
      </dgm:prSet>
      <dgm:spPr/>
    </dgm:pt>
    <dgm:pt modelId="{4DAE9207-549C-4717-804A-AC24E3B391F0}" type="pres">
      <dgm:prSet presAssocID="{3836099C-3ADB-4A4F-AE41-76C2EFFF284B}" presName="spacer" presStyleCnt="0"/>
      <dgm:spPr/>
    </dgm:pt>
    <dgm:pt modelId="{A4F4C497-56AF-4D91-9D1B-8C715EFDDBE9}" type="pres">
      <dgm:prSet presAssocID="{CC80F87C-BBF8-4CA9-BB0D-2D8EDA9F316A}" presName="parentText" presStyleLbl="node1" presStyleIdx="1" presStyleCnt="3">
        <dgm:presLayoutVars>
          <dgm:chMax val="0"/>
          <dgm:bulletEnabled val="1"/>
        </dgm:presLayoutVars>
      </dgm:prSet>
      <dgm:spPr/>
    </dgm:pt>
    <dgm:pt modelId="{02FF75D0-1B38-4ECE-B378-9F31AE065AC2}" type="pres">
      <dgm:prSet presAssocID="{D46AA601-5CA9-4F0E-B7BB-10552A0D0415}" presName="spacer" presStyleCnt="0"/>
      <dgm:spPr/>
    </dgm:pt>
    <dgm:pt modelId="{03F3DCCA-3C4B-49BE-995D-EFF9325B0AB4}" type="pres">
      <dgm:prSet presAssocID="{F7241D81-90DF-4860-B635-6E71204AACE7}" presName="parentText" presStyleLbl="node1" presStyleIdx="2" presStyleCnt="3">
        <dgm:presLayoutVars>
          <dgm:chMax val="0"/>
          <dgm:bulletEnabled val="1"/>
        </dgm:presLayoutVars>
      </dgm:prSet>
      <dgm:spPr/>
    </dgm:pt>
  </dgm:ptLst>
  <dgm:cxnLst>
    <dgm:cxn modelId="{9599F908-5198-47F4-9C57-45F78A4E63C0}" srcId="{4AAE8AFC-E417-4EFB-9DD6-A679A04B7CB8}" destId="{CC80F87C-BBF8-4CA9-BB0D-2D8EDA9F316A}" srcOrd="1" destOrd="0" parTransId="{47857A2D-BB0F-4E03-AC95-4BCEFB4D97EE}" sibTransId="{D46AA601-5CA9-4F0E-B7BB-10552A0D0415}"/>
    <dgm:cxn modelId="{B529500D-156E-41AE-A208-FD93E0A3E5AD}" type="presOf" srcId="{4AAE8AFC-E417-4EFB-9DD6-A679A04B7CB8}" destId="{DC3F9DFE-902F-4487-8AE7-902589D7452C}" srcOrd="0" destOrd="0" presId="urn:microsoft.com/office/officeart/2005/8/layout/vList2"/>
    <dgm:cxn modelId="{DD00BE64-A3E3-4A28-A332-60047D3EF76B}" type="presOf" srcId="{D522FBAB-BD74-411D-9A24-B46EC7E647A8}" destId="{B04D1713-AD36-4854-A828-3ACFD74DF473}" srcOrd="0" destOrd="0" presId="urn:microsoft.com/office/officeart/2005/8/layout/vList2"/>
    <dgm:cxn modelId="{3D154271-4C1D-43D6-8783-712181988351}" type="presOf" srcId="{F7241D81-90DF-4860-B635-6E71204AACE7}" destId="{03F3DCCA-3C4B-49BE-995D-EFF9325B0AB4}" srcOrd="0" destOrd="0" presId="urn:microsoft.com/office/officeart/2005/8/layout/vList2"/>
    <dgm:cxn modelId="{89A0A27E-EAEF-448A-AE2E-626CB950EFC6}" type="presOf" srcId="{CC80F87C-BBF8-4CA9-BB0D-2D8EDA9F316A}" destId="{A4F4C497-56AF-4D91-9D1B-8C715EFDDBE9}" srcOrd="0" destOrd="0" presId="urn:microsoft.com/office/officeart/2005/8/layout/vList2"/>
    <dgm:cxn modelId="{7B02C69A-4C83-4782-B2F1-B99C031ECFC5}" srcId="{4AAE8AFC-E417-4EFB-9DD6-A679A04B7CB8}" destId="{F7241D81-90DF-4860-B635-6E71204AACE7}" srcOrd="2" destOrd="0" parTransId="{4497E5E4-7978-48BE-8D1C-EC80D87C2AC4}" sibTransId="{00341105-910C-4ADA-8080-9B9066870709}"/>
    <dgm:cxn modelId="{2890AEA5-B503-4447-95F2-7797E2E7EBF9}" srcId="{4AAE8AFC-E417-4EFB-9DD6-A679A04B7CB8}" destId="{D522FBAB-BD74-411D-9A24-B46EC7E647A8}" srcOrd="0" destOrd="0" parTransId="{3FF7EE26-2CC0-4C3E-93E3-6830C4CF05C4}" sibTransId="{3836099C-3ADB-4A4F-AE41-76C2EFFF284B}"/>
    <dgm:cxn modelId="{5610CDDB-AD41-4D32-A5D2-927E7B595F4E}" type="presParOf" srcId="{DC3F9DFE-902F-4487-8AE7-902589D7452C}" destId="{B04D1713-AD36-4854-A828-3ACFD74DF473}" srcOrd="0" destOrd="0" presId="urn:microsoft.com/office/officeart/2005/8/layout/vList2"/>
    <dgm:cxn modelId="{A827164C-C5A7-419C-878C-A464599EEC4E}" type="presParOf" srcId="{DC3F9DFE-902F-4487-8AE7-902589D7452C}" destId="{4DAE9207-549C-4717-804A-AC24E3B391F0}" srcOrd="1" destOrd="0" presId="urn:microsoft.com/office/officeart/2005/8/layout/vList2"/>
    <dgm:cxn modelId="{FC95F7C7-E99A-462D-AE0E-1F6F128A0854}" type="presParOf" srcId="{DC3F9DFE-902F-4487-8AE7-902589D7452C}" destId="{A4F4C497-56AF-4D91-9D1B-8C715EFDDBE9}" srcOrd="2" destOrd="0" presId="urn:microsoft.com/office/officeart/2005/8/layout/vList2"/>
    <dgm:cxn modelId="{747C6ED3-ACF2-4A88-8C2E-C039DCF1F803}" type="presParOf" srcId="{DC3F9DFE-902F-4487-8AE7-902589D7452C}" destId="{02FF75D0-1B38-4ECE-B378-9F31AE065AC2}" srcOrd="3" destOrd="0" presId="urn:microsoft.com/office/officeart/2005/8/layout/vList2"/>
    <dgm:cxn modelId="{77925536-9F8C-46A9-89C0-1685F4FC6E8E}" type="presParOf" srcId="{DC3F9DFE-902F-4487-8AE7-902589D7452C}" destId="{03F3DCCA-3C4B-49BE-995D-EFF9325B0AB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5541B-A6C7-44F0-901B-EF2A3C137B35}">
      <dsp:nvSpPr>
        <dsp:cNvPr id="0" name=""/>
        <dsp:cNvSpPr/>
      </dsp:nvSpPr>
      <dsp:spPr>
        <a:xfrm>
          <a:off x="0" y="81385"/>
          <a:ext cx="6694713" cy="14659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Changing budget priorities is a sustained multi-year process of building power, expertise and credibility.</a:t>
          </a:r>
        </a:p>
      </dsp:txBody>
      <dsp:txXfrm>
        <a:off x="71562" y="152947"/>
        <a:ext cx="6551589" cy="1322828"/>
      </dsp:txXfrm>
    </dsp:sp>
    <dsp:sp modelId="{F4D58E44-B684-4575-88CE-208EAF91A968}">
      <dsp:nvSpPr>
        <dsp:cNvPr id="0" name=""/>
        <dsp:cNvSpPr/>
      </dsp:nvSpPr>
      <dsp:spPr>
        <a:xfrm>
          <a:off x="0" y="1613578"/>
          <a:ext cx="6694713" cy="15045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Maximize potential of every budget opportunity - Showing up is half the battle. There is always money for something – i.e., a pilot, half a year, etc.</a:t>
          </a:r>
        </a:p>
      </dsp:txBody>
      <dsp:txXfrm>
        <a:off x="73447" y="1687025"/>
        <a:ext cx="6547819" cy="1357670"/>
      </dsp:txXfrm>
    </dsp:sp>
    <dsp:sp modelId="{C9E0ECF0-D938-4B41-991A-136B0111F5A1}">
      <dsp:nvSpPr>
        <dsp:cNvPr id="0" name=""/>
        <dsp:cNvSpPr/>
      </dsp:nvSpPr>
      <dsp:spPr>
        <a:xfrm>
          <a:off x="0" y="3184382"/>
          <a:ext cx="6694713" cy="16909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Persistence is essential. It is always a struggle – there is always opposition! Be the folks who won’t go away.</a:t>
          </a:r>
        </a:p>
      </dsp:txBody>
      <dsp:txXfrm>
        <a:off x="82545" y="3266927"/>
        <a:ext cx="6529623" cy="1525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6F770-D6A9-4680-937F-62B847D8EE6B}">
      <dsp:nvSpPr>
        <dsp:cNvPr id="0" name=""/>
        <dsp:cNvSpPr/>
      </dsp:nvSpPr>
      <dsp:spPr>
        <a:xfrm>
          <a:off x="0" y="561"/>
          <a:ext cx="93774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B67A8-F57E-49DF-B8C7-4A55F6A84389}">
      <dsp:nvSpPr>
        <dsp:cNvPr id="0" name=""/>
        <dsp:cNvSpPr/>
      </dsp:nvSpPr>
      <dsp:spPr>
        <a:xfrm>
          <a:off x="0" y="561"/>
          <a:ext cx="9377437" cy="65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Assess local budget landscape </a:t>
          </a:r>
        </a:p>
      </dsp:txBody>
      <dsp:txXfrm>
        <a:off x="0" y="561"/>
        <a:ext cx="9377437" cy="657118"/>
      </dsp:txXfrm>
    </dsp:sp>
    <dsp:sp modelId="{7A62D807-4A2E-4146-BFBC-A82BC31EB62A}">
      <dsp:nvSpPr>
        <dsp:cNvPr id="0" name=""/>
        <dsp:cNvSpPr/>
      </dsp:nvSpPr>
      <dsp:spPr>
        <a:xfrm>
          <a:off x="0" y="657680"/>
          <a:ext cx="93774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4DE0D-3C9A-4350-BE9B-A1B574F89FFA}">
      <dsp:nvSpPr>
        <dsp:cNvPr id="0" name=""/>
        <dsp:cNvSpPr/>
      </dsp:nvSpPr>
      <dsp:spPr>
        <a:xfrm>
          <a:off x="0" y="657680"/>
          <a:ext cx="9377437" cy="65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Develop budget “ask” </a:t>
          </a:r>
        </a:p>
      </dsp:txBody>
      <dsp:txXfrm>
        <a:off x="0" y="657680"/>
        <a:ext cx="9377437" cy="657118"/>
      </dsp:txXfrm>
    </dsp:sp>
    <dsp:sp modelId="{A131115A-48AD-48DF-B69A-8589C4A97ACB}">
      <dsp:nvSpPr>
        <dsp:cNvPr id="0" name=""/>
        <dsp:cNvSpPr/>
      </dsp:nvSpPr>
      <dsp:spPr>
        <a:xfrm>
          <a:off x="0" y="1314799"/>
          <a:ext cx="93774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5071E8-6A08-4F95-9C17-7A76B2C8E5F4}">
      <dsp:nvSpPr>
        <dsp:cNvPr id="0" name=""/>
        <dsp:cNvSpPr/>
      </dsp:nvSpPr>
      <dsp:spPr>
        <a:xfrm>
          <a:off x="0" y="1314799"/>
          <a:ext cx="9377437" cy="65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Create compelling fact sheet/proposal/booklet</a:t>
          </a:r>
        </a:p>
      </dsp:txBody>
      <dsp:txXfrm>
        <a:off x="0" y="1314799"/>
        <a:ext cx="9377437" cy="657118"/>
      </dsp:txXfrm>
    </dsp:sp>
    <dsp:sp modelId="{2B824916-134A-428B-8E19-DE467461F5E7}">
      <dsp:nvSpPr>
        <dsp:cNvPr id="0" name=""/>
        <dsp:cNvSpPr/>
      </dsp:nvSpPr>
      <dsp:spPr>
        <a:xfrm>
          <a:off x="0" y="1971918"/>
          <a:ext cx="93774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803A3-20A5-46B9-BA5F-4F0AAB408EB7}">
      <dsp:nvSpPr>
        <dsp:cNvPr id="0" name=""/>
        <dsp:cNvSpPr/>
      </dsp:nvSpPr>
      <dsp:spPr>
        <a:xfrm>
          <a:off x="0" y="1971918"/>
          <a:ext cx="9377437" cy="65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Communicate budget “ask” to decision-makers and to public</a:t>
          </a:r>
        </a:p>
      </dsp:txBody>
      <dsp:txXfrm>
        <a:off x="0" y="1971918"/>
        <a:ext cx="9377437" cy="657118"/>
      </dsp:txXfrm>
    </dsp:sp>
    <dsp:sp modelId="{85305AC4-C79C-4A45-B2C1-B373A3045B11}">
      <dsp:nvSpPr>
        <dsp:cNvPr id="0" name=""/>
        <dsp:cNvSpPr/>
      </dsp:nvSpPr>
      <dsp:spPr>
        <a:xfrm>
          <a:off x="0" y="2629036"/>
          <a:ext cx="93774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CCA945-3FEB-404E-8BA0-11CB9F950FA2}">
      <dsp:nvSpPr>
        <dsp:cNvPr id="0" name=""/>
        <dsp:cNvSpPr/>
      </dsp:nvSpPr>
      <dsp:spPr>
        <a:xfrm>
          <a:off x="0" y="2629036"/>
          <a:ext cx="9377437" cy="65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Organize/mobilize supporters</a:t>
          </a:r>
        </a:p>
      </dsp:txBody>
      <dsp:txXfrm>
        <a:off x="0" y="2629036"/>
        <a:ext cx="9377437" cy="657118"/>
      </dsp:txXfrm>
    </dsp:sp>
    <dsp:sp modelId="{C455F001-F0B8-411E-94E6-ED8462F939D5}">
      <dsp:nvSpPr>
        <dsp:cNvPr id="0" name=""/>
        <dsp:cNvSpPr/>
      </dsp:nvSpPr>
      <dsp:spPr>
        <a:xfrm>
          <a:off x="0" y="3286155"/>
          <a:ext cx="93774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139EB-015F-4902-BFEF-04FFFDAD02F9}">
      <dsp:nvSpPr>
        <dsp:cNvPr id="0" name=""/>
        <dsp:cNvSpPr/>
      </dsp:nvSpPr>
      <dsp:spPr>
        <a:xfrm>
          <a:off x="0" y="3286155"/>
          <a:ext cx="9377437" cy="65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Participate in all aspects of budget process – provide testimony</a:t>
          </a:r>
        </a:p>
      </dsp:txBody>
      <dsp:txXfrm>
        <a:off x="0" y="3286155"/>
        <a:ext cx="9377437" cy="657118"/>
      </dsp:txXfrm>
    </dsp:sp>
    <dsp:sp modelId="{3A636763-FEDE-4A7B-AFFC-75B5F6122AC7}">
      <dsp:nvSpPr>
        <dsp:cNvPr id="0" name=""/>
        <dsp:cNvSpPr/>
      </dsp:nvSpPr>
      <dsp:spPr>
        <a:xfrm>
          <a:off x="0" y="3943274"/>
          <a:ext cx="93774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9BF7A-F40B-433E-8E5E-9BD25AE001E6}">
      <dsp:nvSpPr>
        <dsp:cNvPr id="0" name=""/>
        <dsp:cNvSpPr/>
      </dsp:nvSpPr>
      <dsp:spPr>
        <a:xfrm>
          <a:off x="0" y="3943274"/>
          <a:ext cx="9377437" cy="65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Advocate and campaign for budget “ask”</a:t>
          </a:r>
        </a:p>
      </dsp:txBody>
      <dsp:txXfrm>
        <a:off x="0" y="3943274"/>
        <a:ext cx="9377437" cy="657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94F71-FF4D-4976-B359-0C2C5909B9F0}">
      <dsp:nvSpPr>
        <dsp:cNvPr id="0" name=""/>
        <dsp:cNvSpPr/>
      </dsp:nvSpPr>
      <dsp:spPr>
        <a:xfrm>
          <a:off x="346725" y="3389"/>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Are children and youth getting their fair share?</a:t>
          </a:r>
          <a:endParaRPr lang="en-US" sz="2100" kern="1200" dirty="0"/>
        </a:p>
      </dsp:txBody>
      <dsp:txXfrm>
        <a:off x="346725" y="3389"/>
        <a:ext cx="2304934" cy="1382960"/>
      </dsp:txXfrm>
    </dsp:sp>
    <dsp:sp modelId="{421F2723-B14A-4BCE-8073-9152331C04D1}">
      <dsp:nvSpPr>
        <dsp:cNvPr id="0" name=""/>
        <dsp:cNvSpPr/>
      </dsp:nvSpPr>
      <dsp:spPr>
        <a:xfrm>
          <a:off x="2882152" y="3389"/>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Where are glaring inequities and disparities?</a:t>
          </a:r>
        </a:p>
      </dsp:txBody>
      <dsp:txXfrm>
        <a:off x="2882152" y="3389"/>
        <a:ext cx="2304934" cy="1382960"/>
      </dsp:txXfrm>
    </dsp:sp>
    <dsp:sp modelId="{64DC8FC6-CF1B-47BD-8F0E-BBF864CE16F4}">
      <dsp:nvSpPr>
        <dsp:cNvPr id="0" name=""/>
        <dsp:cNvSpPr/>
      </dsp:nvSpPr>
      <dsp:spPr>
        <a:xfrm>
          <a:off x="5417580" y="3389"/>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What are the major gaps in services?</a:t>
          </a:r>
          <a:endParaRPr lang="en-US" sz="2100" kern="1200" dirty="0"/>
        </a:p>
      </dsp:txBody>
      <dsp:txXfrm>
        <a:off x="5417580" y="3389"/>
        <a:ext cx="2304934" cy="1382960"/>
      </dsp:txXfrm>
    </dsp:sp>
    <dsp:sp modelId="{E17E94C7-0325-4BC9-B96A-34BE66DF76BA}">
      <dsp:nvSpPr>
        <dsp:cNvPr id="0" name=""/>
        <dsp:cNvSpPr/>
      </dsp:nvSpPr>
      <dsp:spPr>
        <a:xfrm>
          <a:off x="346725" y="1616843"/>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Could more lives be saved with greater investment in prevention?</a:t>
          </a:r>
          <a:endParaRPr lang="en-US" sz="2100" kern="1200"/>
        </a:p>
      </dsp:txBody>
      <dsp:txXfrm>
        <a:off x="346725" y="1616843"/>
        <a:ext cx="2304934" cy="1382960"/>
      </dsp:txXfrm>
    </dsp:sp>
    <dsp:sp modelId="{5FE2623C-24C6-404B-8182-ECD66EF213A0}">
      <dsp:nvSpPr>
        <dsp:cNvPr id="0" name=""/>
        <dsp:cNvSpPr/>
      </dsp:nvSpPr>
      <dsp:spPr>
        <a:xfrm>
          <a:off x="2882152" y="1616843"/>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Should state or federal dollars be more focused on prevent?</a:t>
          </a:r>
          <a:endParaRPr lang="en-US" sz="2100" kern="1200" dirty="0"/>
        </a:p>
      </dsp:txBody>
      <dsp:txXfrm>
        <a:off x="2882152" y="1616843"/>
        <a:ext cx="2304934" cy="1382960"/>
      </dsp:txXfrm>
    </dsp:sp>
    <dsp:sp modelId="{407AF6AE-82AD-4CD1-AD4A-3B0B9D498563}">
      <dsp:nvSpPr>
        <dsp:cNvPr id="0" name=""/>
        <dsp:cNvSpPr/>
      </dsp:nvSpPr>
      <dsp:spPr>
        <a:xfrm>
          <a:off x="5417580" y="1616843"/>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Are there large expenditures with limited accountability?</a:t>
          </a:r>
          <a:endParaRPr lang="en-US" sz="2100" kern="1200"/>
        </a:p>
      </dsp:txBody>
      <dsp:txXfrm>
        <a:off x="5417580" y="1616843"/>
        <a:ext cx="2304934" cy="1382960"/>
      </dsp:txXfrm>
    </dsp:sp>
    <dsp:sp modelId="{321A3F79-FBDA-44BB-B377-10F72D208C37}">
      <dsp:nvSpPr>
        <dsp:cNvPr id="0" name=""/>
        <dsp:cNvSpPr/>
      </dsp:nvSpPr>
      <dsp:spPr>
        <a:xfrm>
          <a:off x="363597" y="3230297"/>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Have children and youth been losing ground over time?</a:t>
          </a:r>
          <a:endParaRPr lang="en-US" sz="2100" kern="1200" dirty="0"/>
        </a:p>
      </dsp:txBody>
      <dsp:txXfrm>
        <a:off x="363597" y="3230297"/>
        <a:ext cx="2304934" cy="1382960"/>
      </dsp:txXfrm>
    </dsp:sp>
    <dsp:sp modelId="{746B08F7-B529-4525-AB53-BA18C529BEB7}">
      <dsp:nvSpPr>
        <dsp:cNvPr id="0" name=""/>
        <dsp:cNvSpPr/>
      </dsp:nvSpPr>
      <dsp:spPr>
        <a:xfrm>
          <a:off x="2899024" y="3230892"/>
          <a:ext cx="2271190" cy="138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What portion of discretionary dollars are spent on kids?</a:t>
          </a:r>
        </a:p>
      </dsp:txBody>
      <dsp:txXfrm>
        <a:off x="2899024" y="3230892"/>
        <a:ext cx="2271190" cy="1381771"/>
      </dsp:txXfrm>
    </dsp:sp>
    <dsp:sp modelId="{803DC066-CBE5-4EBA-A39F-DE2759E39B4C}">
      <dsp:nvSpPr>
        <dsp:cNvPr id="0" name=""/>
        <dsp:cNvSpPr/>
      </dsp:nvSpPr>
      <dsp:spPr>
        <a:xfrm>
          <a:off x="5400708" y="3230297"/>
          <a:ext cx="2304934" cy="13829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Are there best practices that should be expanded?</a:t>
          </a:r>
          <a:endParaRPr lang="en-US" sz="2100" kern="1200" dirty="0"/>
        </a:p>
      </dsp:txBody>
      <dsp:txXfrm>
        <a:off x="5400708" y="3230297"/>
        <a:ext cx="2304934" cy="1382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D1713-AD36-4854-A828-3ACFD74DF473}">
      <dsp:nvSpPr>
        <dsp:cNvPr id="0" name=""/>
        <dsp:cNvSpPr/>
      </dsp:nvSpPr>
      <dsp:spPr>
        <a:xfrm>
          <a:off x="0" y="48090"/>
          <a:ext cx="7184374"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Elected official to advocates: Whatever you do, stop bringing all those kids.</a:t>
          </a:r>
        </a:p>
      </dsp:txBody>
      <dsp:txXfrm>
        <a:off x="62141" y="110231"/>
        <a:ext cx="7060092" cy="1148678"/>
      </dsp:txXfrm>
    </dsp:sp>
    <dsp:sp modelId="{A4F4C497-56AF-4D91-9D1B-8C715EFDDBE9}">
      <dsp:nvSpPr>
        <dsp:cNvPr id="0" name=""/>
        <dsp:cNvSpPr/>
      </dsp:nvSpPr>
      <dsp:spPr>
        <a:xfrm>
          <a:off x="0" y="1413211"/>
          <a:ext cx="7184374"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Advocates to selves: I guess we’ll double the number of kids that we get engaged.</a:t>
          </a:r>
        </a:p>
      </dsp:txBody>
      <dsp:txXfrm>
        <a:off x="62141" y="1475352"/>
        <a:ext cx="7060092" cy="1148678"/>
      </dsp:txXfrm>
    </dsp:sp>
    <dsp:sp modelId="{03F3DCCA-3C4B-49BE-995D-EFF9325B0AB4}">
      <dsp:nvSpPr>
        <dsp:cNvPr id="0" name=""/>
        <dsp:cNvSpPr/>
      </dsp:nvSpPr>
      <dsp:spPr>
        <a:xfrm>
          <a:off x="0" y="2778331"/>
          <a:ext cx="7184374"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Harder to say no to kids and parents, and folks telling their own real needs.</a:t>
          </a:r>
        </a:p>
      </dsp:txBody>
      <dsp:txXfrm>
        <a:off x="62141" y="2840472"/>
        <a:ext cx="7060092" cy="11486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776F58-E055-4024-BB37-270C7791E905}" type="datetimeFigureOut">
              <a:rPr lang="en-US" smtClean="0"/>
              <a:t>12/1/2023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CCD479-CFC0-4FE8-9D34-ED9CEEEB18D7}" type="slidenum">
              <a:rPr lang="en-US" smtClean="0"/>
              <a:t>‹#›</a:t>
            </a:fld>
            <a:endParaRPr lang="en-US"/>
          </a:p>
        </p:txBody>
      </p:sp>
    </p:spTree>
    <p:extLst>
      <p:ext uri="{BB962C8B-B14F-4D97-AF65-F5344CB8AC3E}">
        <p14:creationId xmlns:p14="http://schemas.microsoft.com/office/powerpoint/2010/main" val="1255914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defTabSz="931774">
              <a:defRPr/>
            </a:pPr>
            <a:fld id="{64871C47-7954-4E0F-9580-1CD9D1C208A7}"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77056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defTabSz="931774">
              <a:defRPr/>
            </a:pPr>
            <a:fld id="{64871C47-7954-4E0F-9580-1CD9D1C208A7}"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46644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defTabSz="931774">
              <a:defRPr/>
            </a:pPr>
            <a:fld id="{64871C47-7954-4E0F-9580-1CD9D1C208A7}"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72168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defTabSz="931774">
              <a:defRPr/>
            </a:pPr>
            <a:fld id="{64871C47-7954-4E0F-9580-1CD9D1C208A7}"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13769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1E95C-9339-6387-7F06-29FE3DFA8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7C084C-64D8-EF64-A3DA-569FF2E9D9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8A29D3-B268-4FC3-58EA-83997BEB2239}"/>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5" name="Footer Placeholder 4">
            <a:extLst>
              <a:ext uri="{FF2B5EF4-FFF2-40B4-BE49-F238E27FC236}">
                <a16:creationId xmlns:a16="http://schemas.microsoft.com/office/drawing/2014/main" id="{21F7BED5-7335-96E3-550B-FF2E9CD08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2B75B-5C22-BFED-7D7E-B0BDB2DEF1FC}"/>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441634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1FFB-7A6F-6EFB-DC1D-D11DBF4DC3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50B81C-BF24-34D4-937B-A4F9975D6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75921-AC8C-3EEF-FDF7-71CFFB9523A4}"/>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5" name="Footer Placeholder 4">
            <a:extLst>
              <a:ext uri="{FF2B5EF4-FFF2-40B4-BE49-F238E27FC236}">
                <a16:creationId xmlns:a16="http://schemas.microsoft.com/office/drawing/2014/main" id="{88A0547C-D50E-73D7-5445-DCB23A7F1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BE9A6-3F97-3D15-A0D6-48107727E8F7}"/>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355330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B3D62-2A82-8DB2-E31F-95FE8969D8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507B0E-0AEB-6551-8986-7A35A318DE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460F6-F32F-BF80-24D5-34E0C8A61963}"/>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5" name="Footer Placeholder 4">
            <a:extLst>
              <a:ext uri="{FF2B5EF4-FFF2-40B4-BE49-F238E27FC236}">
                <a16:creationId xmlns:a16="http://schemas.microsoft.com/office/drawing/2014/main" id="{A1D618CB-802E-D6E1-8D7D-850EB9F44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8CDC3-2A94-6EE5-3D68-F1BDFD1BC8F0}"/>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72614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80354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317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11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23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47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93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035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55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6515-0E02-AC62-948F-265D5DDD5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55F2A-4C9D-57A0-DBE0-82C2B5D509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E15C9-C0A4-BF32-FDB1-2D0F9C5048CC}"/>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5" name="Footer Placeholder 4">
            <a:extLst>
              <a:ext uri="{FF2B5EF4-FFF2-40B4-BE49-F238E27FC236}">
                <a16:creationId xmlns:a16="http://schemas.microsoft.com/office/drawing/2014/main" id="{817160AB-CFC7-6BF9-9E7E-1107C0AF4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0214D-EE9B-6E49-97D4-A919CC511E92}"/>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1380176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491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160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39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020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68715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A27233-BDAF-4E2E-A37E-EE41EC2511E3}"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9D71911-F53D-445D-81AE-6CEFA318844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895047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6F23-F949-440B-8214-DDA89297A9B5}"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F3B4563-4C76-41E4-819E-CABCE3BB6755}"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147494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76C600-DBB9-4266-A328-BBDE936259A1}"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24A5ECC-6ED8-4B0B-99B7-939B756DDA0D}" type="slidenum">
              <a:rPr lang="en-US" altLang="en-US" smtClean="0">
                <a:solidFill>
                  <a:prstClr val="white">
                    <a:tint val="75000"/>
                  </a:prstClr>
                </a:solidFill>
              </a:rPr>
              <a:pPr/>
              <a:t>‹#›</a:t>
            </a:fld>
            <a:endParaRPr lang="en-US" altLang="en-US">
              <a:solidFill>
                <a:prstClr val="white">
                  <a:tint val="75000"/>
                </a:prstClr>
              </a:solidFill>
            </a:endParaRPr>
          </a:p>
        </p:txBody>
      </p:sp>
      <p:pic>
        <p:nvPicPr>
          <p:cNvPr id="7" name="Picture 6" descr="BHFY Talent Show Fly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914900"/>
            <a:ext cx="12255500" cy="1190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6420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B2EB53-86D9-43C6-9ED9-98BD5DFE9B2B}"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98D2511-7129-4610-BE57-4167B22CF83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470267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8B207-F7CC-4B44-B95D-E25500CAD715}"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BD2CDDD1-7BD8-4CCC-84D2-2A502762F00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71557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99A82-9B3E-F753-7824-9AE48A67C4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29CD97-7CE4-6D44-CA64-D23A1DC1E8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66511-3FBF-D1F1-D208-536C8893EA0C}"/>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5" name="Footer Placeholder 4">
            <a:extLst>
              <a:ext uri="{FF2B5EF4-FFF2-40B4-BE49-F238E27FC236}">
                <a16:creationId xmlns:a16="http://schemas.microsoft.com/office/drawing/2014/main" id="{5975908D-5135-E7A5-A414-7D47CC9B5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E0292-BC55-6E8F-33A8-E2B82AFF298F}"/>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289334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C31FF82-5020-4E32-8244-2E5FECB376DF}"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C211C426-A5EB-4853-B8A2-101A3D06BBE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717660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8595E34-0BE2-4573-888A-4B189AF54ADD}"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87FC90C-3C5F-4526-B245-00F78B43D07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905378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EA8C44F-699F-4DB2-8D68-20B7102740CB}"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6C41ED05-4DD9-45ED-8A77-2FA97CA2EF9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365890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78DCA2-437D-4C89-BC4C-BF4527EB644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BC24398-4990-4AE4-8DC5-32A6530E96F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532494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295390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778187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2699719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8536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159895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80843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7E0C-143F-75BD-FB60-29EDCBC461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77C8F-13F1-EAC8-BF92-93159AEED3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60DA7A-87BA-1A17-6595-244CCBFA82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BF7B3-E3A9-5508-2C53-52F6FBA3065D}"/>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6" name="Footer Placeholder 5">
            <a:extLst>
              <a:ext uri="{FF2B5EF4-FFF2-40B4-BE49-F238E27FC236}">
                <a16:creationId xmlns:a16="http://schemas.microsoft.com/office/drawing/2014/main" id="{EA8148B7-8DDD-EDAF-EC6A-64017D109E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6C40A-F4F9-38A6-AB74-F1B8C3F15BF2}"/>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2783820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D9ABE-B0C2-4D05-AAE6-B0307095EABF}"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AE33858-85A6-4948-849A-708DD0135152}"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420819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ECFC7-9C0C-43ED-AC1E-92D3E456891F}"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48DF9B6-77F0-4043-B995-0608EDD77497}"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73091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46B4-FA14-C7D6-4BB2-530BE32A43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C470CF-14CE-D1A5-07F8-6BA977DFF6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E2E246-1288-FC54-BA6B-08BBC7B58D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30481-1F19-D928-637E-C106561D3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FAEC5E-6A75-FC4E-B2DA-EE1BC48F1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D0BAB0-AF3D-C358-C864-B83C33C8E720}"/>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8" name="Footer Placeholder 7">
            <a:extLst>
              <a:ext uri="{FF2B5EF4-FFF2-40B4-BE49-F238E27FC236}">
                <a16:creationId xmlns:a16="http://schemas.microsoft.com/office/drawing/2014/main" id="{50A47106-A9C2-297E-A240-A28FEC2E0F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2E9E0B-43DA-7028-C7DF-10BBC4F14974}"/>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1215663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F7EBA-71C6-61CB-BF38-DA3B637F0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473847-6A47-39A6-A2E5-CCEA262D3FBF}"/>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4" name="Footer Placeholder 3">
            <a:extLst>
              <a:ext uri="{FF2B5EF4-FFF2-40B4-BE49-F238E27FC236}">
                <a16:creationId xmlns:a16="http://schemas.microsoft.com/office/drawing/2014/main" id="{C84149F8-E669-0435-3CE7-EE9B3DD69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0AAA2-4CC1-00BB-5AC7-CDE5A88301DB}"/>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330528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818CC-993D-0AFD-E512-EEA7D2FC0D49}"/>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3" name="Footer Placeholder 2">
            <a:extLst>
              <a:ext uri="{FF2B5EF4-FFF2-40B4-BE49-F238E27FC236}">
                <a16:creationId xmlns:a16="http://schemas.microsoft.com/office/drawing/2014/main" id="{7633532C-D7DC-EB4E-D96D-C886E76B45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49D385-FA4F-68B6-BB52-E2C18E0BDEFB}"/>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3479437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6D2C-438D-F6F2-62AB-C15285F248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713B1-652A-EED0-C575-CDDC24E7B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A4321F-AF33-43B5-81E0-D6F835794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01202-B627-0F81-0674-611521FE5DDB}"/>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6" name="Footer Placeholder 5">
            <a:extLst>
              <a:ext uri="{FF2B5EF4-FFF2-40B4-BE49-F238E27FC236}">
                <a16:creationId xmlns:a16="http://schemas.microsoft.com/office/drawing/2014/main" id="{47AC5168-FB50-F15B-A7E8-2D16B72E5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717BD-74F3-9A63-8B4C-74D5D4C2FF66}"/>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400213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3E2C-26BC-E52A-2A77-19F26D4BD3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47FCDF-2E64-A322-9A2F-D5A1AA6FE6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CCD34A-82A3-916C-1C4E-EEEFAD731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2EF43-7E8D-D9BC-88A7-C7D27EC67326}"/>
              </a:ext>
            </a:extLst>
          </p:cNvPr>
          <p:cNvSpPr>
            <a:spLocks noGrp="1"/>
          </p:cNvSpPr>
          <p:nvPr>
            <p:ph type="dt" sz="half" idx="10"/>
          </p:nvPr>
        </p:nvSpPr>
        <p:spPr/>
        <p:txBody>
          <a:bodyPr/>
          <a:lstStyle/>
          <a:p>
            <a:fld id="{A914BB5B-1BD2-4818-81F4-EA31B7041226}" type="datetimeFigureOut">
              <a:rPr lang="en-US" smtClean="0"/>
              <a:t>11/28/2023</a:t>
            </a:fld>
            <a:endParaRPr lang="en-US"/>
          </a:p>
        </p:txBody>
      </p:sp>
      <p:sp>
        <p:nvSpPr>
          <p:cNvPr id="6" name="Footer Placeholder 5">
            <a:extLst>
              <a:ext uri="{FF2B5EF4-FFF2-40B4-BE49-F238E27FC236}">
                <a16:creationId xmlns:a16="http://schemas.microsoft.com/office/drawing/2014/main" id="{93C15FD1-40E5-35E2-2382-65781528A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E3269-7856-FB8D-4C80-FFC45E5F7AEC}"/>
              </a:ext>
            </a:extLst>
          </p:cNvPr>
          <p:cNvSpPr>
            <a:spLocks noGrp="1"/>
          </p:cNvSpPr>
          <p:nvPr>
            <p:ph type="sldNum" sz="quarter" idx="12"/>
          </p:nvPr>
        </p:nvSpPr>
        <p:spPr/>
        <p:txBody>
          <a:bodyPr/>
          <a:lstStyle/>
          <a:p>
            <a:fld id="{077E4C05-C763-4FC9-9525-8F03302A79CA}" type="slidenum">
              <a:rPr lang="en-US" smtClean="0"/>
              <a:t>‹#›</a:t>
            </a:fld>
            <a:endParaRPr lang="en-US"/>
          </a:p>
        </p:txBody>
      </p:sp>
    </p:spTree>
    <p:extLst>
      <p:ext uri="{BB962C8B-B14F-4D97-AF65-F5344CB8AC3E}">
        <p14:creationId xmlns:p14="http://schemas.microsoft.com/office/powerpoint/2010/main" val="111028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BCB30-4AC0-A96D-22F7-4B027EAFB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FD5178-27E2-0103-0A35-628BF88A24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53564-5F85-9EAB-2B64-92219F2C6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4BB5B-1BD2-4818-81F4-EA31B7041226}" type="datetimeFigureOut">
              <a:rPr lang="en-US" smtClean="0"/>
              <a:t>11/28/2023</a:t>
            </a:fld>
            <a:endParaRPr lang="en-US"/>
          </a:p>
        </p:txBody>
      </p:sp>
      <p:sp>
        <p:nvSpPr>
          <p:cNvPr id="5" name="Footer Placeholder 4">
            <a:extLst>
              <a:ext uri="{FF2B5EF4-FFF2-40B4-BE49-F238E27FC236}">
                <a16:creationId xmlns:a16="http://schemas.microsoft.com/office/drawing/2014/main" id="{632F52EC-4CC6-C419-E05E-7E5D86553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27F9D4-CFF3-508E-727A-69F26CEA6A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E4C05-C763-4FC9-9525-8F03302A79CA}" type="slidenum">
              <a:rPr lang="en-US" smtClean="0"/>
              <a:t>‹#›</a:t>
            </a:fld>
            <a:endParaRPr lang="en-US"/>
          </a:p>
        </p:txBody>
      </p:sp>
    </p:spTree>
    <p:extLst>
      <p:ext uri="{BB962C8B-B14F-4D97-AF65-F5344CB8AC3E}">
        <p14:creationId xmlns:p14="http://schemas.microsoft.com/office/powerpoint/2010/main" val="1280639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015DF-A4DD-4618-9DEF-7109081816E6}"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01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EE2AD8E-C663-41D6-BA97-0D7F589670E4}" type="datetime1">
              <a:rPr lang="en-US" altLang="en-US" smtClean="0">
                <a:solidFill>
                  <a:prstClr val="white">
                    <a:tint val="75000"/>
                    <a:alpha val="60000"/>
                  </a:prstClr>
                </a:solidFill>
              </a:rPr>
              <a:pPr/>
              <a:t>12/7/2023</a:t>
            </a:fld>
            <a:endParaRPr lang="en-US" altLang="en-US">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251205125"/>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fundingthenextgeneration.org/" TargetMode="External"/><Relationship Id="rId2" Type="http://schemas.openxmlformats.org/officeDocument/2006/relationships/hyperlink" Target="mailto:Margaret@fundingthenextgeneration.org" TargetMode="External"/><Relationship Id="rId1" Type="http://schemas.openxmlformats.org/officeDocument/2006/relationships/slideLayout" Target="../slideLayouts/slideLayout26.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4098758" y="3895345"/>
            <a:ext cx="8093242" cy="1095182"/>
          </a:xfrm>
        </p:spPr>
        <p:txBody>
          <a:bodyPr/>
          <a:lstStyle/>
          <a:p>
            <a:r>
              <a:rPr lang="en-US" altLang="en-US" dirty="0"/>
              <a:t>Margaret Brodkin, Director Funding the Next Generation</a:t>
            </a:r>
          </a:p>
          <a:p>
            <a:r>
              <a:rPr lang="en-US" altLang="en-US" dirty="0"/>
              <a:t>Ed Harrington, Former SF Controller, Expert in Public Finance</a:t>
            </a:r>
          </a:p>
          <a:p>
            <a:endParaRPr lang="en-US" altLang="en-US" dirty="0"/>
          </a:p>
        </p:txBody>
      </p:sp>
      <p:sp>
        <p:nvSpPr>
          <p:cNvPr id="11269" name="Title 2"/>
          <p:cNvSpPr>
            <a:spLocks noGrp="1"/>
          </p:cNvSpPr>
          <p:nvPr>
            <p:ph type="ctrTitle"/>
          </p:nvPr>
        </p:nvSpPr>
        <p:spPr>
          <a:xfrm>
            <a:off x="4058653" y="2085473"/>
            <a:ext cx="7218947" cy="524951"/>
          </a:xfrm>
        </p:spPr>
        <p:txBody>
          <a:bodyPr/>
          <a:lstStyle/>
          <a:p>
            <a:r>
              <a:rPr lang="en-US" altLang="en-US" sz="5333" dirty="0"/>
              <a:t>GET MORE MONEY FOR KIDS IN YOUR CITY AND COUNTY 2024 - 2025 BUDGET</a:t>
            </a:r>
          </a:p>
        </p:txBody>
      </p:sp>
      <p:sp>
        <p:nvSpPr>
          <p:cNvPr id="4" name="Text Placeholder 3"/>
          <p:cNvSpPr>
            <a:spLocks noGrp="1"/>
          </p:cNvSpPr>
          <p:nvPr>
            <p:ph type="body" sz="quarter" idx="10"/>
          </p:nvPr>
        </p:nvSpPr>
        <p:spPr>
          <a:xfrm>
            <a:off x="4088331" y="5742780"/>
            <a:ext cx="4868779" cy="763560"/>
          </a:xfrm>
        </p:spPr>
        <p:txBody>
          <a:bodyPr>
            <a:normAutofit fontScale="92500" lnSpcReduction="20000"/>
          </a:bodyPr>
          <a:lstStyle/>
          <a:p>
            <a:pPr>
              <a:buFont typeface="Arial" charset="0"/>
              <a:buNone/>
              <a:defRPr/>
            </a:pPr>
            <a:r>
              <a:rPr lang="en-US" dirty="0">
                <a:ea typeface="ＭＳ Ｐゴシック" charset="0"/>
                <a:cs typeface="ＭＳ Ｐゴシック" charset="0"/>
              </a:rPr>
              <a:t>Dec. 8, 2023</a:t>
            </a:r>
          </a:p>
          <a:p>
            <a:pPr>
              <a:buFont typeface="Arial" charset="0"/>
              <a:buNone/>
              <a:defRPr/>
            </a:pPr>
            <a:r>
              <a:rPr lang="en-US" dirty="0">
                <a:ea typeface="ＭＳ Ｐゴシック" charset="0"/>
                <a:cs typeface="ＭＳ Ｐゴシック" charset="0"/>
              </a:rPr>
              <a:t>Webinar</a:t>
            </a:r>
          </a:p>
          <a:p>
            <a:pPr>
              <a:buFont typeface="Arial" charset="0"/>
              <a:buNone/>
              <a:defRPr/>
            </a:pPr>
            <a:r>
              <a:rPr lang="en-US" dirty="0">
                <a:ea typeface="ＭＳ Ｐゴシック" charset="0"/>
                <a:cs typeface="ＭＳ Ｐゴシック" charset="0"/>
              </a:rPr>
              <a:t>Will be posted on funding the next generation website </a:t>
            </a:r>
          </a:p>
        </p:txBody>
      </p:sp>
    </p:spTree>
    <p:extLst>
      <p:ext uri="{BB962C8B-B14F-4D97-AF65-F5344CB8AC3E}">
        <p14:creationId xmlns:p14="http://schemas.microsoft.com/office/powerpoint/2010/main" val="8751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49471"/>
            <a:ext cx="12192000" cy="509958"/>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293" y="600409"/>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61" name="Content Placeholder 7">
            <a:extLst>
              <a:ext uri="{FF2B5EF4-FFF2-40B4-BE49-F238E27FC236}">
                <a16:creationId xmlns:a16="http://schemas.microsoft.com/office/drawing/2014/main" id="{B00F4D56-D5D6-6508-D17B-B0DE7B6A8BDF}"/>
              </a:ext>
            </a:extLst>
          </p:cNvPr>
          <p:cNvGraphicFramePr>
            <a:graphicFrameLocks noGrp="1"/>
          </p:cNvGraphicFramePr>
          <p:nvPr>
            <p:ph idx="1"/>
            <p:extLst>
              <p:ext uri="{D42A27DB-BD31-4B8C-83A1-F6EECF244321}">
                <p14:modId xmlns:p14="http://schemas.microsoft.com/office/powerpoint/2010/main" val="336499313"/>
              </p:ext>
            </p:extLst>
          </p:nvPr>
        </p:nvGraphicFramePr>
        <p:xfrm>
          <a:off x="358522" y="2100390"/>
          <a:ext cx="8069240" cy="4616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40" name="Rectangle 2"/>
          <p:cNvSpPr>
            <a:spLocks noGrp="1" noChangeArrowheads="1"/>
          </p:cNvSpPr>
          <p:nvPr>
            <p:ph type="title"/>
          </p:nvPr>
        </p:nvSpPr>
        <p:spPr>
          <a:xfrm>
            <a:off x="2277836" y="457285"/>
            <a:ext cx="6928726" cy="986504"/>
          </a:xfrm>
        </p:spPr>
        <p:txBody>
          <a:bodyPr anchor="t">
            <a:noAutofit/>
          </a:bodyPr>
          <a:lstStyle/>
          <a:p>
            <a:pPr>
              <a:defRPr/>
            </a:pPr>
            <a:r>
              <a:rPr lang="en-US" sz="2800" dirty="0">
                <a:solidFill>
                  <a:srgbClr val="092881"/>
                </a:solidFill>
                <a:latin typeface="Arial Rounded MT Bold" panose="020F0704030504030204" pitchFamily="34" charset="0"/>
                <a:ea typeface="ＭＳ Ｐゴシック" charset="0"/>
                <a:cs typeface="ＭＳ Ｐゴシック" charset="0"/>
              </a:rPr>
              <a:t>QUESTIONS TO ASK </a:t>
            </a:r>
            <a:br>
              <a:rPr lang="en-US" sz="2800" dirty="0">
                <a:solidFill>
                  <a:srgbClr val="092881"/>
                </a:solidFill>
                <a:latin typeface="Arial Rounded MT Bold" panose="020F0704030504030204" pitchFamily="34" charset="0"/>
                <a:ea typeface="ＭＳ Ｐゴシック" charset="0"/>
                <a:cs typeface="ＭＳ Ｐゴシック" charset="0"/>
              </a:rPr>
            </a:br>
            <a:r>
              <a:rPr lang="en-US" sz="2800" dirty="0">
                <a:solidFill>
                  <a:srgbClr val="092881"/>
                </a:solidFill>
                <a:latin typeface="Arial Rounded MT Bold" panose="020F0704030504030204" pitchFamily="34" charset="0"/>
                <a:ea typeface="ＭＳ Ｐゴシック" charset="0"/>
                <a:cs typeface="ＭＳ Ｐゴシック" charset="0"/>
              </a:rPr>
              <a:t>AS YOU REVIEW THE BUDGET</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23559" name="Rectangle 2"/>
          <p:cNvSpPr txBox="1">
            <a:spLocks noChangeArrowheads="1"/>
          </p:cNvSpPr>
          <p:nvPr/>
        </p:nvSpPr>
        <p:spPr bwMode="auto">
          <a:xfrm>
            <a:off x="279456" y="1445683"/>
            <a:ext cx="8227372" cy="45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10" name="Picture 9" descr="iStock_000002129339_Double.jpg"/>
          <p:cNvPicPr>
            <a:picLocks noChangeAspect="1"/>
          </p:cNvPicPr>
          <p:nvPr/>
        </p:nvPicPr>
        <p:blipFill>
          <a:blip r:embed="rId8" cstate="print">
            <a:extLst>
              <a:ext uri="{28A0092B-C50C-407E-A947-70E740481C1C}">
                <a14:useLocalDpi xmlns:a14="http://schemas.microsoft.com/office/drawing/2010/main" val="0"/>
              </a:ext>
            </a:extLst>
          </a:blip>
          <a:srcRect l="11729" r="9259"/>
          <a:stretch>
            <a:fillRect/>
          </a:stretch>
        </p:blipFill>
        <p:spPr bwMode="auto">
          <a:xfrm>
            <a:off x="8618733" y="0"/>
            <a:ext cx="35569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28359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1968" y="1621367"/>
            <a:ext cx="8310268"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indent="0">
              <a:buNone/>
            </a:pPr>
            <a:r>
              <a:rPr lang="en-US" altLang="en-US" sz="3200" dirty="0">
                <a:solidFill>
                  <a:schemeClr val="tx1"/>
                </a:solidFill>
              </a:rPr>
              <a:t> </a:t>
            </a:r>
            <a:r>
              <a:rPr lang="en-US" altLang="en-US" sz="3200" b="1" dirty="0">
                <a:solidFill>
                  <a:schemeClr val="tx1"/>
                </a:solidFill>
              </a:rPr>
              <a:t>Big enough to matter - Small enough to win!</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176463" y="2446421"/>
            <a:ext cx="7534670" cy="4194008"/>
          </a:xfrm>
        </p:spPr>
        <p:txBody>
          <a:bodyPr>
            <a:noAutofit/>
          </a:bodyPr>
          <a:lstStyle/>
          <a:p>
            <a:r>
              <a:rPr lang="en-US" altLang="en-US" sz="3200" dirty="0"/>
              <a:t>Availability of resources  </a:t>
            </a:r>
          </a:p>
          <a:p>
            <a:r>
              <a:rPr lang="en-US" altLang="en-US" sz="3200" dirty="0"/>
              <a:t>Popular with public - responds to felt need </a:t>
            </a:r>
          </a:p>
          <a:p>
            <a:r>
              <a:rPr lang="en-US" altLang="en-US" sz="3200" dirty="0"/>
              <a:t>Supporters willing to engage </a:t>
            </a:r>
          </a:p>
          <a:p>
            <a:r>
              <a:rPr lang="en-US" altLang="en-US" sz="3200" dirty="0"/>
              <a:t>Cost benefit </a:t>
            </a:r>
          </a:p>
          <a:p>
            <a:r>
              <a:rPr lang="en-US" altLang="en-US" sz="3200" dirty="0"/>
              <a:t>Visible results </a:t>
            </a:r>
          </a:p>
          <a:p>
            <a:r>
              <a:rPr lang="en-US" altLang="en-US" sz="3200" dirty="0"/>
              <a:t>Builds power – prepares for next fight </a:t>
            </a:r>
          </a:p>
          <a:p>
            <a:r>
              <a:rPr lang="en-US" altLang="en-US" sz="3200" dirty="0"/>
              <a:t>Engages impacted parents and youth</a:t>
            </a:r>
          </a:p>
          <a:p>
            <a:pPr marL="0" indent="0">
              <a:buNone/>
            </a:pPr>
            <a:endParaRPr lang="en-US" altLang="en-US" sz="3600" dirty="0"/>
          </a:p>
        </p:txBody>
      </p:sp>
      <p:sp>
        <p:nvSpPr>
          <p:cNvPr id="11268" name="Rectangle 2"/>
          <p:cNvSpPr>
            <a:spLocks noGrp="1" noChangeArrowheads="1"/>
          </p:cNvSpPr>
          <p:nvPr>
            <p:ph type="title"/>
          </p:nvPr>
        </p:nvSpPr>
        <p:spPr>
          <a:xfrm>
            <a:off x="2183849" y="384176"/>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CONSIDERATIONS FOR DEVELOPING “ASKS”</a:t>
            </a:r>
          </a:p>
        </p:txBody>
      </p:sp>
      <p:pic>
        <p:nvPicPr>
          <p:cNvPr id="2" name="Picture 1">
            <a:extLst>
              <a:ext uri="{FF2B5EF4-FFF2-40B4-BE49-F238E27FC236}">
                <a16:creationId xmlns:a16="http://schemas.microsoft.com/office/drawing/2014/main" id="{A04FB212-A106-E66E-3251-5778C2A29D0D}"/>
              </a:ext>
            </a:extLst>
          </p:cNvPr>
          <p:cNvPicPr>
            <a:picLocks noChangeAspect="1"/>
          </p:cNvPicPr>
          <p:nvPr/>
        </p:nvPicPr>
        <p:blipFill>
          <a:blip r:embed="rId3"/>
          <a:stretch>
            <a:fillRect/>
          </a:stretch>
        </p:blipFill>
        <p:spPr>
          <a:xfrm>
            <a:off x="7711133" y="166605"/>
            <a:ext cx="4304404" cy="6473824"/>
          </a:xfrm>
          <a:prstGeom prst="rect">
            <a:avLst/>
          </a:prstGeom>
        </p:spPr>
      </p:pic>
    </p:spTree>
    <p:extLst>
      <p:ext uri="{BB962C8B-B14F-4D97-AF65-F5344CB8AC3E}">
        <p14:creationId xmlns:p14="http://schemas.microsoft.com/office/powerpoint/2010/main" val="381535122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53469"/>
            <a:ext cx="7156782" cy="968224"/>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Need, Cost, Program, Population served, Administrator, Outcomes, Cost-Benefits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66" y="111036"/>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02795" y="1949724"/>
            <a:ext cx="6791969" cy="4908275"/>
          </a:xfrm>
        </p:spPr>
        <p:txBody>
          <a:bodyPr>
            <a:noAutofit/>
          </a:bodyPr>
          <a:lstStyle/>
          <a:p>
            <a:r>
              <a:rPr lang="en-US" altLang="en-US" dirty="0"/>
              <a:t>Family Resource Center for teen parents</a:t>
            </a:r>
          </a:p>
          <a:p>
            <a:r>
              <a:rPr lang="en-US" altLang="en-US" dirty="0"/>
              <a:t>Youth Center in underserved neighborhood</a:t>
            </a:r>
          </a:p>
          <a:p>
            <a:r>
              <a:rPr lang="en-US" altLang="en-US" dirty="0"/>
              <a:t>Wages Plus fund for childcare workers</a:t>
            </a:r>
          </a:p>
          <a:p>
            <a:r>
              <a:rPr lang="en-US" altLang="en-US" dirty="0"/>
              <a:t>100 summer jobs for youth</a:t>
            </a:r>
          </a:p>
          <a:p>
            <a:r>
              <a:rPr lang="en-US" altLang="en-US" dirty="0"/>
              <a:t>Community based case managers as alternative to detention</a:t>
            </a:r>
          </a:p>
          <a:p>
            <a:r>
              <a:rPr lang="en-US" altLang="en-US" dirty="0"/>
              <a:t>Wellness center(s) in high school(s)</a:t>
            </a:r>
          </a:p>
          <a:p>
            <a:r>
              <a:rPr lang="en-US" altLang="en-US" dirty="0"/>
              <a:t>Childcare slots for homeless families</a:t>
            </a:r>
          </a:p>
          <a:p>
            <a:r>
              <a:rPr lang="en-US" altLang="en-US" dirty="0"/>
              <a:t>Expanded after-school program(s)</a:t>
            </a:r>
          </a:p>
          <a:p>
            <a:r>
              <a:rPr lang="en-US" altLang="en-US" dirty="0"/>
              <a:t>Renovate a playground</a:t>
            </a:r>
          </a:p>
          <a:p>
            <a:endParaRPr lang="en-US" altLang="en-US" sz="3600" dirty="0"/>
          </a:p>
          <a:p>
            <a:endParaRPr lang="en-US" altLang="en-US" sz="3600" dirty="0"/>
          </a:p>
          <a:p>
            <a:endParaRPr lang="en-US" altLang="en-US" sz="3600" dirty="0"/>
          </a:p>
        </p:txBody>
      </p:sp>
      <p:sp>
        <p:nvSpPr>
          <p:cNvPr id="5" name="Title 4">
            <a:extLst>
              <a:ext uri="{FF2B5EF4-FFF2-40B4-BE49-F238E27FC236}">
                <a16:creationId xmlns:a16="http://schemas.microsoft.com/office/drawing/2014/main" id="{962CF6FD-DC6A-3313-627B-4C306AB48BEA}"/>
              </a:ext>
            </a:extLst>
          </p:cNvPr>
          <p:cNvSpPr>
            <a:spLocks noGrp="1"/>
          </p:cNvSpPr>
          <p:nvPr>
            <p:ph type="title"/>
          </p:nvPr>
        </p:nvSpPr>
        <p:spPr>
          <a:xfrm>
            <a:off x="2740479" y="257615"/>
            <a:ext cx="8414312" cy="549275"/>
          </a:xfrm>
        </p:spPr>
        <p:txBody>
          <a:bodyPr>
            <a:normAutofit fontScale="90000"/>
          </a:bodyPr>
          <a:lstStyle/>
          <a:p>
            <a:r>
              <a:rPr lang="en-US" dirty="0"/>
              <a:t>    </a:t>
            </a:r>
            <a:r>
              <a:rPr lang="en-US" sz="3600" b="1" dirty="0">
                <a:solidFill>
                  <a:schemeClr val="accent1">
                    <a:lumMod val="75000"/>
                  </a:schemeClr>
                </a:solidFill>
                <a:latin typeface="Arial Rounded MT Bold" panose="020F0704030504030204" pitchFamily="34" charset="0"/>
              </a:rPr>
              <a:t>MAKE THE “ASK” CONCRETE</a:t>
            </a:r>
          </a:p>
        </p:txBody>
      </p:sp>
      <p:pic>
        <p:nvPicPr>
          <p:cNvPr id="9" name="Picture 8">
            <a:extLst>
              <a:ext uri="{FF2B5EF4-FFF2-40B4-BE49-F238E27FC236}">
                <a16:creationId xmlns:a16="http://schemas.microsoft.com/office/drawing/2014/main" id="{EF88E02B-C6DF-E078-1BCE-96D320ADC384}"/>
              </a:ext>
            </a:extLst>
          </p:cNvPr>
          <p:cNvPicPr>
            <a:picLocks noChangeAspect="1"/>
          </p:cNvPicPr>
          <p:nvPr/>
        </p:nvPicPr>
        <p:blipFill>
          <a:blip r:embed="rId3"/>
          <a:stretch>
            <a:fillRect/>
          </a:stretch>
        </p:blipFill>
        <p:spPr>
          <a:xfrm>
            <a:off x="6936749" y="5664520"/>
            <a:ext cx="5029636" cy="536494"/>
          </a:xfrm>
          <a:prstGeom prst="rect">
            <a:avLst/>
          </a:prstGeom>
        </p:spPr>
      </p:pic>
      <p:pic>
        <p:nvPicPr>
          <p:cNvPr id="14" name="Picture 13">
            <a:extLst>
              <a:ext uri="{FF2B5EF4-FFF2-40B4-BE49-F238E27FC236}">
                <a16:creationId xmlns:a16="http://schemas.microsoft.com/office/drawing/2014/main" id="{D4BB4099-051E-62B3-AE41-3A2104AF0527}"/>
              </a:ext>
            </a:extLst>
          </p:cNvPr>
          <p:cNvPicPr>
            <a:picLocks noChangeAspect="1"/>
          </p:cNvPicPr>
          <p:nvPr/>
        </p:nvPicPr>
        <p:blipFill rotWithShape="1">
          <a:blip r:embed="rId4"/>
          <a:srcRect l="14075" r="11720"/>
          <a:stretch/>
        </p:blipFill>
        <p:spPr>
          <a:xfrm>
            <a:off x="7079152" y="953469"/>
            <a:ext cx="5112848" cy="4590561"/>
          </a:xfrm>
          <a:prstGeom prst="rect">
            <a:avLst/>
          </a:prstGeom>
        </p:spPr>
      </p:pic>
    </p:spTree>
    <p:extLst>
      <p:ext uri="{BB962C8B-B14F-4D97-AF65-F5344CB8AC3E}">
        <p14:creationId xmlns:p14="http://schemas.microsoft.com/office/powerpoint/2010/main" val="391211083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304800" y="952500"/>
            <a:ext cx="7067550" cy="5781675"/>
          </a:xfrm>
        </p:spPr>
        <p:txBody>
          <a:bodyPr>
            <a:normAutofit fontScale="62500" lnSpcReduction="20000"/>
          </a:bodyPr>
          <a:lstStyle/>
          <a:p>
            <a:r>
              <a:rPr lang="en-US" altLang="en-US" sz="2667" b="1" dirty="0"/>
              <a:t>NAME OF REQUEST/PROGRAM/LINE ITEM</a:t>
            </a:r>
          </a:p>
          <a:p>
            <a:pPr marL="457200" lvl="1" indent="0">
              <a:buNone/>
            </a:pPr>
            <a:r>
              <a:rPr lang="en-US" altLang="en-US" sz="2600" dirty="0"/>
              <a:t>Jobs for opportunity youth</a:t>
            </a:r>
            <a:r>
              <a:rPr lang="en-US" altLang="en-US" sz="2667" dirty="0"/>
              <a:t>	</a:t>
            </a:r>
          </a:p>
          <a:p>
            <a:r>
              <a:rPr lang="en-US" altLang="en-US" sz="2667" b="1" dirty="0"/>
              <a:t>RATIONALE/PROBLEM/NEED</a:t>
            </a:r>
          </a:p>
          <a:p>
            <a:pPr marL="457200" lvl="1" indent="0">
              <a:buNone/>
            </a:pPr>
            <a:r>
              <a:rPr lang="en-US" altLang="en-US" sz="2600" dirty="0"/>
              <a:t>75% of youth in the foster care and juvenile justice systems report they don’t have constructive activity after school.  90% report that their families need resources that could be provided by summer jobs.  Youth employed in constructive work avoid getting into trouble and develop important skills that support their future aspirations.</a:t>
            </a:r>
          </a:p>
          <a:p>
            <a:r>
              <a:rPr lang="en-US" altLang="en-US" sz="2667" b="1" dirty="0"/>
              <a:t>DESCRIPTION OF REQUEST</a:t>
            </a:r>
          </a:p>
          <a:p>
            <a:pPr marL="457200" lvl="1" indent="0">
              <a:buNone/>
            </a:pPr>
            <a:r>
              <a:rPr lang="en-US" altLang="en-US" sz="2600" dirty="0"/>
              <a:t>Afterschool jobs program for 100 youth involved in the juvenile justice or foster care system  in local businesses or non-profit agencies.  The program would be managed by an experienced non-profit which would develop job slots, recruit, provide training for job supervisors and support for employed youth.</a:t>
            </a:r>
          </a:p>
          <a:p>
            <a:r>
              <a:rPr lang="en-US" altLang="en-US" sz="2667" b="1" dirty="0"/>
              <a:t>IMPLEMENTATION/ADMINISTRATION</a:t>
            </a:r>
          </a:p>
          <a:p>
            <a:pPr marL="457200" lvl="1" indent="0">
              <a:buNone/>
            </a:pPr>
            <a:r>
              <a:rPr lang="en-US" altLang="en-US" sz="2600" dirty="0"/>
              <a:t>Issue an RFP for a non-profit administrator through the office of youth development/office of economic development/or rec and park dept. </a:t>
            </a:r>
          </a:p>
          <a:p>
            <a:r>
              <a:rPr lang="en-US" altLang="en-US" sz="2667" b="1" dirty="0"/>
              <a:t>COST</a:t>
            </a:r>
          </a:p>
          <a:p>
            <a:pPr marL="457200" lvl="1" indent="0">
              <a:buNone/>
            </a:pPr>
            <a:r>
              <a:rPr lang="en-US" altLang="en-US" sz="2600" dirty="0"/>
              <a:t>$750,000</a:t>
            </a:r>
          </a:p>
          <a:p>
            <a:r>
              <a:rPr lang="en-US" altLang="en-US" sz="2667" b="1" dirty="0"/>
              <a:t>COST-BENEFIT</a:t>
            </a:r>
          </a:p>
          <a:p>
            <a:pPr marL="457200" lvl="1" indent="0">
              <a:buNone/>
            </a:pPr>
            <a:r>
              <a:rPr lang="en-US" altLang="en-US" sz="2600" dirty="0"/>
              <a:t>Job opportunities reduce recidivism.  The cost of an average stay in detention is $80,000.  </a:t>
            </a:r>
          </a:p>
          <a:p>
            <a:r>
              <a:rPr lang="en-US" altLang="en-US" sz="2667" b="1" dirty="0"/>
              <a:t>SUPPORTERS</a:t>
            </a:r>
          </a:p>
          <a:p>
            <a:pPr marL="457200" lvl="1" indent="0">
              <a:buNone/>
            </a:pPr>
            <a:r>
              <a:rPr lang="en-US" altLang="en-US" sz="2600" dirty="0"/>
              <a:t>Teachers' union, CASA, Chamber of Commerce, YMCA, Boys and Girls Clubs, Youth Uprising Coalition, Parents United, Kiwanis Club…..</a:t>
            </a:r>
          </a:p>
        </p:txBody>
      </p:sp>
      <p:sp>
        <p:nvSpPr>
          <p:cNvPr id="11268" name="Rectangle 2"/>
          <p:cNvSpPr>
            <a:spLocks noGrp="1" noChangeArrowheads="1"/>
          </p:cNvSpPr>
          <p:nvPr>
            <p:ph type="title"/>
          </p:nvPr>
        </p:nvSpPr>
        <p:spPr>
          <a:xfrm>
            <a:off x="0" y="282565"/>
            <a:ext cx="10501993"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WHAT TO PUT IN A BUDGET FACT SHEET</a:t>
            </a:r>
          </a:p>
        </p:txBody>
      </p:sp>
      <p:pic>
        <p:nvPicPr>
          <p:cNvPr id="2" name="Picture 1" descr="A group of people posing for a photo&#10;&#10;Description automatically generated with medium confidence">
            <a:extLst>
              <a:ext uri="{FF2B5EF4-FFF2-40B4-BE49-F238E27FC236}">
                <a16:creationId xmlns:a16="http://schemas.microsoft.com/office/drawing/2014/main" id="{9BB79314-716E-EC8A-957D-304B5B564119}"/>
              </a:ext>
            </a:extLst>
          </p:cNvPr>
          <p:cNvPicPr>
            <a:picLocks noChangeAspect="1"/>
          </p:cNvPicPr>
          <p:nvPr/>
        </p:nvPicPr>
        <p:blipFill rotWithShape="1">
          <a:blip r:embed="rId2">
            <a:extLst>
              <a:ext uri="{28A0092B-C50C-407E-A947-70E740481C1C}">
                <a14:useLocalDpi xmlns:a14="http://schemas.microsoft.com/office/drawing/2010/main" val="0"/>
              </a:ext>
            </a:extLst>
          </a:blip>
          <a:srcRect l="10728" t="5089" r="1500" b="13207"/>
          <a:stretch/>
        </p:blipFill>
        <p:spPr bwMode="auto">
          <a:xfrm>
            <a:off x="7953374" y="3238500"/>
            <a:ext cx="3812447" cy="349567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7551F156-1970-A9E7-785D-25FA147F72B2}"/>
              </a:ext>
            </a:extLst>
          </p:cNvPr>
          <p:cNvPicPr>
            <a:picLocks noChangeAspect="1"/>
          </p:cNvPicPr>
          <p:nvPr/>
        </p:nvPicPr>
        <p:blipFill rotWithShape="1">
          <a:blip r:embed="rId3"/>
          <a:srcRect l="15186" r="9433" b="9532"/>
          <a:stretch/>
        </p:blipFill>
        <p:spPr>
          <a:xfrm>
            <a:off x="8422062" y="148289"/>
            <a:ext cx="3451296" cy="3414061"/>
          </a:xfrm>
          <a:prstGeom prst="rect">
            <a:avLst/>
          </a:prstGeom>
        </p:spPr>
      </p:pic>
    </p:spTree>
    <p:extLst>
      <p:ext uri="{BB962C8B-B14F-4D97-AF65-F5344CB8AC3E}">
        <p14:creationId xmlns:p14="http://schemas.microsoft.com/office/powerpoint/2010/main" val="288398744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1E5687-36BD-8B12-253C-7BCA107E08F2}"/>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C2BE4A0-01E8-14F3-5B86-37F8CA836B9D}"/>
              </a:ext>
            </a:extLst>
          </p:cNvPr>
          <p:cNvSpPr>
            <a:spLocks noGrp="1"/>
          </p:cNvSpPr>
          <p:nvPr>
            <p:ph type="ctrTitle"/>
          </p:nvPr>
        </p:nvSpPr>
        <p:spPr/>
        <p:txBody>
          <a:bodyPr/>
          <a:lstStyle/>
          <a:p>
            <a:endParaRPr lang="en-US"/>
          </a:p>
        </p:txBody>
      </p:sp>
      <p:sp>
        <p:nvSpPr>
          <p:cNvPr id="4" name="Text Placeholder 3">
            <a:extLst>
              <a:ext uri="{FF2B5EF4-FFF2-40B4-BE49-F238E27FC236}">
                <a16:creationId xmlns:a16="http://schemas.microsoft.com/office/drawing/2014/main" id="{A03778EB-D687-481C-B29F-72D5353B92F3}"/>
              </a:ext>
            </a:extLst>
          </p:cNvPr>
          <p:cNvSpPr>
            <a:spLocks noGrp="1"/>
          </p:cNvSpPr>
          <p:nvPr>
            <p:ph type="body" sz="quarter" idx="10"/>
          </p:nvPr>
        </p:nvSpPr>
        <p:spPr/>
        <p:txBody>
          <a:bodyPr>
            <a:normAutofit fontScale="77500" lnSpcReduction="20000"/>
          </a:bodyPr>
          <a:lstStyle/>
          <a:p>
            <a:endParaRPr lang="en-US"/>
          </a:p>
        </p:txBody>
      </p:sp>
      <p:pic>
        <p:nvPicPr>
          <p:cNvPr id="6" name="Picture 5">
            <a:extLst>
              <a:ext uri="{FF2B5EF4-FFF2-40B4-BE49-F238E27FC236}">
                <a16:creationId xmlns:a16="http://schemas.microsoft.com/office/drawing/2014/main" id="{A9CFE7A7-01B8-5F2B-55EC-E9E9BEC9140E}"/>
              </a:ext>
            </a:extLst>
          </p:cNvPr>
          <p:cNvPicPr>
            <a:picLocks noChangeAspect="1"/>
          </p:cNvPicPr>
          <p:nvPr/>
        </p:nvPicPr>
        <p:blipFill>
          <a:blip r:embed="rId2"/>
          <a:stretch>
            <a:fillRect/>
          </a:stretch>
        </p:blipFill>
        <p:spPr>
          <a:xfrm>
            <a:off x="6199" y="0"/>
            <a:ext cx="12179602" cy="6858000"/>
          </a:xfrm>
          <a:prstGeom prst="rect">
            <a:avLst/>
          </a:prstGeom>
        </p:spPr>
      </p:pic>
    </p:spTree>
    <p:extLst>
      <p:ext uri="{BB962C8B-B14F-4D97-AF65-F5344CB8AC3E}">
        <p14:creationId xmlns:p14="http://schemas.microsoft.com/office/powerpoint/2010/main" val="560638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ADVOCACY TIPS</a:t>
            </a:r>
            <a:br>
              <a:rPr lang="en-US" altLang="en-US" sz="7200" dirty="0"/>
            </a:br>
            <a:r>
              <a:rPr lang="en-US" altLang="en-US" sz="7200" dirty="0"/>
              <a:t>Pick one or two ideas.</a:t>
            </a:r>
          </a:p>
        </p:txBody>
      </p:sp>
    </p:spTree>
    <p:extLst>
      <p:ext uri="{BB962C8B-B14F-4D97-AF65-F5344CB8AC3E}">
        <p14:creationId xmlns:p14="http://schemas.microsoft.com/office/powerpoint/2010/main" val="24804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6318584"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PRESERVING THE STATUS QUO</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158416" y="2487401"/>
            <a:ext cx="12033584" cy="3864029"/>
          </a:xfrm>
        </p:spPr>
        <p:txBody>
          <a:bodyPr>
            <a:noAutofit/>
          </a:bodyPr>
          <a:lstStyle/>
          <a:p>
            <a:r>
              <a:rPr lang="en-US" altLang="en-US" sz="3200" b="1" dirty="0"/>
              <a:t>SACRED COWS</a:t>
            </a:r>
          </a:p>
          <a:p>
            <a:r>
              <a:rPr lang="en-US" altLang="en-US" sz="3200" b="1" dirty="0"/>
              <a:t>TURF</a:t>
            </a:r>
          </a:p>
          <a:p>
            <a:r>
              <a:rPr lang="en-US" altLang="en-US" sz="3200" b="1" dirty="0"/>
              <a:t>NEVER THE RIGHT TIME</a:t>
            </a:r>
          </a:p>
          <a:p>
            <a:r>
              <a:rPr lang="en-US" altLang="en-US" sz="3200" b="1" dirty="0"/>
              <a:t>NEVER THE RIGHT APPROACH</a:t>
            </a:r>
          </a:p>
          <a:p>
            <a:r>
              <a:rPr lang="en-US" altLang="en-US" sz="3200" b="1" dirty="0"/>
              <a:t>NO NEW MONEY</a:t>
            </a:r>
          </a:p>
          <a:p>
            <a:r>
              <a:rPr lang="en-US" altLang="en-US" sz="3200" b="1" dirty="0"/>
              <a:t>PURPOSEFUL MYSTIFICATION</a:t>
            </a:r>
          </a:p>
          <a:p>
            <a:r>
              <a:rPr lang="en-US" altLang="en-US" sz="3200" b="1" dirty="0"/>
              <a:t>NON-PROFITS LACK EXPERIENCE &amp; FEAR POLITICAL REPURCUSSIONS</a:t>
            </a:r>
            <a:r>
              <a:rPr lang="en-US" altLang="en-US" sz="3200" dirty="0"/>
              <a:t>.</a:t>
            </a:r>
          </a:p>
        </p:txBody>
      </p:sp>
      <p:sp>
        <p:nvSpPr>
          <p:cNvPr id="11268" name="Rectangle 2"/>
          <p:cNvSpPr>
            <a:spLocks noGrp="1" noChangeArrowheads="1"/>
          </p:cNvSpPr>
          <p:nvPr>
            <p:ph type="title"/>
          </p:nvPr>
        </p:nvSpPr>
        <p:spPr>
          <a:xfrm>
            <a:off x="1845128" y="612321"/>
            <a:ext cx="3927021" cy="306998"/>
          </a:xfrm>
        </p:spPr>
        <p:txBody>
          <a:bodyPr anchor="t">
            <a:noAutofit/>
          </a:bodyPr>
          <a:lstStyle/>
          <a:p>
            <a:pPr>
              <a:defRPr/>
            </a:pPr>
            <a:r>
              <a:rPr lang="en-US" altLang="en-US" sz="4000" b="1" dirty="0">
                <a:solidFill>
                  <a:srgbClr val="0D0486"/>
                </a:solidFill>
                <a:latin typeface="Arial Rounded MT Bold" panose="020F0704030504030204" pitchFamily="34" charset="0"/>
                <a:cs typeface="ＭＳ Ｐゴシック" charset="0"/>
              </a:rPr>
              <a:t>CHALLENGES</a:t>
            </a:r>
          </a:p>
        </p:txBody>
      </p:sp>
      <p:pic>
        <p:nvPicPr>
          <p:cNvPr id="3" name="Picture 2">
            <a:extLst>
              <a:ext uri="{FF2B5EF4-FFF2-40B4-BE49-F238E27FC236}">
                <a16:creationId xmlns:a16="http://schemas.microsoft.com/office/drawing/2014/main" id="{66A7574F-EF88-FD62-F652-B3F48E5CB93C}"/>
              </a:ext>
            </a:extLst>
          </p:cNvPr>
          <p:cNvPicPr>
            <a:picLocks noChangeAspect="1"/>
          </p:cNvPicPr>
          <p:nvPr/>
        </p:nvPicPr>
        <p:blipFill rotWithShape="1">
          <a:blip r:embed="rId3"/>
          <a:srcRect b="7824"/>
          <a:stretch/>
        </p:blipFill>
        <p:spPr>
          <a:xfrm>
            <a:off x="6318584" y="506570"/>
            <a:ext cx="5715000" cy="5267826"/>
          </a:xfrm>
          <a:prstGeom prst="rect">
            <a:avLst/>
          </a:prstGeom>
        </p:spPr>
      </p:pic>
    </p:spTree>
    <p:extLst>
      <p:ext uri="{BB962C8B-B14F-4D97-AF65-F5344CB8AC3E}">
        <p14:creationId xmlns:p14="http://schemas.microsoft.com/office/powerpoint/2010/main" val="315315826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511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184573" y="2435324"/>
            <a:ext cx="5971297" cy="4300212"/>
          </a:xfrm>
        </p:spPr>
        <p:txBody>
          <a:bodyPr>
            <a:normAutofit/>
          </a:bodyPr>
          <a:lstStyle/>
          <a:p>
            <a:pPr marL="0" indent="0">
              <a:buNone/>
            </a:pPr>
            <a:r>
              <a:rPr lang="en-US" altLang="en-US" sz="3200" dirty="0">
                <a:solidFill>
                  <a:srgbClr val="C00000"/>
                </a:solidFill>
              </a:rPr>
              <a:t>TRADITIONAL TACTICS </a:t>
            </a:r>
            <a:r>
              <a:rPr lang="en-US" altLang="en-US" sz="3200" dirty="0"/>
              <a:t>– reports, meetings, letters, testimony, op-eds, site visits, phone calls, media, social media</a:t>
            </a:r>
          </a:p>
          <a:p>
            <a:pPr marL="0" indent="0">
              <a:buNone/>
            </a:pPr>
            <a:r>
              <a:rPr lang="en-US" altLang="en-US" sz="3200" dirty="0">
                <a:solidFill>
                  <a:srgbClr val="C00000"/>
                </a:solidFill>
              </a:rPr>
              <a:t>POLITICAL HARDBALL </a:t>
            </a:r>
            <a:r>
              <a:rPr lang="en-US" altLang="en-US" sz="3200" dirty="0"/>
              <a:t>– demonstrations, sit-ins, petitions, public challenges and direct criticism, guerilla theatre, dramatic press events, persistence</a:t>
            </a:r>
          </a:p>
        </p:txBody>
      </p:sp>
      <p:sp>
        <p:nvSpPr>
          <p:cNvPr id="11268" name="Rectangle 2"/>
          <p:cNvSpPr>
            <a:spLocks noGrp="1" noChangeArrowheads="1"/>
          </p:cNvSpPr>
          <p:nvPr>
            <p:ph type="title"/>
          </p:nvPr>
        </p:nvSpPr>
        <p:spPr>
          <a:xfrm>
            <a:off x="1623485" y="504355"/>
            <a:ext cx="5402957"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PERSUASION AND PRESSURE</a:t>
            </a:r>
          </a:p>
        </p:txBody>
      </p:sp>
      <p:pic>
        <p:nvPicPr>
          <p:cNvPr id="2" name="Picture 1">
            <a:extLst>
              <a:ext uri="{FF2B5EF4-FFF2-40B4-BE49-F238E27FC236}">
                <a16:creationId xmlns:a16="http://schemas.microsoft.com/office/drawing/2014/main" id="{3C4D10F7-B5D2-4919-BC21-35C016CFD4D0}"/>
              </a:ext>
            </a:extLst>
          </p:cNvPr>
          <p:cNvPicPr>
            <a:picLocks noChangeAspect="1"/>
          </p:cNvPicPr>
          <p:nvPr/>
        </p:nvPicPr>
        <p:blipFill>
          <a:blip r:embed="rId3"/>
          <a:stretch>
            <a:fillRect/>
          </a:stretch>
        </p:blipFill>
        <p:spPr>
          <a:xfrm>
            <a:off x="6376028" y="0"/>
            <a:ext cx="5815972" cy="6858000"/>
          </a:xfrm>
          <a:prstGeom prst="rect">
            <a:avLst/>
          </a:prstGeom>
        </p:spPr>
      </p:pic>
      <p:sp>
        <p:nvSpPr>
          <p:cNvPr id="4" name="TextBox 3">
            <a:extLst>
              <a:ext uri="{FF2B5EF4-FFF2-40B4-BE49-F238E27FC236}">
                <a16:creationId xmlns:a16="http://schemas.microsoft.com/office/drawing/2014/main" id="{F560F686-94CE-D36B-F9F3-55AC45E34E8A}"/>
              </a:ext>
            </a:extLst>
          </p:cNvPr>
          <p:cNvSpPr txBox="1"/>
          <p:nvPr/>
        </p:nvSpPr>
        <p:spPr>
          <a:xfrm>
            <a:off x="7285425" y="5780782"/>
            <a:ext cx="4296975" cy="1077218"/>
          </a:xfrm>
          <a:prstGeom prst="rect">
            <a:avLst/>
          </a:prstGeom>
          <a:solidFill>
            <a:schemeClr val="bg1"/>
          </a:solidFill>
        </p:spPr>
        <p:txBody>
          <a:bodyPr wrap="square">
            <a:spAutoFit/>
          </a:bodyPr>
          <a:lstStyle/>
          <a:p>
            <a:pPr marL="0" indent="0">
              <a:buNone/>
            </a:pPr>
            <a:r>
              <a:rPr lang="en-US" altLang="en-US" sz="3200" b="1" dirty="0"/>
              <a:t>Budget campaign from </a:t>
            </a:r>
          </a:p>
          <a:p>
            <a:pPr marL="0" indent="0">
              <a:buNone/>
            </a:pPr>
            <a:r>
              <a:rPr lang="en-US" altLang="en-US" sz="3200" b="1" dirty="0"/>
              <a:t>Children’s Defense Fund</a:t>
            </a:r>
          </a:p>
        </p:txBody>
      </p:sp>
    </p:spTree>
    <p:extLst>
      <p:ext uri="{BB962C8B-B14F-4D97-AF65-F5344CB8AC3E}">
        <p14:creationId xmlns:p14="http://schemas.microsoft.com/office/powerpoint/2010/main" val="248842774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74FFD65B-8A8D-430F-53F1-F11FFA8F6FC6}"/>
              </a:ext>
            </a:extLst>
          </p:cNvPr>
          <p:cNvPicPr>
            <a:picLocks noGrp="1" noChangeAspect="1"/>
          </p:cNvPicPr>
          <p:nvPr>
            <p:ph idx="1"/>
          </p:nvPr>
        </p:nvPicPr>
        <p:blipFill rotWithShape="1">
          <a:blip r:embed="rId2"/>
          <a:srcRect t="25014"/>
          <a:stretch/>
        </p:blipFill>
        <p:spPr>
          <a:xfrm>
            <a:off x="20" y="1282"/>
            <a:ext cx="12191980" cy="6856718"/>
          </a:xfrm>
          <a:prstGeom prst="rect">
            <a:avLst/>
          </a:prstGeom>
        </p:spPr>
      </p:pic>
    </p:spTree>
    <p:extLst>
      <p:ext uri="{BB962C8B-B14F-4D97-AF65-F5344CB8AC3E}">
        <p14:creationId xmlns:p14="http://schemas.microsoft.com/office/powerpoint/2010/main" val="2933560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sp>
        <p:nvSpPr>
          <p:cNvPr id="11269" name="Title 2"/>
          <p:cNvSpPr>
            <a:spLocks noGrp="1"/>
          </p:cNvSpPr>
          <p:nvPr>
            <p:ph type="ctrTitle"/>
          </p:nvPr>
        </p:nvSpPr>
        <p:spPr>
          <a:xfrm>
            <a:off x="2552700" y="76450"/>
            <a:ext cx="7086600" cy="1186830"/>
          </a:xfrm>
        </p:spPr>
        <p:txBody>
          <a:bodyPr/>
          <a:lstStyle/>
          <a:p>
            <a:endParaRPr lang="en-US" altLang="en-US" sz="7200" dirty="0"/>
          </a:p>
        </p:txBody>
      </p:sp>
      <p:pic>
        <p:nvPicPr>
          <p:cNvPr id="6" name="Picture 2" descr="Image result for YOUTH FOR JUSTICE TESTIMONY ON LA BUDGET KIM MCGILL">
            <a:extLst>
              <a:ext uri="{FF2B5EF4-FFF2-40B4-BE49-F238E27FC236}">
                <a16:creationId xmlns:a16="http://schemas.microsoft.com/office/drawing/2014/main" id="{189C8EBF-587D-45EC-836C-BAAA34EE1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23"/>
          <a:stretch/>
        </p:blipFill>
        <p:spPr bwMode="auto">
          <a:xfrm>
            <a:off x="0" y="0"/>
            <a:ext cx="121920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6184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75683"/>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36" y="43325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12436" y="2118116"/>
            <a:ext cx="3648363" cy="4571442"/>
          </a:xfrm>
        </p:spPr>
        <p:txBody>
          <a:bodyPr>
            <a:normAutofit fontScale="92500"/>
          </a:bodyPr>
          <a:lstStyle/>
          <a:p>
            <a:r>
              <a:rPr lang="en-US" altLang="en-US" sz="2800" dirty="0"/>
              <a:t>De-mystify budgets and the budget process</a:t>
            </a:r>
          </a:p>
          <a:p>
            <a:r>
              <a:rPr lang="en-US" altLang="en-US" sz="2800" dirty="0"/>
              <a:t>Inspire one do-able action in the local 2024-25 budget process</a:t>
            </a:r>
          </a:p>
          <a:p>
            <a:r>
              <a:rPr lang="en-US" altLang="en-US" sz="2800" dirty="0"/>
              <a:t>Develop credibility in the fiscal arena</a:t>
            </a:r>
          </a:p>
          <a:p>
            <a:r>
              <a:rPr lang="en-US" altLang="en-US" dirty="0"/>
              <a:t>Start b</a:t>
            </a:r>
            <a:r>
              <a:rPr lang="en-US" altLang="en-US" sz="2800" dirty="0"/>
              <a:t>uilding knowledge and capacity for ongoing budget and fiscal advocacy</a:t>
            </a:r>
            <a:endParaRPr lang="en-US" altLang="en-US" b="1" dirty="0"/>
          </a:p>
        </p:txBody>
      </p:sp>
      <p:sp>
        <p:nvSpPr>
          <p:cNvPr id="11268" name="Rectangle 2"/>
          <p:cNvSpPr>
            <a:spLocks noGrp="1" noChangeArrowheads="1"/>
          </p:cNvSpPr>
          <p:nvPr>
            <p:ph type="title"/>
          </p:nvPr>
        </p:nvSpPr>
        <p:spPr>
          <a:xfrm>
            <a:off x="1584585" y="377457"/>
            <a:ext cx="10972799" cy="993384"/>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BUDGET ADVOCACY –&gt; NEW BUDGET PRIORITIES</a:t>
            </a:r>
          </a:p>
        </p:txBody>
      </p:sp>
      <p:pic>
        <p:nvPicPr>
          <p:cNvPr id="10" name="Picture 2" descr="http://esiattorneys.com/app-site-content/uploads/2015/01/show-me-th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219" y="1634997"/>
            <a:ext cx="8257186" cy="487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8A0AE9-0410-5212-178C-18E20AC6B119}"/>
              </a:ext>
            </a:extLst>
          </p:cNvPr>
          <p:cNvPicPr>
            <a:picLocks noChangeAspect="1"/>
          </p:cNvPicPr>
          <p:nvPr/>
        </p:nvPicPr>
        <p:blipFill>
          <a:blip r:embed="rId4"/>
          <a:stretch>
            <a:fillRect/>
          </a:stretch>
        </p:blipFill>
        <p:spPr>
          <a:xfrm>
            <a:off x="119420" y="1289943"/>
            <a:ext cx="3741379" cy="690109"/>
          </a:xfrm>
          <a:prstGeom prst="rect">
            <a:avLst/>
          </a:prstGeom>
        </p:spPr>
      </p:pic>
    </p:spTree>
    <p:extLst>
      <p:ext uri="{BB962C8B-B14F-4D97-AF65-F5344CB8AC3E}">
        <p14:creationId xmlns:p14="http://schemas.microsoft.com/office/powerpoint/2010/main" val="109923507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240145" y="2436285"/>
            <a:ext cx="6808355" cy="4192114"/>
          </a:xfrm>
        </p:spPr>
        <p:txBody>
          <a:bodyPr/>
          <a:lstStyle/>
          <a:p>
            <a:pPr marL="0" indent="0">
              <a:buNone/>
            </a:pPr>
            <a:r>
              <a:rPr lang="en-US" altLang="en-US" sz="2400" dirty="0"/>
              <a:t>,</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endParaRPr lang="en-US" altLang="en-US" sz="3600" b="1" dirty="0">
              <a:solidFill>
                <a:srgbClr val="0D0486"/>
              </a:solidFill>
              <a:latin typeface="Arial Rounded MT Bold" panose="020F0704030504030204" pitchFamily="34" charset="0"/>
              <a:cs typeface="ＭＳ Ｐゴシック"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1" t="7278" r="1111" b="10080"/>
          <a:stretch/>
        </p:blipFill>
        <p:spPr>
          <a:xfrm rot="10800000">
            <a:off x="782593" y="156414"/>
            <a:ext cx="10387913" cy="6584970"/>
          </a:xfrm>
          <a:prstGeom prst="rect">
            <a:avLst/>
          </a:prstGeom>
        </p:spPr>
      </p:pic>
    </p:spTree>
    <p:extLst>
      <p:ext uri="{BB962C8B-B14F-4D97-AF65-F5344CB8AC3E}">
        <p14:creationId xmlns:p14="http://schemas.microsoft.com/office/powerpoint/2010/main" val="40126417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8578851"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USE PUBLIC FORUMS – TESTIFY AT HEARINGS</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97" y="759663"/>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10293" y="2436285"/>
            <a:ext cx="7108395" cy="4192114"/>
          </a:xfrm>
        </p:spPr>
        <p:txBody>
          <a:bodyPr>
            <a:normAutofit fontScale="92500" lnSpcReduction="20000"/>
          </a:bodyPr>
          <a:lstStyle/>
          <a:p>
            <a:r>
              <a:rPr lang="en-US" altLang="en-US" sz="2667" dirty="0"/>
              <a:t>Reports and facts have an important place, but alone they don’t change budgets.  </a:t>
            </a:r>
          </a:p>
          <a:p>
            <a:r>
              <a:rPr lang="en-US" altLang="en-US" sz="2667" dirty="0"/>
              <a:t>Decision-makers have short attention spans.</a:t>
            </a:r>
          </a:p>
          <a:p>
            <a:r>
              <a:rPr lang="en-US" altLang="en-US" sz="2667" dirty="0"/>
              <a:t>3 minutes is all you get in public testimony.</a:t>
            </a:r>
          </a:p>
          <a:p>
            <a:r>
              <a:rPr lang="en-US" altLang="en-US" sz="2667" dirty="0"/>
              <a:t>Avoid jargon and too much data.</a:t>
            </a:r>
          </a:p>
          <a:p>
            <a:r>
              <a:rPr lang="en-US" altLang="en-US" sz="2667" dirty="0"/>
              <a:t>Tell stories.</a:t>
            </a:r>
          </a:p>
          <a:p>
            <a:r>
              <a:rPr lang="en-US" altLang="en-US" sz="2667" dirty="0"/>
              <a:t>Make it personal.</a:t>
            </a:r>
          </a:p>
          <a:p>
            <a:pPr marL="0" indent="0">
              <a:buNone/>
            </a:pPr>
            <a:r>
              <a:rPr lang="en-US" altLang="en-US" sz="3000" b="1" dirty="0">
                <a:highlight>
                  <a:srgbClr val="FFFF00"/>
                </a:highlight>
              </a:rPr>
              <a:t>The voices of youth and parents are the most powerful.</a:t>
            </a:r>
          </a:p>
          <a:p>
            <a:pPr marL="0" indent="0">
              <a:buNone/>
            </a:pPr>
            <a:r>
              <a:rPr lang="en-US" altLang="en-US" sz="2667" dirty="0"/>
              <a:t>You can start by showing up for open public comment.</a:t>
            </a:r>
          </a:p>
        </p:txBody>
      </p:sp>
      <p:sp>
        <p:nvSpPr>
          <p:cNvPr id="11268" name="Rectangle 2"/>
          <p:cNvSpPr>
            <a:spLocks noGrp="1" noChangeArrowheads="1"/>
          </p:cNvSpPr>
          <p:nvPr>
            <p:ph type="title"/>
          </p:nvPr>
        </p:nvSpPr>
        <p:spPr>
          <a:xfrm>
            <a:off x="1562548" y="759663"/>
            <a:ext cx="748843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COMMUNICATING THE NEED</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1" descr="Sonoma Jessica Wood back of sign.jpg"/>
          <p:cNvPicPr>
            <a:picLocks noChangeAspect="1"/>
          </p:cNvPicPr>
          <p:nvPr/>
        </p:nvPicPr>
        <p:blipFill>
          <a:blip r:embed="rId3" cstate="print">
            <a:extLst>
              <a:ext uri="{28A0092B-C50C-407E-A947-70E740481C1C}">
                <a14:useLocalDpi xmlns:a14="http://schemas.microsoft.com/office/drawing/2010/main" val="0"/>
              </a:ext>
            </a:extLst>
          </a:blip>
          <a:srcRect l="15549" t="3445" r="10672"/>
          <a:stretch>
            <a:fillRect/>
          </a:stretch>
        </p:blipFill>
        <p:spPr bwMode="auto">
          <a:xfrm>
            <a:off x="8552978" y="3242733"/>
            <a:ext cx="3625849" cy="36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9805" y="0"/>
            <a:ext cx="3625849" cy="324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6518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70" y="7511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8" name="Content Placeholder 7">
            <a:extLst>
              <a:ext uri="{FF2B5EF4-FFF2-40B4-BE49-F238E27FC236}">
                <a16:creationId xmlns:a16="http://schemas.microsoft.com/office/drawing/2014/main" id="{1E82FC14-9770-B250-3F2D-116059601DC9}"/>
              </a:ext>
            </a:extLst>
          </p:cNvPr>
          <p:cNvGraphicFramePr>
            <a:graphicFrameLocks noGrp="1"/>
          </p:cNvGraphicFramePr>
          <p:nvPr>
            <p:ph idx="1"/>
            <p:extLst>
              <p:ext uri="{D42A27DB-BD31-4B8C-83A1-F6EECF244321}">
                <p14:modId xmlns:p14="http://schemas.microsoft.com/office/powerpoint/2010/main" val="742227582"/>
              </p:ext>
            </p:extLst>
          </p:nvPr>
        </p:nvGraphicFramePr>
        <p:xfrm>
          <a:off x="634315" y="2529017"/>
          <a:ext cx="7184374" cy="4099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8" name="Rectangle 2"/>
          <p:cNvSpPr>
            <a:spLocks noGrp="1" noChangeArrowheads="1"/>
          </p:cNvSpPr>
          <p:nvPr>
            <p:ph type="title"/>
          </p:nvPr>
        </p:nvSpPr>
        <p:spPr>
          <a:xfrm>
            <a:off x="1396094" y="759663"/>
            <a:ext cx="700495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VOICES OF YOUTH AND PARENTS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3" name="Picture 2" descr="A person standing in a room&#10;&#10;Description automatically generated">
            <a:extLst>
              <a:ext uri="{FF2B5EF4-FFF2-40B4-BE49-F238E27FC236}">
                <a16:creationId xmlns:a16="http://schemas.microsoft.com/office/drawing/2014/main" id="{380DACF7-04CC-4C51-8B4B-24D573D68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8961" y="0"/>
            <a:ext cx="3613149" cy="6858000"/>
          </a:xfrm>
          <a:prstGeom prst="rect">
            <a:avLst/>
          </a:prstGeom>
        </p:spPr>
      </p:pic>
    </p:spTree>
    <p:extLst>
      <p:ext uri="{BB962C8B-B14F-4D97-AF65-F5344CB8AC3E}">
        <p14:creationId xmlns:p14="http://schemas.microsoft.com/office/powerpoint/2010/main" val="25412693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12512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4020156" y="217496"/>
            <a:ext cx="5742516" cy="412749"/>
          </a:xfrm>
        </p:spPr>
        <p:txBody>
          <a:bodyPr anchor="t">
            <a:noAutofit/>
          </a:bodyPr>
          <a:lstStyle/>
          <a:p>
            <a:pPr>
              <a:defRPr/>
            </a:pPr>
            <a:r>
              <a:rPr lang="en-US" altLang="en-US" b="1" dirty="0">
                <a:solidFill>
                  <a:srgbClr val="0D0486"/>
                </a:solidFill>
                <a:latin typeface="Arial Rounded MT Bold" panose="020F0704030504030204" pitchFamily="34" charset="0"/>
                <a:cs typeface="ＭＳ Ｐゴシック" charset="0"/>
              </a:rPr>
              <a:t>DRAMA HELPS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732" y="1774058"/>
            <a:ext cx="6690694" cy="5018021"/>
          </a:xfrm>
          <a:prstGeom prst="rect">
            <a:avLst/>
          </a:prstGeom>
        </p:spPr>
      </p:pic>
      <p:sp>
        <p:nvSpPr>
          <p:cNvPr id="2" name="Rectangle 1">
            <a:extLst>
              <a:ext uri="{FF2B5EF4-FFF2-40B4-BE49-F238E27FC236}">
                <a16:creationId xmlns:a16="http://schemas.microsoft.com/office/drawing/2014/main" id="{CDCE211D-F519-46C8-F71D-A4B3554CF3E0}"/>
              </a:ext>
            </a:extLst>
          </p:cNvPr>
          <p:cNvSpPr/>
          <p:nvPr/>
        </p:nvSpPr>
        <p:spPr>
          <a:xfrm>
            <a:off x="0" y="967553"/>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04C53F-5C2A-1D93-1EA8-FDF298B23A2A}"/>
              </a:ext>
            </a:extLst>
          </p:cNvPr>
          <p:cNvSpPr txBox="1"/>
          <p:nvPr/>
        </p:nvSpPr>
        <p:spPr>
          <a:xfrm>
            <a:off x="7625443" y="2213403"/>
            <a:ext cx="4392386"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a:ea typeface="+mn-ea"/>
                <a:cs typeface="+mn-cs"/>
              </a:rPr>
              <a:t>Parents </a:t>
            </a:r>
            <a:r>
              <a:rPr lang="en-US" sz="4400" b="1" dirty="0">
                <a:latin typeface="Calibri" panose="020F0502020204030204"/>
              </a:rPr>
              <a:t>h</a:t>
            </a:r>
            <a:r>
              <a:rPr kumimoji="0" lang="en-US" sz="4400" b="1" i="0" u="none" strike="noStrike" kern="1200" cap="none" spc="0" normalizeH="0" baseline="0" noProof="0" dirty="0" err="1">
                <a:ln>
                  <a:noFill/>
                </a:ln>
                <a:effectLst/>
                <a:uLnTx/>
                <a:uFillTx/>
                <a:latin typeface="Calibri" panose="020F0502020204030204"/>
                <a:ea typeface="+mn-ea"/>
                <a:cs typeface="+mn-cs"/>
              </a:rPr>
              <a:t>olding</a:t>
            </a:r>
            <a:r>
              <a:rPr kumimoji="0" lang="en-US" sz="4400" b="1" i="0" u="none" strike="noStrike" kern="1200" cap="none" spc="0" normalizeH="0" baseline="0" noProof="0" dirty="0">
                <a:ln>
                  <a:noFill/>
                </a:ln>
                <a:effectLst/>
                <a:uLnTx/>
                <a:uFillTx/>
                <a:latin typeface="Calibri" panose="020F0502020204030204"/>
                <a:ea typeface="+mn-ea"/>
                <a:cs typeface="+mn-cs"/>
              </a:rPr>
              <a:t> names of children on childcare waiting list at public hearing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57700226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27481" y="2389520"/>
            <a:ext cx="2991084" cy="4242469"/>
          </a:xfrm>
        </p:spPr>
        <p:txBody>
          <a:bodyPr/>
          <a:lstStyle/>
          <a:p>
            <a:pPr marL="0" indent="0">
              <a:buNone/>
            </a:pPr>
            <a:r>
              <a:rPr lang="en-US" altLang="en-US" sz="2667" dirty="0"/>
              <a:t>Social media </a:t>
            </a:r>
          </a:p>
          <a:p>
            <a:pPr marL="0" indent="0">
              <a:buNone/>
            </a:pPr>
            <a:r>
              <a:rPr lang="en-US" altLang="en-US" sz="2667" dirty="0"/>
              <a:t>Outreach to community groups</a:t>
            </a:r>
          </a:p>
          <a:p>
            <a:pPr marL="0" indent="0">
              <a:buNone/>
            </a:pPr>
            <a:r>
              <a:rPr lang="en-US" altLang="en-US" sz="2667" dirty="0"/>
              <a:t>Conferences and public forums</a:t>
            </a:r>
          </a:p>
          <a:p>
            <a:pPr marL="0" indent="0">
              <a:buNone/>
            </a:pPr>
            <a:r>
              <a:rPr lang="en-US" altLang="en-US" sz="2667" dirty="0"/>
              <a:t>Mailings and newsletters</a:t>
            </a:r>
          </a:p>
          <a:p>
            <a:pPr marL="0" indent="0">
              <a:buNone/>
            </a:pPr>
            <a:r>
              <a:rPr lang="en-US" altLang="en-US" sz="2667" dirty="0"/>
              <a:t>Speak up for kids' days</a:t>
            </a:r>
          </a:p>
        </p:txBody>
      </p:sp>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ENLIST PUBLIC SUPPORT</a:t>
            </a:r>
          </a:p>
        </p:txBody>
      </p:sp>
      <p:pic>
        <p:nvPicPr>
          <p:cNvPr id="8"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11921" r="7309"/>
          <a:stretch/>
        </p:blipFill>
        <p:spPr>
          <a:xfrm>
            <a:off x="7804728" y="1200150"/>
            <a:ext cx="4387272" cy="543183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60" t="8749" r="360" b="3593"/>
          <a:stretch/>
        </p:blipFill>
        <p:spPr>
          <a:xfrm>
            <a:off x="3055668" y="2622552"/>
            <a:ext cx="5324272" cy="3520335"/>
          </a:xfrm>
          <a:prstGeom prst="rect">
            <a:avLst/>
          </a:prstGeom>
        </p:spPr>
      </p:pic>
    </p:spTree>
    <p:extLst>
      <p:ext uri="{BB962C8B-B14F-4D97-AF65-F5344CB8AC3E}">
        <p14:creationId xmlns:p14="http://schemas.microsoft.com/office/powerpoint/2010/main" val="295764332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USE THE MEDIA</a:t>
            </a:r>
          </a:p>
        </p:txBody>
      </p:sp>
      <p:sp>
        <p:nvSpPr>
          <p:cNvPr id="3" name="Content Placeholder 2"/>
          <p:cNvSpPr>
            <a:spLocks noGrp="1"/>
          </p:cNvSpPr>
          <p:nvPr>
            <p:ph idx="1"/>
          </p:nvPr>
        </p:nvSpPr>
        <p:spPr>
          <a:xfrm>
            <a:off x="568411" y="2361084"/>
            <a:ext cx="5436973" cy="4351338"/>
          </a:xfrm>
        </p:spPr>
        <p:txBody>
          <a:bodyPr>
            <a:normAutofit fontScale="85000" lnSpcReduction="20000"/>
          </a:bodyPr>
          <a:lstStyle/>
          <a:p>
            <a:pPr marL="0" indent="0">
              <a:buNone/>
            </a:pPr>
            <a:r>
              <a:rPr lang="en-US" dirty="0"/>
              <a:t>HAVE A SIMPLE MESSAGE</a:t>
            </a:r>
          </a:p>
          <a:p>
            <a:r>
              <a:rPr lang="en-US" dirty="0"/>
              <a:t>Press conferences</a:t>
            </a:r>
          </a:p>
          <a:p>
            <a:r>
              <a:rPr lang="en-US" dirty="0"/>
              <a:t>Op-eds</a:t>
            </a:r>
          </a:p>
          <a:p>
            <a:r>
              <a:rPr lang="en-US" dirty="0"/>
              <a:t>News releases</a:t>
            </a:r>
          </a:p>
          <a:p>
            <a:r>
              <a:rPr lang="en-US" dirty="0"/>
              <a:t>Feature stories</a:t>
            </a:r>
          </a:p>
          <a:p>
            <a:r>
              <a:rPr lang="en-US" dirty="0"/>
              <a:t>Follow the c’s – crisis, conflict, costumes, celebrities</a:t>
            </a:r>
          </a:p>
          <a:p>
            <a:r>
              <a:rPr lang="en-US" dirty="0"/>
              <a:t>Find a news hook.</a:t>
            </a:r>
          </a:p>
          <a:p>
            <a:endParaRPr lang="en-US" dirty="0"/>
          </a:p>
          <a:p>
            <a:pPr marL="0" indent="0">
              <a:buNone/>
            </a:pPr>
            <a:r>
              <a:rPr lang="en-US" dirty="0">
                <a:solidFill>
                  <a:srgbClr val="C00000"/>
                </a:solidFill>
              </a:rPr>
              <a:t>OFTEN MORE IMPORTANT TO TALK TO THE MEDIA, THAN DIRECTLY TO DECISION-MAKERS</a:t>
            </a:r>
            <a:r>
              <a:rPr lang="en-US" dirty="0"/>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76" y="52974"/>
            <a:ext cx="5230091" cy="6858000"/>
          </a:xfrm>
          <a:prstGeom prst="rect">
            <a:avLst/>
          </a:prstGeom>
        </p:spPr>
      </p:pic>
    </p:spTree>
    <p:extLst>
      <p:ext uri="{BB962C8B-B14F-4D97-AF65-F5344CB8AC3E}">
        <p14:creationId xmlns:p14="http://schemas.microsoft.com/office/powerpoint/2010/main" val="351846431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48343"/>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915" y="996963"/>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537728" y="2833857"/>
            <a:ext cx="6092421" cy="3680471"/>
          </a:xfrm>
        </p:spPr>
        <p:txBody>
          <a:bodyPr>
            <a:normAutofit/>
          </a:bodyPr>
          <a:lstStyle/>
          <a:p>
            <a:pPr marL="0" indent="0">
              <a:buNone/>
            </a:pPr>
            <a:r>
              <a:rPr lang="en-US" altLang="en-US" sz="2667" dirty="0"/>
              <a:t>Often there are folks within the bureaucracy who want change as much as outside advocates – Find them and strategize together.</a:t>
            </a:r>
          </a:p>
          <a:p>
            <a:pPr marL="0" indent="0">
              <a:buNone/>
            </a:pPr>
            <a:endParaRPr lang="en-US" altLang="en-US" sz="2667" dirty="0"/>
          </a:p>
          <a:p>
            <a:pPr marL="0" indent="0">
              <a:buNone/>
            </a:pPr>
            <a:r>
              <a:rPr lang="en-US" altLang="en-US" sz="2667" dirty="0"/>
              <a:t>Elected officials may be champions of your cause.  Your job is to make it easier for them to convince their peers.</a:t>
            </a:r>
          </a:p>
          <a:p>
            <a:pPr marL="0" indent="0">
              <a:buNone/>
            </a:pPr>
            <a:endParaRPr lang="en-US" altLang="en-US" sz="2667" dirty="0"/>
          </a:p>
        </p:txBody>
      </p:sp>
      <p:pic>
        <p:nvPicPr>
          <p:cNvPr id="3080" name="Picture 8" descr="Image may contain: 2 people"/>
          <p:cNvPicPr>
            <a:picLocks noChangeAspect="1" noChangeArrowheads="1"/>
          </p:cNvPicPr>
          <p:nvPr/>
        </p:nvPicPr>
        <p:blipFill rotWithShape="1">
          <a:blip r:embed="rId3">
            <a:extLst>
              <a:ext uri="{28A0092B-C50C-407E-A947-70E740481C1C}">
                <a14:useLocalDpi xmlns:a14="http://schemas.microsoft.com/office/drawing/2010/main" val="0"/>
              </a:ext>
            </a:extLst>
          </a:blip>
          <a:srcRect l="10387" r="8300"/>
          <a:stretch/>
        </p:blipFill>
        <p:spPr bwMode="auto">
          <a:xfrm>
            <a:off x="7305964" y="2483343"/>
            <a:ext cx="4886036" cy="4381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5A9328-8BD4-24ED-332D-34F7C9081334}"/>
              </a:ext>
            </a:extLst>
          </p:cNvPr>
          <p:cNvSpPr>
            <a:spLocks noGrp="1"/>
          </p:cNvSpPr>
          <p:nvPr>
            <p:ph type="title"/>
          </p:nvPr>
        </p:nvSpPr>
        <p:spPr>
          <a:xfrm>
            <a:off x="272096" y="395293"/>
            <a:ext cx="7681533" cy="1325563"/>
          </a:xfrm>
        </p:spPr>
        <p:txBody>
          <a:bodyPr>
            <a:normAutofit fontScale="90000"/>
          </a:bodyPr>
          <a:lstStyle/>
          <a:p>
            <a:r>
              <a:rPr lang="en-US" sz="3600" dirty="0">
                <a:solidFill>
                  <a:srgbClr val="092881"/>
                </a:solidFill>
                <a:latin typeface="Arial Rounded MT Bold" panose="020F0704030504030204" pitchFamily="34" charset="0"/>
              </a:rPr>
              <a:t>USE POLITICAL ALLIES AND CHAMPIONS </a:t>
            </a:r>
            <a:br>
              <a:rPr lang="en-US" sz="3600" dirty="0">
                <a:solidFill>
                  <a:srgbClr val="092881"/>
                </a:solidFill>
                <a:latin typeface="Arial Rounded MT Bold" panose="020F0704030504030204" pitchFamily="34" charset="0"/>
              </a:rPr>
            </a:br>
            <a:r>
              <a:rPr lang="en-US" sz="3600" dirty="0">
                <a:solidFill>
                  <a:srgbClr val="092881"/>
                </a:solidFill>
                <a:latin typeface="Arial Rounded MT Bold" panose="020F0704030504030204" pitchFamily="34" charset="0"/>
              </a:rPr>
              <a:t>INSIDE GOVERNMENT </a:t>
            </a:r>
          </a:p>
        </p:txBody>
      </p:sp>
      <p:pic>
        <p:nvPicPr>
          <p:cNvPr id="2054" name="Picture 6" descr="County health department sign County health department sign on building exterior. public health department stock pictures, royalty-free photos &amp; images">
            <a:extLst>
              <a:ext uri="{FF2B5EF4-FFF2-40B4-BE49-F238E27FC236}">
                <a16:creationId xmlns:a16="http://schemas.microsoft.com/office/drawing/2014/main" id="{EB8B28AC-4986-0BE9-0A25-8D4D82E7D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138" y="0"/>
            <a:ext cx="4112862" cy="2735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026389-9315-D6F0-6EC5-BF6F06FD96D1}"/>
              </a:ext>
            </a:extLst>
          </p:cNvPr>
          <p:cNvSpPr txBox="1"/>
          <p:nvPr/>
        </p:nvSpPr>
        <p:spPr>
          <a:xfrm>
            <a:off x="7736785" y="5864357"/>
            <a:ext cx="4455215" cy="132856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chemeClr val="bg1"/>
                </a:solidFill>
                <a:effectLst/>
                <a:uLnTx/>
                <a:uFillTx/>
                <a:latin typeface="Calibri" panose="020F0502020204030204"/>
                <a:ea typeface="+mn-ea"/>
                <a:cs typeface="+mn-cs"/>
              </a:rPr>
              <a:t>San Joaquin County Board of Supervisor members chairing children’s task force advocated for by children’s coalition</a:t>
            </a:r>
            <a:r>
              <a:rPr kumimoji="0" lang="en-US" altLang="en-US" sz="2000" b="0"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15645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06401" y="2436285"/>
            <a:ext cx="7555344" cy="4192114"/>
          </a:xfrm>
        </p:spPr>
        <p:txBody>
          <a:bodyPr>
            <a:normAutofit/>
          </a:bodyPr>
          <a:lstStyle/>
          <a:p>
            <a:pPr marL="0" indent="0">
              <a:buNone/>
            </a:pPr>
            <a:r>
              <a:rPr lang="en-US" altLang="en-US" sz="2667" dirty="0"/>
              <a:t>San Francisco Budget Justice Coalition</a:t>
            </a:r>
          </a:p>
          <a:p>
            <a:pPr marL="0" indent="0">
              <a:buNone/>
            </a:pPr>
            <a:r>
              <a:rPr lang="en-US" sz="1600" dirty="0"/>
              <a:t>ACCE AFT 2121 AIDS Legal Referral Panel API Council Arts for a Better Bay Area Bay Area Community Resources (BACR) Causa Justa::Just Cause Chinese Progressive Association Coalition of Agencies Serving the Elderly Coalition on Homelessness Coleman Advocates for Children and Youth Community Alliance of Disability Advocates Community Housing Partnership Community Partnership for LGBTQQ Youth (CPQY) Dolores Street Community Services (DSCS) El/La Para TransLatinas Hamilton Families Homeless Emergency Service Providers Association (HESPA) HIV/AIDS Provider Network (HAPN) Hospitality House Jobs With Justice Larkin Street Youth Services LYRIC New Door Ventures NEXT Village SF Parent Voices St. James Infirmary San Francisco Child Care Planning &amp; Advisory Council San Francisco Housing Rights Committee San Francisco Human Services Network San Francisco Immigrant Legal &amp; Education Network (SFILEN) Senior and Disability Action Service Employees International Union, Local 1021 Sheroes Project South of Market Community Action Network (SOMCAN) Supportive Housing Provider Network (SHPN) TGI Justice Project Young Women's Freedom Center</a:t>
            </a:r>
            <a:endParaRPr lang="en-US" altLang="en-US" sz="2667" dirty="0"/>
          </a:p>
        </p:txBody>
      </p:sp>
      <p:sp>
        <p:nvSpPr>
          <p:cNvPr id="11268" name="Rectangle 2"/>
          <p:cNvSpPr>
            <a:spLocks noGrp="1" noChangeArrowheads="1"/>
          </p:cNvSpPr>
          <p:nvPr>
            <p:ph type="title"/>
          </p:nvPr>
        </p:nvSpPr>
        <p:spPr>
          <a:xfrm>
            <a:off x="3364443" y="729193"/>
            <a:ext cx="944668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BUILD COALITIONS AND ALLIES</a:t>
            </a: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l="9436" r="15410"/>
          <a:stretch>
            <a:fillRect/>
          </a:stretch>
        </p:blipFill>
        <p:spPr bwMode="auto">
          <a:xfrm>
            <a:off x="8254520" y="1621367"/>
            <a:ext cx="3937480" cy="50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90168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37065" y="2436284"/>
            <a:ext cx="7496954" cy="4186938"/>
          </a:xfrm>
        </p:spPr>
        <p:txBody>
          <a:bodyPr>
            <a:normAutofit/>
          </a:bodyPr>
          <a:lstStyle/>
          <a:p>
            <a:pPr marL="0" indent="0">
              <a:buNone/>
            </a:pPr>
            <a:r>
              <a:rPr lang="en-US" altLang="en-US" sz="2667" dirty="0"/>
              <a:t>The Taxpayer revolt is alive and well.  New items in the budget threaten increased spending and therefore new taxes.</a:t>
            </a:r>
          </a:p>
          <a:p>
            <a:pPr marL="0" indent="0">
              <a:buNone/>
            </a:pPr>
            <a:r>
              <a:rPr lang="en-US" altLang="en-US" sz="2667" dirty="0"/>
              <a:t>Policymakers are often leery of funding for new items since it implies an ongoing commitment.</a:t>
            </a:r>
          </a:p>
          <a:p>
            <a:pPr marL="0" indent="0">
              <a:buNone/>
            </a:pPr>
            <a:r>
              <a:rPr lang="en-US" altLang="en-US" sz="2667" dirty="0"/>
              <a:t>Opposition is often behind the scenes – particularly when status quo and turf is threatened.</a:t>
            </a:r>
            <a:endParaRPr lang="en-US" altLang="en-US" sz="2667" dirty="0">
              <a:solidFill>
                <a:srgbClr val="C00000"/>
              </a:solidFill>
            </a:endParaRPr>
          </a:p>
          <a:p>
            <a:pPr marL="0" indent="0">
              <a:buNone/>
            </a:pPr>
            <a:r>
              <a:rPr lang="en-US" altLang="en-US" sz="2667" dirty="0">
                <a:solidFill>
                  <a:srgbClr val="C00000"/>
                </a:solidFill>
              </a:rPr>
              <a:t>BUDGET ADVOCACY IS ONE BATTLE AFTER ANOTHER.</a:t>
            </a:r>
          </a:p>
          <a:p>
            <a:pPr marL="0" indent="0">
              <a:buNone/>
            </a:pPr>
            <a:r>
              <a:rPr lang="en-US" altLang="en-US" sz="2667" b="1" dirty="0">
                <a:solidFill>
                  <a:srgbClr val="C00000"/>
                </a:solidFill>
              </a:rPr>
              <a:t>Must be the folks who never go away</a:t>
            </a:r>
            <a:r>
              <a:rPr lang="en-US" altLang="en-US" sz="2667" dirty="0">
                <a:solidFill>
                  <a:srgbClr val="C00000"/>
                </a:solidFill>
              </a:rPr>
              <a:t>.</a:t>
            </a:r>
          </a:p>
          <a:p>
            <a:pPr marL="0" indent="0">
              <a:buNone/>
            </a:pPr>
            <a:endParaRPr lang="en-US" altLang="en-US" sz="2667" dirty="0"/>
          </a:p>
        </p:txBody>
      </p:sp>
      <p:sp>
        <p:nvSpPr>
          <p:cNvPr id="11268" name="Rectangle 2"/>
          <p:cNvSpPr>
            <a:spLocks noGrp="1" noChangeArrowheads="1"/>
          </p:cNvSpPr>
          <p:nvPr>
            <p:ph type="title"/>
          </p:nvPr>
        </p:nvSpPr>
        <p:spPr>
          <a:xfrm>
            <a:off x="2394254" y="733793"/>
            <a:ext cx="6684432" cy="412749"/>
          </a:xfrm>
        </p:spPr>
        <p:txBody>
          <a:bodyPr anchor="t">
            <a:noAutofit/>
          </a:bodyPr>
          <a:lstStyle/>
          <a:p>
            <a:pPr>
              <a:defRPr/>
            </a:pPr>
            <a:r>
              <a:rPr lang="en-US" altLang="en-US" sz="3600" b="1" dirty="0">
                <a:solidFill>
                  <a:srgbClr val="0D0486"/>
                </a:solidFill>
                <a:latin typeface="Arial Rounded MT Bold" panose="020F0704030504030204" pitchFamily="34" charset="0"/>
                <a:cs typeface="ＭＳ Ｐゴシック" charset="0"/>
              </a:rPr>
              <a:t>PREPARE FOR OPPOSITION</a:t>
            </a:r>
          </a:p>
        </p:txBody>
      </p:sp>
      <p:pic>
        <p:nvPicPr>
          <p:cNvPr id="8" name="Picture 8" descr="http://img.timeinc.net/time/magazine/archive/covers/1978/1101780619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0508" y="0"/>
            <a:ext cx="1691491" cy="22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 result for sacred cow images">
            <a:extLst>
              <a:ext uri="{FF2B5EF4-FFF2-40B4-BE49-F238E27FC236}">
                <a16:creationId xmlns:a16="http://schemas.microsoft.com/office/drawing/2014/main" id="{723E4CDA-517A-4969-8EEE-04D5A0334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726" y="2570483"/>
            <a:ext cx="3599209" cy="343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598970"/>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49206" y="1593851"/>
            <a:ext cx="5442793"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260" y="4170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874053" y="1627166"/>
            <a:ext cx="5560426" cy="4773634"/>
          </a:xfrm>
        </p:spPr>
        <p:txBody>
          <a:bodyPr>
            <a:normAutofit/>
          </a:bodyPr>
          <a:lstStyle/>
          <a:p>
            <a:pPr marL="0" indent="0">
              <a:buNone/>
            </a:pPr>
            <a:r>
              <a:rPr lang="en-US" altLang="en-US" sz="3200" dirty="0"/>
              <a:t>Hold decision-makers accountable after the budget process – for negative AND positive decisions.</a:t>
            </a:r>
          </a:p>
          <a:p>
            <a:pPr lvl="1"/>
            <a:r>
              <a:rPr lang="en-US" altLang="en-US" sz="3200" dirty="0"/>
              <a:t>Newsletters</a:t>
            </a:r>
          </a:p>
          <a:p>
            <a:pPr lvl="1"/>
            <a:r>
              <a:rPr lang="en-US" altLang="en-US" sz="3200" dirty="0"/>
              <a:t>Report cards</a:t>
            </a:r>
          </a:p>
          <a:p>
            <a:pPr lvl="1"/>
            <a:r>
              <a:rPr lang="en-US" altLang="en-US" sz="3200" dirty="0"/>
              <a:t>Follow-up meetings</a:t>
            </a:r>
          </a:p>
          <a:p>
            <a:pPr lvl="1"/>
            <a:r>
              <a:rPr lang="en-US" altLang="en-US" sz="3200" dirty="0"/>
              <a:t>Newspaper ads</a:t>
            </a:r>
          </a:p>
          <a:p>
            <a:pPr lvl="1"/>
            <a:r>
              <a:rPr lang="en-US" altLang="en-US" sz="3200" dirty="0"/>
              <a:t>Accountability sessions</a:t>
            </a:r>
          </a:p>
          <a:p>
            <a:pPr lvl="1"/>
            <a:endParaRPr lang="en-US" altLang="en-US" sz="2267" dirty="0"/>
          </a:p>
        </p:txBody>
      </p:sp>
      <p:sp>
        <p:nvSpPr>
          <p:cNvPr id="11268" name="Rectangle 2"/>
          <p:cNvSpPr>
            <a:spLocks noGrp="1" noChangeArrowheads="1"/>
          </p:cNvSpPr>
          <p:nvPr>
            <p:ph type="title"/>
          </p:nvPr>
        </p:nvSpPr>
        <p:spPr>
          <a:xfrm>
            <a:off x="2906853" y="631936"/>
            <a:ext cx="6064250"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BUILD IN ACCOUNTABILITY</a:t>
            </a:r>
          </a:p>
        </p:txBody>
      </p:sp>
      <p:pic>
        <p:nvPicPr>
          <p:cNvPr id="2" name="Picture 1">
            <a:extLst>
              <a:ext uri="{FF2B5EF4-FFF2-40B4-BE49-F238E27FC236}">
                <a16:creationId xmlns:a16="http://schemas.microsoft.com/office/drawing/2014/main" id="{59A665CE-830A-41D2-A97D-A6B7EB773214}"/>
              </a:ext>
            </a:extLst>
          </p:cNvPr>
          <p:cNvPicPr>
            <a:picLocks noChangeAspect="1"/>
          </p:cNvPicPr>
          <p:nvPr/>
        </p:nvPicPr>
        <p:blipFill rotWithShape="1">
          <a:blip r:embed="rId3"/>
          <a:srcRect t="18546" b="25745"/>
          <a:stretch/>
        </p:blipFill>
        <p:spPr>
          <a:xfrm>
            <a:off x="6749208" y="2234308"/>
            <a:ext cx="5442792" cy="3864029"/>
          </a:xfrm>
          <a:prstGeom prst="rect">
            <a:avLst/>
          </a:prstGeom>
        </p:spPr>
      </p:pic>
      <p:sp>
        <p:nvSpPr>
          <p:cNvPr id="4" name="TextBox 3">
            <a:extLst>
              <a:ext uri="{FF2B5EF4-FFF2-40B4-BE49-F238E27FC236}">
                <a16:creationId xmlns:a16="http://schemas.microsoft.com/office/drawing/2014/main" id="{066762D9-C9C2-C073-2294-A5F873C2FE35}"/>
              </a:ext>
            </a:extLst>
          </p:cNvPr>
          <p:cNvSpPr txBox="1"/>
          <p:nvPr/>
        </p:nvSpPr>
        <p:spPr>
          <a:xfrm>
            <a:off x="6461225" y="1545157"/>
            <a:ext cx="5560426" cy="720325"/>
          </a:xfrm>
          <a:prstGeom prst="rect">
            <a:avLst/>
          </a:prstGeom>
          <a:noFill/>
        </p:spPr>
        <p:txBody>
          <a:bodyPr wrap="square">
            <a:spAutoFit/>
          </a:bodyPr>
          <a:lstStyle/>
          <a:p>
            <a:pPr marR="0" lvl="1" algn="l" defTabSz="914400" rtl="0" eaLnBrk="1" fontAlgn="auto" latinLnBrk="0" hangingPunct="1">
              <a:lnSpc>
                <a:spcPct val="90000"/>
              </a:lnSpc>
              <a:spcBef>
                <a:spcPts val="500"/>
              </a:spcBef>
              <a:spcAft>
                <a:spcPts val="0"/>
              </a:spcAft>
              <a:buClrTx/>
              <a:buSzTx/>
              <a:tabLst/>
              <a:defRPr/>
            </a:pPr>
            <a:r>
              <a:rPr kumimoji="0" lang="en-US" altLang="en-US" sz="2267" b="1" i="0" u="none" strike="noStrike" kern="1200" cap="none" spc="0" normalizeH="0" baseline="0" noProof="0" dirty="0">
                <a:ln>
                  <a:noFill/>
                </a:ln>
                <a:solidFill>
                  <a:prstClr val="black"/>
                </a:solidFill>
                <a:effectLst/>
                <a:uLnTx/>
                <a:uFillTx/>
                <a:latin typeface="Calibri" panose="020F0502020204030204"/>
                <a:ea typeface="+mn-ea"/>
                <a:cs typeface="+mn-cs"/>
              </a:rPr>
              <a:t>CHILDREN’S BUDGET COALITION GRADES THE SF BOARD OF SUPERVISORS</a:t>
            </a:r>
          </a:p>
        </p:txBody>
      </p:sp>
    </p:spTree>
    <p:extLst>
      <p:ext uri="{BB962C8B-B14F-4D97-AF65-F5344CB8AC3E}">
        <p14:creationId xmlns:p14="http://schemas.microsoft.com/office/powerpoint/2010/main" val="209834948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0651"/>
            <a:ext cx="12192000" cy="56061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53002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589540" y="2121401"/>
            <a:ext cx="5925560" cy="3864029"/>
          </a:xfrm>
        </p:spPr>
        <p:txBody>
          <a:bodyPr>
            <a:noAutofit/>
          </a:bodyPr>
          <a:lstStyle/>
          <a:p>
            <a:r>
              <a:rPr lang="en-US" altLang="en-US" sz="3600" dirty="0"/>
              <a:t>A budget is a moral document that reflects community values.</a:t>
            </a:r>
          </a:p>
          <a:p>
            <a:r>
              <a:rPr lang="en-US" altLang="en-US" sz="3600" dirty="0"/>
              <a:t>Funding inequity is a social justice issue.</a:t>
            </a:r>
          </a:p>
          <a:p>
            <a:r>
              <a:rPr lang="en-US" altLang="en-US" sz="3600" dirty="0"/>
              <a:t>What kids need costs money.  </a:t>
            </a:r>
          </a:p>
          <a:p>
            <a:r>
              <a:rPr lang="en-US" altLang="en-US" sz="3600" dirty="0"/>
              <a:t>Lack of resources is greatest resistance to change</a:t>
            </a:r>
          </a:p>
        </p:txBody>
      </p:sp>
      <p:sp>
        <p:nvSpPr>
          <p:cNvPr id="11268" name="Rectangle 2"/>
          <p:cNvSpPr>
            <a:spLocks noGrp="1" noChangeArrowheads="1"/>
          </p:cNvSpPr>
          <p:nvPr>
            <p:ph type="title"/>
          </p:nvPr>
        </p:nvSpPr>
        <p:spPr>
          <a:xfrm>
            <a:off x="2875948" y="567269"/>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WHY BUDGETS MATTER?</a:t>
            </a:r>
          </a:p>
        </p:txBody>
      </p:sp>
      <p:pic>
        <p:nvPicPr>
          <p:cNvPr id="2" name="Picture 2">
            <a:extLst>
              <a:ext uri="{FF2B5EF4-FFF2-40B4-BE49-F238E27FC236}">
                <a16:creationId xmlns:a16="http://schemas.microsoft.com/office/drawing/2014/main" id="{0910D20F-35A3-C144-1FC6-A48B198AE3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628" r="6115" b="26173"/>
          <a:stretch/>
        </p:blipFill>
        <p:spPr bwMode="auto">
          <a:xfrm>
            <a:off x="6815004" y="1372453"/>
            <a:ext cx="5376996" cy="4864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07015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49206" y="1593851"/>
            <a:ext cx="5442793"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260" y="4170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874053" y="1627166"/>
            <a:ext cx="5560426" cy="4773634"/>
          </a:xfrm>
        </p:spPr>
        <p:txBody>
          <a:bodyPr>
            <a:normAutofit/>
          </a:bodyPr>
          <a:lstStyle/>
          <a:p>
            <a:pPr marL="0" indent="0">
              <a:buNone/>
            </a:pPr>
            <a:r>
              <a:rPr lang="en-US" altLang="en-US" sz="3200" dirty="0"/>
              <a:t>Hold decision-</a:t>
            </a:r>
            <a:r>
              <a:rPr lang="en-US" altLang="en-US" sz="3200" dirty="0" err="1"/>
              <a:t>makersaccountable</a:t>
            </a:r>
            <a:r>
              <a:rPr lang="en-US" altLang="en-US" sz="3200" dirty="0"/>
              <a:t> after the budget process – for negative AND positive decisions.</a:t>
            </a:r>
          </a:p>
          <a:p>
            <a:pPr lvl="1"/>
            <a:r>
              <a:rPr lang="en-US" altLang="en-US" sz="3200" dirty="0"/>
              <a:t>Newsletters</a:t>
            </a:r>
          </a:p>
          <a:p>
            <a:pPr lvl="1"/>
            <a:r>
              <a:rPr lang="en-US" altLang="en-US" sz="3200" dirty="0"/>
              <a:t>Report cards</a:t>
            </a:r>
          </a:p>
          <a:p>
            <a:pPr lvl="1"/>
            <a:r>
              <a:rPr lang="en-US" altLang="en-US" sz="3200" dirty="0"/>
              <a:t>Follow-up meetings</a:t>
            </a:r>
          </a:p>
          <a:p>
            <a:pPr lvl="1"/>
            <a:r>
              <a:rPr lang="en-US" altLang="en-US" sz="3200" dirty="0"/>
              <a:t>Newspaper ads</a:t>
            </a:r>
          </a:p>
          <a:p>
            <a:pPr lvl="1"/>
            <a:r>
              <a:rPr lang="en-US" altLang="en-US" sz="3200" dirty="0"/>
              <a:t>Accountability sessions</a:t>
            </a:r>
          </a:p>
          <a:p>
            <a:pPr lvl="1"/>
            <a:endParaRPr lang="en-US" altLang="en-US" sz="2267" dirty="0"/>
          </a:p>
        </p:txBody>
      </p:sp>
      <p:sp>
        <p:nvSpPr>
          <p:cNvPr id="11268" name="Rectangle 2"/>
          <p:cNvSpPr>
            <a:spLocks noGrp="1" noChangeArrowheads="1"/>
          </p:cNvSpPr>
          <p:nvPr>
            <p:ph type="title"/>
          </p:nvPr>
        </p:nvSpPr>
        <p:spPr>
          <a:xfrm>
            <a:off x="2906853" y="631936"/>
            <a:ext cx="6064250"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BUILD IN ACCOUNTABILITY</a:t>
            </a:r>
          </a:p>
        </p:txBody>
      </p:sp>
      <p:sp>
        <p:nvSpPr>
          <p:cNvPr id="4" name="TextBox 3">
            <a:extLst>
              <a:ext uri="{FF2B5EF4-FFF2-40B4-BE49-F238E27FC236}">
                <a16:creationId xmlns:a16="http://schemas.microsoft.com/office/drawing/2014/main" id="{066762D9-C9C2-C073-2294-A5F873C2FE35}"/>
              </a:ext>
            </a:extLst>
          </p:cNvPr>
          <p:cNvSpPr txBox="1"/>
          <p:nvPr/>
        </p:nvSpPr>
        <p:spPr>
          <a:xfrm>
            <a:off x="6461225" y="1545157"/>
            <a:ext cx="2153386" cy="2290307"/>
          </a:xfrm>
          <a:prstGeom prst="rect">
            <a:avLst/>
          </a:prstGeom>
          <a:noFill/>
        </p:spPr>
        <p:txBody>
          <a:bodyPr wrap="square">
            <a:spAutoFit/>
          </a:bodyPr>
          <a:lstStyle/>
          <a:p>
            <a:pPr marR="0" lvl="1" algn="l" defTabSz="914400" rtl="0" eaLnBrk="1" fontAlgn="auto" latinLnBrk="0" hangingPunct="1">
              <a:lnSpc>
                <a:spcPct val="90000"/>
              </a:lnSpc>
              <a:spcBef>
                <a:spcPts val="500"/>
              </a:spcBef>
              <a:spcAft>
                <a:spcPts val="0"/>
              </a:spcAft>
              <a:buClrTx/>
              <a:buSzTx/>
              <a:tabLst/>
              <a:defRPr/>
            </a:pPr>
            <a:r>
              <a:rPr kumimoji="0" lang="en-US" altLang="en-US" sz="2267" b="1" i="0" u="none" strike="noStrike" kern="1200" cap="none" spc="0" normalizeH="0" baseline="0" noProof="0" dirty="0">
                <a:ln>
                  <a:noFill/>
                </a:ln>
                <a:solidFill>
                  <a:prstClr val="black"/>
                </a:solidFill>
                <a:effectLst/>
                <a:uLnTx/>
                <a:uFillTx/>
                <a:latin typeface="Calibri" panose="020F0502020204030204"/>
                <a:ea typeface="+mn-ea"/>
                <a:cs typeface="+mn-cs"/>
              </a:rPr>
              <a:t>CHILDREN’S BUDGET COALITION GRADES THE BARD OF SUPERVISORS</a:t>
            </a:r>
          </a:p>
        </p:txBody>
      </p:sp>
      <p:pic>
        <p:nvPicPr>
          <p:cNvPr id="3" name="Picture 2">
            <a:extLst>
              <a:ext uri="{FF2B5EF4-FFF2-40B4-BE49-F238E27FC236}">
                <a16:creationId xmlns:a16="http://schemas.microsoft.com/office/drawing/2014/main" id="{D3018AC7-4478-DB7C-ABC8-1E0FEA9E30D4}"/>
              </a:ext>
            </a:extLst>
          </p:cNvPr>
          <p:cNvPicPr>
            <a:picLocks noChangeAspect="1"/>
          </p:cNvPicPr>
          <p:nvPr/>
        </p:nvPicPr>
        <p:blipFill>
          <a:blip r:embed="rId3"/>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652792895"/>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929416"/>
            <a:ext cx="9001125"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Focus on engaging stakeholders.</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841" y="12382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2792944" y="307745"/>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REFORM THE PROCESS</a:t>
            </a:r>
          </a:p>
        </p:txBody>
      </p:sp>
      <p:sp>
        <p:nvSpPr>
          <p:cNvPr id="3" name="Content Placeholder 2"/>
          <p:cNvSpPr>
            <a:spLocks noGrp="1"/>
          </p:cNvSpPr>
          <p:nvPr>
            <p:ph idx="1"/>
          </p:nvPr>
        </p:nvSpPr>
        <p:spPr>
          <a:xfrm>
            <a:off x="431945" y="1725703"/>
            <a:ext cx="5869305" cy="5008472"/>
          </a:xfrm>
        </p:spPr>
        <p:txBody>
          <a:bodyPr>
            <a:normAutofit fontScale="25000" lnSpcReduction="20000"/>
          </a:bodyPr>
          <a:lstStyle/>
          <a:p>
            <a:r>
              <a:rPr lang="en-US" sz="11200" dirty="0"/>
              <a:t>Create accessible forums for public input at all levels and at all points in the process</a:t>
            </a:r>
          </a:p>
          <a:p>
            <a:r>
              <a:rPr lang="en-US" sz="11200" dirty="0"/>
              <a:t>Ensure public access to budget decision-makers</a:t>
            </a:r>
          </a:p>
          <a:p>
            <a:r>
              <a:rPr lang="en-US" sz="11200" dirty="0"/>
              <a:t>Empower the legislative body</a:t>
            </a:r>
          </a:p>
          <a:p>
            <a:r>
              <a:rPr lang="en-US" sz="11200" dirty="0"/>
              <a:t>Strengthen budget policy support</a:t>
            </a:r>
          </a:p>
          <a:p>
            <a:r>
              <a:rPr lang="en-US" sz="11200" dirty="0"/>
              <a:t>Make TRANSPARENCY a priority</a:t>
            </a:r>
            <a:endParaRPr lang="en-US" sz="11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64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6400" b="1" dirty="0">
                <a:effectLst/>
                <a:latin typeface="Calibri" panose="020F0502020204030204" pitchFamily="34" charset="0"/>
                <a:ea typeface="Calibri" panose="020F0502020204030204" pitchFamily="34" charset="0"/>
                <a:cs typeface="Times New Roman" panose="02020603050405020304" pitchFamily="18" charset="0"/>
              </a:rPr>
              <a:t>Quote to the right: From the National Advisory Council on State and Local Budgeting</a:t>
            </a:r>
            <a:r>
              <a:rPr lang="en-US" sz="6400" dirty="0">
                <a:effectLst/>
                <a:latin typeface="Calibri" panose="020F0502020204030204" pitchFamily="34" charset="0"/>
                <a:ea typeface="Calibri" panose="020F0502020204030204" pitchFamily="34" charset="0"/>
                <a:cs typeface="Times New Roman" panose="02020603050405020304" pitchFamily="18" charset="0"/>
              </a:rPr>
              <a:t>, which was published by the </a:t>
            </a:r>
            <a:r>
              <a:rPr lang="en-US" sz="6400" b="1" dirty="0">
                <a:effectLst/>
                <a:latin typeface="Calibri" panose="020F0502020204030204" pitchFamily="34" charset="0"/>
                <a:ea typeface="Calibri" panose="020F0502020204030204" pitchFamily="34" charset="0"/>
                <a:cs typeface="Times New Roman" panose="02020603050405020304" pitchFamily="18" charset="0"/>
              </a:rPr>
              <a:t>Government Finance Officers Association</a:t>
            </a:r>
            <a:r>
              <a:rPr lang="en-US" sz="6400" dirty="0">
                <a:effectLst/>
                <a:latin typeface="Calibri" panose="020F0502020204030204" pitchFamily="34" charset="0"/>
                <a:ea typeface="Calibri" panose="020F0502020204030204" pitchFamily="34" charset="0"/>
                <a:cs typeface="Times New Roman" panose="02020603050405020304" pitchFamily="18" charset="0"/>
              </a:rPr>
              <a:t>, and reflects the work of a blue-ribbon committee representing 9 national governmental organizations.  This report is entitled </a:t>
            </a:r>
            <a:r>
              <a:rPr lang="en-US" sz="6400" b="1" dirty="0">
                <a:effectLst/>
                <a:latin typeface="Calibri" panose="020F0502020204030204" pitchFamily="34" charset="0"/>
                <a:ea typeface="Calibri" panose="020F0502020204030204" pitchFamily="34" charset="0"/>
                <a:cs typeface="Times New Roman" panose="02020603050405020304" pitchFamily="18" charset="0"/>
              </a:rPr>
              <a:t>“Recommended Budget Practices: A Framework for Improved State and Local Government Budgeting.”</a:t>
            </a:r>
            <a:r>
              <a:rPr lang="en-US" sz="6400" dirty="0">
                <a:effectLst/>
                <a:latin typeface="Calibri" panose="020F0502020204030204" pitchFamily="34" charset="0"/>
                <a:ea typeface="Calibri" panose="020F0502020204030204" pitchFamily="34" charset="0"/>
                <a:cs typeface="Times New Roman" panose="02020603050405020304" pitchFamily="18" charset="0"/>
              </a:rPr>
              <a:t>  It represents a milestone in budgeting, stating “in one document governments now have a comprehensive set of processes and procedures that define an accepted budget process.”  </a:t>
            </a:r>
          </a:p>
          <a:p>
            <a:pPr marL="0" indent="0">
              <a:buNone/>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From the National Advisory Council on State and Local Budgeting</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which was published by the </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Government Finance Officers Association</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and reflects the work of a blue-ribbon committee representing 9 national governmental organizations.  This report is entitled </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“Recommended Budget Practices: A Framework for Improved State and Local Government Budgeting.”</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It represents a milestone in budgeting, stating “in one document governments now have a comprehensive set of processes and procedures that define an accepted budget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pPr marL="0" indent="0">
              <a:buNone/>
            </a:pPr>
            <a:r>
              <a:rPr lang="en-US" dirty="0"/>
              <a:t>  </a:t>
            </a:r>
          </a:p>
        </p:txBody>
      </p:sp>
      <p:sp>
        <p:nvSpPr>
          <p:cNvPr id="8" name="TextBox 7">
            <a:extLst>
              <a:ext uri="{FF2B5EF4-FFF2-40B4-BE49-F238E27FC236}">
                <a16:creationId xmlns:a16="http://schemas.microsoft.com/office/drawing/2014/main" id="{4A6649CF-C79C-3106-3E03-825DD56C6E71}"/>
              </a:ext>
            </a:extLst>
          </p:cNvPr>
          <p:cNvSpPr txBox="1"/>
          <p:nvPr/>
        </p:nvSpPr>
        <p:spPr>
          <a:xfrm>
            <a:off x="6991349" y="3858831"/>
            <a:ext cx="4943476" cy="2677656"/>
          </a:xfrm>
          <a:prstGeom prst="rect">
            <a:avLst/>
          </a:prstGeom>
          <a:solidFill>
            <a:schemeClr val="accent1">
              <a:lumMod val="75000"/>
            </a:schemeClr>
          </a:solidFill>
        </p:spPr>
        <p:txBody>
          <a:bodyPr wrap="square">
            <a:spAutoFit/>
          </a:bodyPr>
          <a:lstStyle/>
          <a:p>
            <a:r>
              <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budget process that effectively involves all stakeholders….and reflects their needs and priorities will serve as a positive force in maintaining good public relations and enhancing citizens’ and other stakeholders’ overall impression of government.”</a:t>
            </a:r>
            <a:r>
              <a:rPr lang="en-US" sz="2400" b="1">
                <a:effectLst/>
                <a:latin typeface="Calibri" panose="020F0502020204030204" pitchFamily="34" charset="0"/>
                <a:ea typeface="Calibri" panose="020F0502020204030204" pitchFamily="34" charset="0"/>
                <a:cs typeface="Times New Roman" panose="02020603050405020304" pitchFamily="18" charset="0"/>
              </a:rPr>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E723139-E53A-BFFA-D9B3-443F92029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494" y="402480"/>
            <a:ext cx="2933700" cy="3275376"/>
          </a:xfrm>
          <a:prstGeom prst="rect">
            <a:avLst/>
          </a:prstGeom>
        </p:spPr>
      </p:pic>
    </p:spTree>
    <p:extLst>
      <p:ext uri="{BB962C8B-B14F-4D97-AF65-F5344CB8AC3E}">
        <p14:creationId xmlns:p14="http://schemas.microsoft.com/office/powerpoint/2010/main" val="201988799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7024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FUNDING THE NEXT GENERATION</a:t>
            </a:r>
          </a:p>
        </p:txBody>
      </p:sp>
      <p:sp>
        <p:nvSpPr>
          <p:cNvPr id="3" name="Content Placeholder 2"/>
          <p:cNvSpPr>
            <a:spLocks noGrp="1"/>
          </p:cNvSpPr>
          <p:nvPr>
            <p:ph idx="1"/>
          </p:nvPr>
        </p:nvSpPr>
        <p:spPr>
          <a:xfrm>
            <a:off x="1238250" y="1625600"/>
            <a:ext cx="9134475" cy="4904509"/>
          </a:xfrm>
        </p:spPr>
        <p:txBody>
          <a:bodyPr>
            <a:normAutofit/>
          </a:bodyPr>
          <a:lstStyle/>
          <a:p>
            <a:r>
              <a:rPr lang="en-US" dirty="0"/>
              <a:t>Provides technical assistance to coalitions working on local funding streams for children and youth – A team of experts will hold your hand.</a:t>
            </a:r>
          </a:p>
          <a:p>
            <a:r>
              <a:rPr lang="en-US" dirty="0"/>
              <a:t>Sponsors learning communities and conferences</a:t>
            </a:r>
          </a:p>
          <a:p>
            <a:r>
              <a:rPr lang="en-US" dirty="0"/>
              <a:t>Support includes speaking, convening, facilitating, trouble-shooting, coaching, and more.</a:t>
            </a:r>
          </a:p>
          <a:p>
            <a:r>
              <a:rPr lang="en-US" dirty="0"/>
              <a:t>Numerous tools and resources are available.</a:t>
            </a:r>
          </a:p>
          <a:p>
            <a:pPr marL="0" indent="0">
              <a:buNone/>
            </a:pPr>
            <a:r>
              <a:rPr lang="en-US" dirty="0"/>
              <a:t>CONTACT:</a:t>
            </a:r>
          </a:p>
          <a:p>
            <a:pPr marL="0" indent="0">
              <a:buNone/>
            </a:pPr>
            <a:r>
              <a:rPr lang="en-US" dirty="0"/>
              <a:t>Margaret Brodkin, </a:t>
            </a:r>
            <a:r>
              <a:rPr lang="en-US" dirty="0">
                <a:hlinkClick r:id="rId2"/>
              </a:rPr>
              <a:t>Margaret@fundingthenextgeneration.org</a:t>
            </a:r>
            <a:endParaRPr lang="en-US" dirty="0"/>
          </a:p>
          <a:p>
            <a:pPr marL="0" indent="0">
              <a:buNone/>
            </a:pPr>
            <a:r>
              <a:rPr lang="en-US" dirty="0"/>
              <a:t>415-794-4963</a:t>
            </a:r>
          </a:p>
          <a:p>
            <a:pPr marL="0" indent="0">
              <a:buNone/>
            </a:pPr>
            <a:r>
              <a:rPr lang="en-US" dirty="0">
                <a:solidFill>
                  <a:schemeClr val="bg1"/>
                </a:solidFill>
                <a:hlinkClick r:id="rId3"/>
              </a:rPr>
              <a:t>www.fundingthenextgeneration.org</a:t>
            </a:r>
            <a:endParaRPr lang="en-US" dirty="0">
              <a:solidFill>
                <a:schemeClr val="bg1"/>
              </a:solidFill>
            </a:endParaRPr>
          </a:p>
        </p:txBody>
      </p:sp>
      <p:pic>
        <p:nvPicPr>
          <p:cNvPr id="4" name="Picture 3"/>
          <p:cNvPicPr>
            <a:picLocks noChangeAspect="1"/>
          </p:cNvPicPr>
          <p:nvPr/>
        </p:nvPicPr>
        <p:blipFill>
          <a:blip r:embed="rId4"/>
          <a:stretch>
            <a:fillRect/>
          </a:stretch>
        </p:blipFill>
        <p:spPr>
          <a:xfrm>
            <a:off x="10053453" y="0"/>
            <a:ext cx="1452511" cy="1547446"/>
          </a:xfrm>
          <a:prstGeom prst="rect">
            <a:avLst/>
          </a:prstGeom>
        </p:spPr>
      </p:pic>
    </p:spTree>
    <p:extLst>
      <p:ext uri="{BB962C8B-B14F-4D97-AF65-F5344CB8AC3E}">
        <p14:creationId xmlns:p14="http://schemas.microsoft.com/office/powerpoint/2010/main" val="28312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09538A-5F6A-4A6B-B714-10FA31C6FE57}"/>
              </a:ext>
            </a:extLst>
          </p:cNvPr>
          <p:cNvSpPr>
            <a:spLocks noGrp="1"/>
          </p:cNvSpPr>
          <p:nvPr>
            <p:ph idx="1"/>
          </p:nvPr>
        </p:nvSpPr>
        <p:spPr>
          <a:xfrm>
            <a:off x="748144" y="241826"/>
            <a:ext cx="11221781" cy="5725222"/>
          </a:xfrm>
        </p:spPr>
        <p:txBody>
          <a:bodyPr/>
          <a:lstStyle/>
          <a:p>
            <a:pPr marL="0" indent="0" algn="ctr">
              <a:buNone/>
            </a:pPr>
            <a:r>
              <a:rPr lang="en-US" b="1" dirty="0">
                <a:solidFill>
                  <a:srgbClr val="002060"/>
                </a:solidFill>
              </a:rPr>
              <a:t>       </a:t>
            </a:r>
            <a:r>
              <a:rPr lang="en-US" sz="4400" b="1" dirty="0">
                <a:solidFill>
                  <a:srgbClr val="092881"/>
                </a:solidFill>
              </a:rPr>
              <a:t>WHAT’S WRONG WITH THIS PICTURE?</a:t>
            </a:r>
          </a:p>
          <a:p>
            <a:pPr marL="0" indent="0" algn="ctr">
              <a:buNone/>
            </a:pPr>
            <a:r>
              <a:rPr lang="en-US" b="1" dirty="0"/>
              <a:t>                                                                                                 </a:t>
            </a:r>
          </a:p>
          <a:p>
            <a:pPr marL="0" indent="0" algn="ctr">
              <a:buNone/>
            </a:pPr>
            <a:r>
              <a:rPr lang="en-US" b="1" dirty="0"/>
              <a:t>                                                                           </a:t>
            </a:r>
          </a:p>
          <a:p>
            <a:pPr marL="0" indent="0" algn="ctr">
              <a:buNone/>
            </a:pPr>
            <a:r>
              <a:rPr lang="en-US" b="1" dirty="0"/>
              <a:t>                                                                           </a:t>
            </a:r>
            <a:r>
              <a:rPr lang="en-US" dirty="0"/>
              <a:t>San Joaquin County General Fund</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p:txBody>
      </p:sp>
      <p:pic>
        <p:nvPicPr>
          <p:cNvPr id="5" name="Picture 4">
            <a:extLst>
              <a:ext uri="{FF2B5EF4-FFF2-40B4-BE49-F238E27FC236}">
                <a16:creationId xmlns:a16="http://schemas.microsoft.com/office/drawing/2014/main" id="{31FABC0B-6D1B-4985-AF64-42994F025F6E}"/>
              </a:ext>
            </a:extLst>
          </p:cNvPr>
          <p:cNvPicPr>
            <a:picLocks noChangeAspect="1"/>
          </p:cNvPicPr>
          <p:nvPr/>
        </p:nvPicPr>
        <p:blipFill>
          <a:blip r:embed="rId2"/>
          <a:stretch>
            <a:fillRect/>
          </a:stretch>
        </p:blipFill>
        <p:spPr>
          <a:xfrm>
            <a:off x="467286" y="1896697"/>
            <a:ext cx="5891748" cy="423391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5E38A8A5-BCED-4ECA-8FF6-D738BB5E6282}"/>
              </a:ext>
            </a:extLst>
          </p:cNvPr>
          <p:cNvPicPr>
            <a:picLocks noChangeAspect="1"/>
          </p:cNvPicPr>
          <p:nvPr/>
        </p:nvPicPr>
        <p:blipFill rotWithShape="1">
          <a:blip r:embed="rId3">
            <a:extLst>
              <a:ext uri="{28A0092B-C50C-407E-A947-70E740481C1C}">
                <a14:useLocalDpi xmlns:a14="http://schemas.microsoft.com/office/drawing/2010/main" val="0"/>
              </a:ext>
            </a:extLst>
          </a:blip>
          <a:srcRect t="10145"/>
          <a:stretch/>
        </p:blipFill>
        <p:spPr>
          <a:xfrm>
            <a:off x="7896374" y="2481943"/>
            <a:ext cx="3024173" cy="3965206"/>
          </a:xfrm>
          <a:prstGeom prst="rect">
            <a:avLst/>
          </a:prstGeom>
        </p:spPr>
      </p:pic>
      <p:sp>
        <p:nvSpPr>
          <p:cNvPr id="8" name="Rectangle 7">
            <a:extLst>
              <a:ext uri="{FF2B5EF4-FFF2-40B4-BE49-F238E27FC236}">
                <a16:creationId xmlns:a16="http://schemas.microsoft.com/office/drawing/2014/main" id="{0E188202-4822-45A2-98B6-6A60BDCAE166}"/>
              </a:ext>
            </a:extLst>
          </p:cNvPr>
          <p:cNvSpPr/>
          <p:nvPr/>
        </p:nvSpPr>
        <p:spPr>
          <a:xfrm>
            <a:off x="0" y="1197183"/>
            <a:ext cx="12192000" cy="535952"/>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8" descr="children-silhouette.png">
            <a:extLst>
              <a:ext uri="{FF2B5EF4-FFF2-40B4-BE49-F238E27FC236}">
                <a16:creationId xmlns:a16="http://schemas.microsoft.com/office/drawing/2014/main" id="{A6B5688D-0CD9-4D01-A957-3D54444A0F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443" y="35475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38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40622"/>
            <a:ext cx="12192000" cy="53508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CREATING A PUBLIC BUDGET IS A YEAR-ROUND PROCESS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286" y="18648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8" name="Content Placeholder 7">
            <a:extLst>
              <a:ext uri="{FF2B5EF4-FFF2-40B4-BE49-F238E27FC236}">
                <a16:creationId xmlns:a16="http://schemas.microsoft.com/office/drawing/2014/main" id="{30D758EC-3A31-FB30-17FB-8682D1DEA052}"/>
              </a:ext>
            </a:extLst>
          </p:cNvPr>
          <p:cNvGraphicFramePr>
            <a:graphicFrameLocks noGrp="1"/>
          </p:cNvGraphicFramePr>
          <p:nvPr>
            <p:ph idx="1"/>
            <p:extLst>
              <p:ext uri="{D42A27DB-BD31-4B8C-83A1-F6EECF244321}">
                <p14:modId xmlns:p14="http://schemas.microsoft.com/office/powerpoint/2010/main" val="1185644055"/>
              </p:ext>
            </p:extLst>
          </p:nvPr>
        </p:nvGraphicFramePr>
        <p:xfrm>
          <a:off x="97716" y="1685381"/>
          <a:ext cx="6694714" cy="4956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8" name="Rectangle 2"/>
          <p:cNvSpPr>
            <a:spLocks noGrp="1" noChangeArrowheads="1"/>
          </p:cNvSpPr>
          <p:nvPr>
            <p:ph type="title"/>
          </p:nvPr>
        </p:nvSpPr>
        <p:spPr>
          <a:xfrm>
            <a:off x="3804127" y="315341"/>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BASIC PRINCIPLES</a:t>
            </a:r>
          </a:p>
        </p:txBody>
      </p:sp>
      <p:sp>
        <p:nvSpPr>
          <p:cNvPr id="4" name="TextBox 3">
            <a:extLst>
              <a:ext uri="{FF2B5EF4-FFF2-40B4-BE49-F238E27FC236}">
                <a16:creationId xmlns:a16="http://schemas.microsoft.com/office/drawing/2014/main" id="{8376FF04-CC54-5F35-1380-D86BE9D3B4EB}"/>
              </a:ext>
            </a:extLst>
          </p:cNvPr>
          <p:cNvSpPr txBox="1"/>
          <p:nvPr/>
        </p:nvSpPr>
        <p:spPr>
          <a:xfrm>
            <a:off x="8213271" y="6173327"/>
            <a:ext cx="4540704" cy="738664"/>
          </a:xfrm>
          <a:prstGeom prst="rect">
            <a:avLst/>
          </a:prstGeom>
          <a:noFill/>
        </p:spPr>
        <p:txBody>
          <a:bodyPr wrap="square">
            <a:spAutoFit/>
          </a:bodyPr>
          <a:lstStyle/>
          <a:p>
            <a:r>
              <a:rPr lang="en-US" altLang="en-US" sz="2400" dirty="0"/>
              <a:t> </a:t>
            </a:r>
            <a:r>
              <a:rPr lang="en-US" altLang="en-US" dirty="0"/>
              <a:t>Numbers count. Bring a crowd. </a:t>
            </a:r>
          </a:p>
          <a:p>
            <a:r>
              <a:rPr lang="en-US" altLang="en-US" dirty="0"/>
              <a:t>Celebrate victory when you can.</a:t>
            </a:r>
          </a:p>
        </p:txBody>
      </p:sp>
      <p:pic>
        <p:nvPicPr>
          <p:cNvPr id="5" name="Picture 4">
            <a:extLst>
              <a:ext uri="{FF2B5EF4-FFF2-40B4-BE49-F238E27FC236}">
                <a16:creationId xmlns:a16="http://schemas.microsoft.com/office/drawing/2014/main" id="{A8BDE932-A014-DE6F-476B-38FD7147D783}"/>
              </a:ext>
            </a:extLst>
          </p:cNvPr>
          <p:cNvPicPr>
            <a:picLocks noChangeAspect="1"/>
          </p:cNvPicPr>
          <p:nvPr/>
        </p:nvPicPr>
        <p:blipFill rotWithShape="1">
          <a:blip r:embed="rId8">
            <a:extLst>
              <a:ext uri="{28A0092B-C50C-407E-A947-70E740481C1C}">
                <a14:useLocalDpi xmlns:a14="http://schemas.microsoft.com/office/drawing/2010/main" val="0"/>
              </a:ext>
            </a:extLst>
          </a:blip>
          <a:srcRect l="-1683" t="30588" r="1683" b="13037"/>
          <a:stretch/>
        </p:blipFill>
        <p:spPr>
          <a:xfrm>
            <a:off x="6913533" y="4000173"/>
            <a:ext cx="5094770" cy="2306774"/>
          </a:xfrm>
          <a:prstGeom prst="rect">
            <a:avLst/>
          </a:prstGeom>
        </p:spPr>
      </p:pic>
      <p:pic>
        <p:nvPicPr>
          <p:cNvPr id="2" name="Picture 1">
            <a:extLst>
              <a:ext uri="{FF2B5EF4-FFF2-40B4-BE49-F238E27FC236}">
                <a16:creationId xmlns:a16="http://schemas.microsoft.com/office/drawing/2014/main" id="{AAA84C74-7816-6DE0-B494-8B9C928F3660}"/>
              </a:ext>
            </a:extLst>
          </p:cNvPr>
          <p:cNvPicPr>
            <a:picLocks noChangeAspect="1"/>
          </p:cNvPicPr>
          <p:nvPr/>
        </p:nvPicPr>
        <p:blipFill>
          <a:blip r:embed="rId9"/>
          <a:stretch>
            <a:fillRect/>
          </a:stretch>
        </p:blipFill>
        <p:spPr>
          <a:xfrm>
            <a:off x="6836228" y="1704440"/>
            <a:ext cx="5172075" cy="2178039"/>
          </a:xfrm>
          <a:prstGeom prst="rect">
            <a:avLst/>
          </a:prstGeom>
        </p:spPr>
      </p:pic>
    </p:spTree>
    <p:extLst>
      <p:ext uri="{BB962C8B-B14F-4D97-AF65-F5344CB8AC3E}">
        <p14:creationId xmlns:p14="http://schemas.microsoft.com/office/powerpoint/2010/main" val="212783496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BUDGET ADVOCACY STEPS</a:t>
            </a:r>
          </a:p>
        </p:txBody>
      </p:sp>
    </p:spTree>
    <p:extLst>
      <p:ext uri="{BB962C8B-B14F-4D97-AF65-F5344CB8AC3E}">
        <p14:creationId xmlns:p14="http://schemas.microsoft.com/office/powerpoint/2010/main" val="3605612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521" y="1340669"/>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706" y="498236"/>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2432440" y="339724"/>
            <a:ext cx="7631919" cy="747764"/>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CONTINUUM OF BUDGET ADVOCACY OPTIONS</a:t>
            </a:r>
          </a:p>
        </p:txBody>
      </p:sp>
      <p:sp>
        <p:nvSpPr>
          <p:cNvPr id="3" name="Content Placeholder 2"/>
          <p:cNvSpPr>
            <a:spLocks noGrp="1"/>
          </p:cNvSpPr>
          <p:nvPr>
            <p:ph idx="1"/>
          </p:nvPr>
        </p:nvSpPr>
        <p:spPr>
          <a:xfrm>
            <a:off x="302106" y="2228850"/>
            <a:ext cx="6368115" cy="4351338"/>
          </a:xfrm>
        </p:spPr>
        <p:txBody>
          <a:bodyPr>
            <a:normAutofit fontScale="92500" lnSpcReduction="20000"/>
          </a:bodyPr>
          <a:lstStyle/>
          <a:p>
            <a:r>
              <a:rPr lang="en-US" dirty="0"/>
              <a:t>Ask questions.  Demand information. Raise issues.</a:t>
            </a:r>
          </a:p>
          <a:p>
            <a:r>
              <a:rPr lang="en-US" dirty="0"/>
              <a:t>Prevent budget cuts in key programs.</a:t>
            </a:r>
          </a:p>
          <a:p>
            <a:r>
              <a:rPr lang="en-US" dirty="0"/>
              <a:t>Expand existing programs, i.e., end waiting lists.</a:t>
            </a:r>
          </a:p>
          <a:p>
            <a:r>
              <a:rPr lang="en-US" dirty="0"/>
              <a:t>Add new line items/programs.</a:t>
            </a:r>
          </a:p>
          <a:p>
            <a:r>
              <a:rPr lang="en-US" dirty="0"/>
              <a:t>Work in coalition on comprehensive issue agenda.</a:t>
            </a:r>
          </a:p>
          <a:p>
            <a:r>
              <a:rPr lang="en-US" dirty="0"/>
              <a:t>Work in budget justice coalition for broader structural changes.</a:t>
            </a:r>
          </a:p>
          <a:p>
            <a:r>
              <a:rPr lang="en-US" dirty="0"/>
              <a:t>Reform the budget process.</a:t>
            </a:r>
          </a:p>
          <a:p>
            <a:r>
              <a:rPr lang="en-US" dirty="0"/>
              <a:t>Create new funding stream through ballot.</a:t>
            </a:r>
          </a:p>
        </p:txBody>
      </p:sp>
      <p:sp>
        <p:nvSpPr>
          <p:cNvPr id="2" name="AutoShape 2">
            <a:extLst>
              <a:ext uri="{FF2B5EF4-FFF2-40B4-BE49-F238E27FC236}">
                <a16:creationId xmlns:a16="http://schemas.microsoft.com/office/drawing/2014/main" id="{63B3869F-8BDF-CC76-E9FB-F7F125D868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C6CFA15-6B73-BF91-2C4D-1F19C0FE3B71}"/>
              </a:ext>
            </a:extLst>
          </p:cNvPr>
          <p:cNvPicPr>
            <a:picLocks noChangeAspect="1"/>
          </p:cNvPicPr>
          <p:nvPr/>
        </p:nvPicPr>
        <p:blipFill>
          <a:blip r:embed="rId3"/>
          <a:stretch>
            <a:fillRect/>
          </a:stretch>
        </p:blipFill>
        <p:spPr>
          <a:xfrm>
            <a:off x="6572250" y="1593851"/>
            <a:ext cx="5619750" cy="4924425"/>
          </a:xfrm>
          <a:prstGeom prst="rect">
            <a:avLst/>
          </a:prstGeom>
        </p:spPr>
      </p:pic>
    </p:spTree>
    <p:extLst>
      <p:ext uri="{BB962C8B-B14F-4D97-AF65-F5344CB8AC3E}">
        <p14:creationId xmlns:p14="http://schemas.microsoft.com/office/powerpoint/2010/main" val="296205162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11256"/>
            <a:ext cx="12192000" cy="34150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445559"/>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63" name="Content Placeholder 7">
            <a:extLst>
              <a:ext uri="{FF2B5EF4-FFF2-40B4-BE49-F238E27FC236}">
                <a16:creationId xmlns:a16="http://schemas.microsoft.com/office/drawing/2014/main" id="{38826622-35EF-E72A-9B52-CACAE29771FB}"/>
              </a:ext>
            </a:extLst>
          </p:cNvPr>
          <p:cNvGraphicFramePr>
            <a:graphicFrameLocks noGrp="1"/>
          </p:cNvGraphicFramePr>
          <p:nvPr>
            <p:ph idx="1"/>
          </p:nvPr>
        </p:nvGraphicFramePr>
        <p:xfrm>
          <a:off x="321734" y="1971295"/>
          <a:ext cx="9377437" cy="4600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40" name="Rectangle 2"/>
          <p:cNvSpPr>
            <a:spLocks noGrp="1" noChangeArrowheads="1"/>
          </p:cNvSpPr>
          <p:nvPr>
            <p:ph type="title"/>
          </p:nvPr>
        </p:nvSpPr>
        <p:spPr>
          <a:xfrm>
            <a:off x="2711620" y="627953"/>
            <a:ext cx="8767365" cy="757767"/>
          </a:xfrm>
        </p:spPr>
        <p:txBody>
          <a:bodyPr anchor="t">
            <a:normAutofit/>
          </a:bodyPr>
          <a:lstStyle/>
          <a:p>
            <a:pPr>
              <a:defRPr/>
            </a:pPr>
            <a:r>
              <a:rPr kumimoji="0" lang="en-US" altLang="en-US" sz="3600" b="1" i="0" u="none" strike="noStrike" kern="1200" cap="none" spc="0" normalizeH="0" baseline="0" noProof="0" dirty="0">
                <a:ln>
                  <a:noFill/>
                </a:ln>
                <a:solidFill>
                  <a:srgbClr val="0D0486"/>
                </a:solidFill>
                <a:effectLst/>
                <a:uLnTx/>
                <a:uFillTx/>
                <a:latin typeface="Arial Rounded MT Bold" panose="020F0704030504030204" pitchFamily="34" charset="0"/>
                <a:ea typeface="+mj-ea"/>
                <a:cs typeface="ＭＳ Ｐゴシック" charset="0"/>
              </a:rPr>
              <a:t>BUDGET ADVOCACY STEPS</a:t>
            </a:r>
            <a:endParaRPr lang="en-US" sz="4000" dirty="0">
              <a:solidFill>
                <a:srgbClr val="C00000"/>
              </a:solidFill>
              <a:ea typeface="ＭＳ Ｐゴシック" charset="0"/>
              <a:cs typeface="ＭＳ Ｐゴシック" charset="0"/>
            </a:endParaRPr>
          </a:p>
        </p:txBody>
      </p:sp>
      <p:sp>
        <p:nvSpPr>
          <p:cNvPr id="23559" name="Rectangle 2"/>
          <p:cNvSpPr txBox="1">
            <a:spLocks noChangeArrowheads="1"/>
          </p:cNvSpPr>
          <p:nvPr/>
        </p:nvSpPr>
        <p:spPr bwMode="auto">
          <a:xfrm>
            <a:off x="4050696" y="585645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2" name="Picture 1" descr="windy-road.png">
            <a:extLst>
              <a:ext uri="{FF2B5EF4-FFF2-40B4-BE49-F238E27FC236}">
                <a16:creationId xmlns:a16="http://schemas.microsoft.com/office/drawing/2014/main" id="{00DBB951-7BB7-9659-0DB0-707C93EF555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24267" y="2526262"/>
            <a:ext cx="2592895" cy="259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13817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WHAT TO ASK FOR?</a:t>
            </a:r>
          </a:p>
        </p:txBody>
      </p:sp>
    </p:spTree>
    <p:extLst>
      <p:ext uri="{BB962C8B-B14F-4D97-AF65-F5344CB8AC3E}">
        <p14:creationId xmlns:p14="http://schemas.microsoft.com/office/powerpoint/2010/main" val="56101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14402</TotalTime>
  <Words>1898</Words>
  <Application>Microsoft Office PowerPoint</Application>
  <PresentationFormat>Widescreen</PresentationFormat>
  <Paragraphs>210</Paragraphs>
  <Slides>32</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Arial</vt:lpstr>
      <vt:lpstr>Arial Rounded MT Bold</vt:lpstr>
      <vt:lpstr>Calibri</vt:lpstr>
      <vt:lpstr>Calibri Light</vt:lpstr>
      <vt:lpstr>Century Gothic</vt:lpstr>
      <vt:lpstr>Wingdings 3</vt:lpstr>
      <vt:lpstr>Office Theme</vt:lpstr>
      <vt:lpstr>1_Office Theme</vt:lpstr>
      <vt:lpstr>1_Ion</vt:lpstr>
      <vt:lpstr>GET MORE MONEY FOR KIDS IN YOUR CITY AND COUNTY 2024 - 2025 BUDGET</vt:lpstr>
      <vt:lpstr>BUDGET ADVOCACY –&gt; NEW BUDGET PRIORITIES</vt:lpstr>
      <vt:lpstr>WHY BUDGETS MATTER?</vt:lpstr>
      <vt:lpstr>PowerPoint Presentation</vt:lpstr>
      <vt:lpstr>BASIC PRINCIPLES</vt:lpstr>
      <vt:lpstr>BUDGET ADVOCACY STEPS</vt:lpstr>
      <vt:lpstr>CONTINUUM OF BUDGET ADVOCACY OPTIONS</vt:lpstr>
      <vt:lpstr>BUDGET ADVOCACY STEPS</vt:lpstr>
      <vt:lpstr>WHAT TO ASK FOR?</vt:lpstr>
      <vt:lpstr>QUESTIONS TO ASK  AS YOU REVIEW THE BUDGET</vt:lpstr>
      <vt:lpstr>CONSIDERATIONS FOR DEVELOPING “ASKS”</vt:lpstr>
      <vt:lpstr>    MAKE THE “ASK” CONCRETE</vt:lpstr>
      <vt:lpstr>WHAT TO PUT IN A BUDGET FACT SHEET</vt:lpstr>
      <vt:lpstr>PowerPoint Presentation</vt:lpstr>
      <vt:lpstr>ADVOCACY TIPS Pick one or two ideas.</vt:lpstr>
      <vt:lpstr>CHALLENGES</vt:lpstr>
      <vt:lpstr>PERSUASION AND PRESSURE</vt:lpstr>
      <vt:lpstr>PowerPoint Presentation</vt:lpstr>
      <vt:lpstr>PowerPoint Presentation</vt:lpstr>
      <vt:lpstr>PowerPoint Presentation</vt:lpstr>
      <vt:lpstr>COMMUNICATING THE NEED</vt:lpstr>
      <vt:lpstr>VOICES OF YOUTH AND PARENTS</vt:lpstr>
      <vt:lpstr>DRAMA HELPS</vt:lpstr>
      <vt:lpstr>ENLIST PUBLIC SUPPORT</vt:lpstr>
      <vt:lpstr>USE THE MEDIA</vt:lpstr>
      <vt:lpstr>USE POLITICAL ALLIES AND CHAMPIONS  INSIDE GOVERNMENT </vt:lpstr>
      <vt:lpstr>BUILD COALITIONS AND ALLIES</vt:lpstr>
      <vt:lpstr>PREPARE FOR OPPOSITION</vt:lpstr>
      <vt:lpstr>BUILD IN ACCOUNTABILITY</vt:lpstr>
      <vt:lpstr>BUILD IN ACCOUNTABILITY</vt:lpstr>
      <vt:lpstr>REFORM THE PROCESS</vt:lpstr>
      <vt:lpstr>FUNDING THE NEXT GENERATION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MORE MONEY FOR KIDS IN YOUR CITY AND COUNTY 2024 - 2025 BUDGET</dc:title>
  <dc:creator>Margaret Brodkin</dc:creator>
  <cp:lastModifiedBy>Margaret Brodkin</cp:lastModifiedBy>
  <cp:revision>86</cp:revision>
  <cp:lastPrinted>2023-12-07T23:59:04Z</cp:lastPrinted>
  <dcterms:created xsi:type="dcterms:W3CDTF">2023-11-28T21:47:23Z</dcterms:created>
  <dcterms:modified xsi:type="dcterms:W3CDTF">2023-12-08T21:50:16Z</dcterms:modified>
</cp:coreProperties>
</file>