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380" r:id="rId2"/>
    <p:sldId id="447" r:id="rId3"/>
    <p:sldId id="369" r:id="rId4"/>
    <p:sldId id="449" r:id="rId5"/>
    <p:sldId id="450" r:id="rId6"/>
    <p:sldId id="372" r:id="rId7"/>
    <p:sldId id="455" r:id="rId8"/>
    <p:sldId id="373" r:id="rId9"/>
    <p:sldId id="458" r:id="rId10"/>
    <p:sldId id="460" r:id="rId11"/>
    <p:sldId id="377" r:id="rId12"/>
    <p:sldId id="454" r:id="rId13"/>
    <p:sldId id="463" r:id="rId14"/>
    <p:sldId id="461" r:id="rId15"/>
    <p:sldId id="459" r:id="rId16"/>
    <p:sldId id="451" r:id="rId17"/>
    <p:sldId id="457" r:id="rId18"/>
    <p:sldId id="453" r:id="rId19"/>
    <p:sldId id="456" r:id="rId20"/>
    <p:sldId id="452" r:id="rId21"/>
    <p:sldId id="462" r:id="rId22"/>
    <p:sldId id="464" r:id="rId23"/>
    <p:sldId id="487" r:id="rId24"/>
    <p:sldId id="465" r:id="rId25"/>
    <p:sldId id="466" r:id="rId26"/>
    <p:sldId id="467" r:id="rId27"/>
    <p:sldId id="468" r:id="rId28"/>
    <p:sldId id="469" r:id="rId29"/>
    <p:sldId id="470" r:id="rId30"/>
    <p:sldId id="471" r:id="rId31"/>
    <p:sldId id="472" r:id="rId32"/>
    <p:sldId id="474" r:id="rId33"/>
    <p:sldId id="477" r:id="rId34"/>
    <p:sldId id="478" r:id="rId35"/>
    <p:sldId id="479" r:id="rId36"/>
    <p:sldId id="480" r:id="rId37"/>
    <p:sldId id="482" r:id="rId38"/>
    <p:sldId id="488" r:id="rId39"/>
    <p:sldId id="364" r:id="rId40"/>
    <p:sldId id="483" r:id="rId41"/>
    <p:sldId id="484" r:id="rId42"/>
    <p:sldId id="486" r:id="rId43"/>
    <p:sldId id="485" r:id="rId44"/>
    <p:sldId id="370" r:id="rId45"/>
    <p:sldId id="37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/>
    <p:restoredTop sz="96327"/>
  </p:normalViewPr>
  <p:slideViewPr>
    <p:cSldViewPr snapToGrid="0">
      <p:cViewPr varScale="1">
        <p:scale>
          <a:sx n="79" d="100"/>
          <a:sy n="79" d="100"/>
        </p:scale>
        <p:origin x="96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D7A8A6-E639-4CFF-80F4-7F86042E825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1210A1-6FA7-47B4-A2A1-40F2F397A69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Money from prior year or reserves</a:t>
          </a:r>
        </a:p>
      </dgm:t>
    </dgm:pt>
    <dgm:pt modelId="{5FA55BFE-CF02-4914-93F4-7E1BD43EB553}" type="parTrans" cxnId="{1FD61477-BB7E-461F-A2D9-36EA78311751}">
      <dgm:prSet/>
      <dgm:spPr/>
      <dgm:t>
        <a:bodyPr/>
        <a:lstStyle/>
        <a:p>
          <a:endParaRPr lang="en-US"/>
        </a:p>
      </dgm:t>
    </dgm:pt>
    <dgm:pt modelId="{AA8F2FF1-FF21-43E5-A9BD-A95300D2257C}" type="sibTrans" cxnId="{1FD61477-BB7E-461F-A2D9-36EA78311751}">
      <dgm:prSet/>
      <dgm:spPr/>
      <dgm:t>
        <a:bodyPr/>
        <a:lstStyle/>
        <a:p>
          <a:endParaRPr lang="en-US"/>
        </a:p>
      </dgm:t>
    </dgm:pt>
    <dgm:pt modelId="{DD7D53F1-C125-4F1C-9D89-9DAE75504F3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+Current year revenues/sources</a:t>
          </a:r>
        </a:p>
      </dgm:t>
    </dgm:pt>
    <dgm:pt modelId="{ADDAB45B-68EE-4AFA-8DC7-B4041BF75711}" type="parTrans" cxnId="{AF262697-A14F-4C1A-9AF0-D2E120A2E3C7}">
      <dgm:prSet/>
      <dgm:spPr/>
      <dgm:t>
        <a:bodyPr/>
        <a:lstStyle/>
        <a:p>
          <a:endParaRPr lang="en-US"/>
        </a:p>
      </dgm:t>
    </dgm:pt>
    <dgm:pt modelId="{CC7FF072-5BA0-4538-800C-A1755E12572E}" type="sibTrans" cxnId="{AF262697-A14F-4C1A-9AF0-D2E120A2E3C7}">
      <dgm:prSet/>
      <dgm:spPr/>
      <dgm:t>
        <a:bodyPr/>
        <a:lstStyle/>
        <a:p>
          <a:endParaRPr lang="en-US"/>
        </a:p>
      </dgm:t>
    </dgm:pt>
    <dgm:pt modelId="{8C91E77D-19FD-44C9-8F5D-8C92FF6D291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/>
            <a:t>- </a:t>
          </a:r>
          <a:r>
            <a:rPr lang="en-US" sz="3200" dirty="0"/>
            <a:t>Current year expenditures</a:t>
          </a:r>
        </a:p>
      </dgm:t>
    </dgm:pt>
    <dgm:pt modelId="{AC7E98DF-85E9-4451-943A-F2A40DBD101F}" type="parTrans" cxnId="{51DB6AD1-5450-4981-A7EB-D6B8FE7F5B91}">
      <dgm:prSet/>
      <dgm:spPr/>
      <dgm:t>
        <a:bodyPr/>
        <a:lstStyle/>
        <a:p>
          <a:endParaRPr lang="en-US"/>
        </a:p>
      </dgm:t>
    </dgm:pt>
    <dgm:pt modelId="{E48634B0-560D-4389-8478-BCDFC7CC5C68}" type="sibTrans" cxnId="{51DB6AD1-5450-4981-A7EB-D6B8FE7F5B91}">
      <dgm:prSet/>
      <dgm:spPr/>
      <dgm:t>
        <a:bodyPr/>
        <a:lstStyle/>
        <a:p>
          <a:endParaRPr lang="en-US"/>
        </a:p>
      </dgm:t>
    </dgm:pt>
    <dgm:pt modelId="{984D2574-039B-4E2E-B5DC-696CE6D8F1B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Remaining fund balance/reserves</a:t>
          </a:r>
        </a:p>
      </dgm:t>
    </dgm:pt>
    <dgm:pt modelId="{9DCE4810-75AB-4195-AA84-EF358BE60FBC}" type="parTrans" cxnId="{FD8FAB07-6165-4064-A7CF-4A97E7EC89DE}">
      <dgm:prSet/>
      <dgm:spPr/>
      <dgm:t>
        <a:bodyPr/>
        <a:lstStyle/>
        <a:p>
          <a:endParaRPr lang="en-US"/>
        </a:p>
      </dgm:t>
    </dgm:pt>
    <dgm:pt modelId="{FE8C0940-3D2E-4DF5-8C4D-DB4435ABE7CA}" type="sibTrans" cxnId="{FD8FAB07-6165-4064-A7CF-4A97E7EC89DE}">
      <dgm:prSet/>
      <dgm:spPr/>
      <dgm:t>
        <a:bodyPr/>
        <a:lstStyle/>
        <a:p>
          <a:endParaRPr lang="en-US"/>
        </a:p>
      </dgm:t>
    </dgm:pt>
    <dgm:pt modelId="{08C0D8D3-0F2C-4684-9269-EA204556728E}" type="pres">
      <dgm:prSet presAssocID="{35D7A8A6-E639-4CFF-80F4-7F86042E8258}" presName="root" presStyleCnt="0">
        <dgm:presLayoutVars>
          <dgm:dir/>
          <dgm:resizeHandles val="exact"/>
        </dgm:presLayoutVars>
      </dgm:prSet>
      <dgm:spPr/>
    </dgm:pt>
    <dgm:pt modelId="{14A0BA26-C97A-44F4-9AC1-042855CFEACF}" type="pres">
      <dgm:prSet presAssocID="{141210A1-6FA7-47B4-A2A1-40F2F397A690}" presName="compNode" presStyleCnt="0"/>
      <dgm:spPr/>
    </dgm:pt>
    <dgm:pt modelId="{7D2EDFCC-7D90-4426-AABD-A44AAB5DC42D}" type="pres">
      <dgm:prSet presAssocID="{141210A1-6FA7-47B4-A2A1-40F2F397A690}" presName="bgRect" presStyleLbl="bgShp" presStyleIdx="0" presStyleCnt="4"/>
      <dgm:spPr/>
    </dgm:pt>
    <dgm:pt modelId="{08198FF1-9E84-44A5-AF9A-101FA0FFC0C3}" type="pres">
      <dgm:prSet presAssocID="{141210A1-6FA7-47B4-A2A1-40F2F397A69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C2A5B466-1E3E-432F-A194-E72F9FE370E3}" type="pres">
      <dgm:prSet presAssocID="{141210A1-6FA7-47B4-A2A1-40F2F397A690}" presName="spaceRect" presStyleCnt="0"/>
      <dgm:spPr/>
    </dgm:pt>
    <dgm:pt modelId="{205827B9-D5D7-4F0B-92DC-F9D787F2B473}" type="pres">
      <dgm:prSet presAssocID="{141210A1-6FA7-47B4-A2A1-40F2F397A690}" presName="parTx" presStyleLbl="revTx" presStyleIdx="0" presStyleCnt="4">
        <dgm:presLayoutVars>
          <dgm:chMax val="0"/>
          <dgm:chPref val="0"/>
        </dgm:presLayoutVars>
      </dgm:prSet>
      <dgm:spPr/>
    </dgm:pt>
    <dgm:pt modelId="{7C93CBB9-0B5D-41F7-AAFE-989E865EE4EE}" type="pres">
      <dgm:prSet presAssocID="{AA8F2FF1-FF21-43E5-A9BD-A95300D2257C}" presName="sibTrans" presStyleCnt="0"/>
      <dgm:spPr/>
    </dgm:pt>
    <dgm:pt modelId="{D234B9A2-B5B9-4B8F-9A4A-3351B14E8ECD}" type="pres">
      <dgm:prSet presAssocID="{DD7D53F1-C125-4F1C-9D89-9DAE75504F38}" presName="compNode" presStyleCnt="0"/>
      <dgm:spPr/>
    </dgm:pt>
    <dgm:pt modelId="{CC5B2751-5F86-4DF5-8C02-EE048CE82646}" type="pres">
      <dgm:prSet presAssocID="{DD7D53F1-C125-4F1C-9D89-9DAE75504F38}" presName="bgRect" presStyleLbl="bgShp" presStyleIdx="1" presStyleCnt="4"/>
      <dgm:spPr/>
    </dgm:pt>
    <dgm:pt modelId="{59F99A6C-B018-4AB8-9114-21A371563033}" type="pres">
      <dgm:prSet presAssocID="{DD7D53F1-C125-4F1C-9D89-9DAE75504F3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F611AE79-C430-48C7-8B72-71A4333097F3}" type="pres">
      <dgm:prSet presAssocID="{DD7D53F1-C125-4F1C-9D89-9DAE75504F38}" presName="spaceRect" presStyleCnt="0"/>
      <dgm:spPr/>
    </dgm:pt>
    <dgm:pt modelId="{23086ECB-443C-4C10-B390-7A3924586028}" type="pres">
      <dgm:prSet presAssocID="{DD7D53F1-C125-4F1C-9D89-9DAE75504F38}" presName="parTx" presStyleLbl="revTx" presStyleIdx="1" presStyleCnt="4">
        <dgm:presLayoutVars>
          <dgm:chMax val="0"/>
          <dgm:chPref val="0"/>
        </dgm:presLayoutVars>
      </dgm:prSet>
      <dgm:spPr/>
    </dgm:pt>
    <dgm:pt modelId="{DF85A7EC-841D-4DBB-A600-E13D253F5ABF}" type="pres">
      <dgm:prSet presAssocID="{CC7FF072-5BA0-4538-800C-A1755E12572E}" presName="sibTrans" presStyleCnt="0"/>
      <dgm:spPr/>
    </dgm:pt>
    <dgm:pt modelId="{52BDE28C-374B-4033-99B2-616E82872B65}" type="pres">
      <dgm:prSet presAssocID="{8C91E77D-19FD-44C9-8F5D-8C92FF6D2916}" presName="compNode" presStyleCnt="0"/>
      <dgm:spPr/>
    </dgm:pt>
    <dgm:pt modelId="{15164850-76DF-4EF7-8977-F5B06A176A36}" type="pres">
      <dgm:prSet presAssocID="{8C91E77D-19FD-44C9-8F5D-8C92FF6D2916}" presName="bgRect" presStyleLbl="bgShp" presStyleIdx="2" presStyleCnt="4"/>
      <dgm:spPr/>
    </dgm:pt>
    <dgm:pt modelId="{35441C34-40EA-45B9-AA12-7178AA951D5A}" type="pres">
      <dgm:prSet presAssocID="{8C91E77D-19FD-44C9-8F5D-8C92FF6D291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74693919-9443-4BBB-916E-EC873C72DC5B}" type="pres">
      <dgm:prSet presAssocID="{8C91E77D-19FD-44C9-8F5D-8C92FF6D2916}" presName="spaceRect" presStyleCnt="0"/>
      <dgm:spPr/>
    </dgm:pt>
    <dgm:pt modelId="{CC1AE560-4912-4E58-A537-9501B562F09B}" type="pres">
      <dgm:prSet presAssocID="{8C91E77D-19FD-44C9-8F5D-8C92FF6D2916}" presName="parTx" presStyleLbl="revTx" presStyleIdx="2" presStyleCnt="4">
        <dgm:presLayoutVars>
          <dgm:chMax val="0"/>
          <dgm:chPref val="0"/>
        </dgm:presLayoutVars>
      </dgm:prSet>
      <dgm:spPr/>
    </dgm:pt>
    <dgm:pt modelId="{89925550-7371-4513-81C1-9546A7C10DC4}" type="pres">
      <dgm:prSet presAssocID="{E48634B0-560D-4389-8478-BCDFC7CC5C68}" presName="sibTrans" presStyleCnt="0"/>
      <dgm:spPr/>
    </dgm:pt>
    <dgm:pt modelId="{542E16CF-C2C0-4B70-A877-550F2E32CBAB}" type="pres">
      <dgm:prSet presAssocID="{984D2574-039B-4E2E-B5DC-696CE6D8F1B5}" presName="compNode" presStyleCnt="0"/>
      <dgm:spPr/>
    </dgm:pt>
    <dgm:pt modelId="{2792708C-4418-409D-AFB8-88F036DC233B}" type="pres">
      <dgm:prSet presAssocID="{984D2574-039B-4E2E-B5DC-696CE6D8F1B5}" presName="bgRect" presStyleLbl="bgShp" presStyleIdx="3" presStyleCnt="4" custLinFactNeighborX="-983" custLinFactNeighborY="-775"/>
      <dgm:spPr/>
    </dgm:pt>
    <dgm:pt modelId="{7DB1058E-BE81-47F8-957B-E297C0F3C06B}" type="pres">
      <dgm:prSet presAssocID="{984D2574-039B-4E2E-B5DC-696CE6D8F1B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7D799D78-A605-4379-9EC5-4FF129C3412B}" type="pres">
      <dgm:prSet presAssocID="{984D2574-039B-4E2E-B5DC-696CE6D8F1B5}" presName="spaceRect" presStyleCnt="0"/>
      <dgm:spPr/>
    </dgm:pt>
    <dgm:pt modelId="{69EBC065-708D-4B65-9DF7-94FB00A19F5E}" type="pres">
      <dgm:prSet presAssocID="{984D2574-039B-4E2E-B5DC-696CE6D8F1B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D8FAB07-6165-4064-A7CF-4A97E7EC89DE}" srcId="{35D7A8A6-E639-4CFF-80F4-7F86042E8258}" destId="{984D2574-039B-4E2E-B5DC-696CE6D8F1B5}" srcOrd="3" destOrd="0" parTransId="{9DCE4810-75AB-4195-AA84-EF358BE60FBC}" sibTransId="{FE8C0940-3D2E-4DF5-8C4D-DB4435ABE7CA}"/>
    <dgm:cxn modelId="{D250182C-04E9-418B-930C-796FF2BCF883}" type="presOf" srcId="{8C91E77D-19FD-44C9-8F5D-8C92FF6D2916}" destId="{CC1AE560-4912-4E58-A537-9501B562F09B}" srcOrd="0" destOrd="0" presId="urn:microsoft.com/office/officeart/2018/2/layout/IconVerticalSolidList"/>
    <dgm:cxn modelId="{86CC895C-F093-49CF-B8AC-20025A85FA3D}" type="presOf" srcId="{35D7A8A6-E639-4CFF-80F4-7F86042E8258}" destId="{08C0D8D3-0F2C-4684-9269-EA204556728E}" srcOrd="0" destOrd="0" presId="urn:microsoft.com/office/officeart/2018/2/layout/IconVerticalSolidList"/>
    <dgm:cxn modelId="{1FD61477-BB7E-461F-A2D9-36EA78311751}" srcId="{35D7A8A6-E639-4CFF-80F4-7F86042E8258}" destId="{141210A1-6FA7-47B4-A2A1-40F2F397A690}" srcOrd="0" destOrd="0" parTransId="{5FA55BFE-CF02-4914-93F4-7E1BD43EB553}" sibTransId="{AA8F2FF1-FF21-43E5-A9BD-A95300D2257C}"/>
    <dgm:cxn modelId="{873B848D-2D23-46DC-BFDA-44D10D4F948C}" type="presOf" srcId="{984D2574-039B-4E2E-B5DC-696CE6D8F1B5}" destId="{69EBC065-708D-4B65-9DF7-94FB00A19F5E}" srcOrd="0" destOrd="0" presId="urn:microsoft.com/office/officeart/2018/2/layout/IconVerticalSolidList"/>
    <dgm:cxn modelId="{AF262697-A14F-4C1A-9AF0-D2E120A2E3C7}" srcId="{35D7A8A6-E639-4CFF-80F4-7F86042E8258}" destId="{DD7D53F1-C125-4F1C-9D89-9DAE75504F38}" srcOrd="1" destOrd="0" parTransId="{ADDAB45B-68EE-4AFA-8DC7-B4041BF75711}" sibTransId="{CC7FF072-5BA0-4538-800C-A1755E12572E}"/>
    <dgm:cxn modelId="{51DB6AD1-5450-4981-A7EB-D6B8FE7F5B91}" srcId="{35D7A8A6-E639-4CFF-80F4-7F86042E8258}" destId="{8C91E77D-19FD-44C9-8F5D-8C92FF6D2916}" srcOrd="2" destOrd="0" parTransId="{AC7E98DF-85E9-4451-943A-F2A40DBD101F}" sibTransId="{E48634B0-560D-4389-8478-BCDFC7CC5C68}"/>
    <dgm:cxn modelId="{3E6BECDC-B6BC-4B3B-9CA0-BB9C059D98C5}" type="presOf" srcId="{DD7D53F1-C125-4F1C-9D89-9DAE75504F38}" destId="{23086ECB-443C-4C10-B390-7A3924586028}" srcOrd="0" destOrd="0" presId="urn:microsoft.com/office/officeart/2018/2/layout/IconVerticalSolidList"/>
    <dgm:cxn modelId="{5DE6C6E3-DD0F-4F7C-8BB9-9DAEC99F3ED6}" type="presOf" srcId="{141210A1-6FA7-47B4-A2A1-40F2F397A690}" destId="{205827B9-D5D7-4F0B-92DC-F9D787F2B473}" srcOrd="0" destOrd="0" presId="urn:microsoft.com/office/officeart/2018/2/layout/IconVerticalSolidList"/>
    <dgm:cxn modelId="{64402F29-5472-461C-9C64-8C1FAB64AB5C}" type="presParOf" srcId="{08C0D8D3-0F2C-4684-9269-EA204556728E}" destId="{14A0BA26-C97A-44F4-9AC1-042855CFEACF}" srcOrd="0" destOrd="0" presId="urn:microsoft.com/office/officeart/2018/2/layout/IconVerticalSolidList"/>
    <dgm:cxn modelId="{E77962D0-7F62-4C73-B085-13AAF49BB046}" type="presParOf" srcId="{14A0BA26-C97A-44F4-9AC1-042855CFEACF}" destId="{7D2EDFCC-7D90-4426-AABD-A44AAB5DC42D}" srcOrd="0" destOrd="0" presId="urn:microsoft.com/office/officeart/2018/2/layout/IconVerticalSolidList"/>
    <dgm:cxn modelId="{79BA8A8C-E06A-46AA-9251-F0EBB1A6E1FD}" type="presParOf" srcId="{14A0BA26-C97A-44F4-9AC1-042855CFEACF}" destId="{08198FF1-9E84-44A5-AF9A-101FA0FFC0C3}" srcOrd="1" destOrd="0" presId="urn:microsoft.com/office/officeart/2018/2/layout/IconVerticalSolidList"/>
    <dgm:cxn modelId="{DA41EAC1-0D50-47DD-8EFB-557900AB790D}" type="presParOf" srcId="{14A0BA26-C97A-44F4-9AC1-042855CFEACF}" destId="{C2A5B466-1E3E-432F-A194-E72F9FE370E3}" srcOrd="2" destOrd="0" presId="urn:microsoft.com/office/officeart/2018/2/layout/IconVerticalSolidList"/>
    <dgm:cxn modelId="{1CB70169-E58B-4F16-8AAE-21405CEE346E}" type="presParOf" srcId="{14A0BA26-C97A-44F4-9AC1-042855CFEACF}" destId="{205827B9-D5D7-4F0B-92DC-F9D787F2B473}" srcOrd="3" destOrd="0" presId="urn:microsoft.com/office/officeart/2018/2/layout/IconVerticalSolidList"/>
    <dgm:cxn modelId="{90FA1A2F-9D14-4196-8868-8C5862BC2BED}" type="presParOf" srcId="{08C0D8D3-0F2C-4684-9269-EA204556728E}" destId="{7C93CBB9-0B5D-41F7-AAFE-989E865EE4EE}" srcOrd="1" destOrd="0" presId="urn:microsoft.com/office/officeart/2018/2/layout/IconVerticalSolidList"/>
    <dgm:cxn modelId="{1572A269-DC0C-44BE-9CEE-2B39DED28938}" type="presParOf" srcId="{08C0D8D3-0F2C-4684-9269-EA204556728E}" destId="{D234B9A2-B5B9-4B8F-9A4A-3351B14E8ECD}" srcOrd="2" destOrd="0" presId="urn:microsoft.com/office/officeart/2018/2/layout/IconVerticalSolidList"/>
    <dgm:cxn modelId="{A3A0F6F7-6BB6-4450-A50D-DE588B9D8D57}" type="presParOf" srcId="{D234B9A2-B5B9-4B8F-9A4A-3351B14E8ECD}" destId="{CC5B2751-5F86-4DF5-8C02-EE048CE82646}" srcOrd="0" destOrd="0" presId="urn:microsoft.com/office/officeart/2018/2/layout/IconVerticalSolidList"/>
    <dgm:cxn modelId="{90D0F3C2-1CF2-4347-B89D-11D36738912D}" type="presParOf" srcId="{D234B9A2-B5B9-4B8F-9A4A-3351B14E8ECD}" destId="{59F99A6C-B018-4AB8-9114-21A371563033}" srcOrd="1" destOrd="0" presId="urn:microsoft.com/office/officeart/2018/2/layout/IconVerticalSolidList"/>
    <dgm:cxn modelId="{17B14B45-6684-41DC-AA79-FF0BCF3C72A2}" type="presParOf" srcId="{D234B9A2-B5B9-4B8F-9A4A-3351B14E8ECD}" destId="{F611AE79-C430-48C7-8B72-71A4333097F3}" srcOrd="2" destOrd="0" presId="urn:microsoft.com/office/officeart/2018/2/layout/IconVerticalSolidList"/>
    <dgm:cxn modelId="{9157FE1D-1A2D-4691-8E38-6BB0A547C45E}" type="presParOf" srcId="{D234B9A2-B5B9-4B8F-9A4A-3351B14E8ECD}" destId="{23086ECB-443C-4C10-B390-7A3924586028}" srcOrd="3" destOrd="0" presId="urn:microsoft.com/office/officeart/2018/2/layout/IconVerticalSolidList"/>
    <dgm:cxn modelId="{440C5C33-BFE0-4BE1-B6E7-C50F6B472AB9}" type="presParOf" srcId="{08C0D8D3-0F2C-4684-9269-EA204556728E}" destId="{DF85A7EC-841D-4DBB-A600-E13D253F5ABF}" srcOrd="3" destOrd="0" presId="urn:microsoft.com/office/officeart/2018/2/layout/IconVerticalSolidList"/>
    <dgm:cxn modelId="{341D332F-B1C2-4552-B254-D6CD6D29D12E}" type="presParOf" srcId="{08C0D8D3-0F2C-4684-9269-EA204556728E}" destId="{52BDE28C-374B-4033-99B2-616E82872B65}" srcOrd="4" destOrd="0" presId="urn:microsoft.com/office/officeart/2018/2/layout/IconVerticalSolidList"/>
    <dgm:cxn modelId="{663745C3-4E49-45E6-89DE-7042A7265923}" type="presParOf" srcId="{52BDE28C-374B-4033-99B2-616E82872B65}" destId="{15164850-76DF-4EF7-8977-F5B06A176A36}" srcOrd="0" destOrd="0" presId="urn:microsoft.com/office/officeart/2018/2/layout/IconVerticalSolidList"/>
    <dgm:cxn modelId="{A0F5C2DE-35FF-40A7-82B9-89BAB8D2C785}" type="presParOf" srcId="{52BDE28C-374B-4033-99B2-616E82872B65}" destId="{35441C34-40EA-45B9-AA12-7178AA951D5A}" srcOrd="1" destOrd="0" presId="urn:microsoft.com/office/officeart/2018/2/layout/IconVerticalSolidList"/>
    <dgm:cxn modelId="{12825FDE-2523-4FF9-8054-CD19439C25CB}" type="presParOf" srcId="{52BDE28C-374B-4033-99B2-616E82872B65}" destId="{74693919-9443-4BBB-916E-EC873C72DC5B}" srcOrd="2" destOrd="0" presId="urn:microsoft.com/office/officeart/2018/2/layout/IconVerticalSolidList"/>
    <dgm:cxn modelId="{E43471FF-001F-490A-A555-7BAFEFDF7AD4}" type="presParOf" srcId="{52BDE28C-374B-4033-99B2-616E82872B65}" destId="{CC1AE560-4912-4E58-A537-9501B562F09B}" srcOrd="3" destOrd="0" presId="urn:microsoft.com/office/officeart/2018/2/layout/IconVerticalSolidList"/>
    <dgm:cxn modelId="{4C805E76-5174-4047-B49C-0208BF3C0752}" type="presParOf" srcId="{08C0D8D3-0F2C-4684-9269-EA204556728E}" destId="{89925550-7371-4513-81C1-9546A7C10DC4}" srcOrd="5" destOrd="0" presId="urn:microsoft.com/office/officeart/2018/2/layout/IconVerticalSolidList"/>
    <dgm:cxn modelId="{27FAE3BD-4A7C-454D-84EA-76A087A77517}" type="presParOf" srcId="{08C0D8D3-0F2C-4684-9269-EA204556728E}" destId="{542E16CF-C2C0-4B70-A877-550F2E32CBAB}" srcOrd="6" destOrd="0" presId="urn:microsoft.com/office/officeart/2018/2/layout/IconVerticalSolidList"/>
    <dgm:cxn modelId="{6D6EF704-4690-47B8-95C5-4665BF65BE37}" type="presParOf" srcId="{542E16CF-C2C0-4B70-A877-550F2E32CBAB}" destId="{2792708C-4418-409D-AFB8-88F036DC233B}" srcOrd="0" destOrd="0" presId="urn:microsoft.com/office/officeart/2018/2/layout/IconVerticalSolidList"/>
    <dgm:cxn modelId="{F57B6CA4-D32E-464D-B567-4C76C94A0A91}" type="presParOf" srcId="{542E16CF-C2C0-4B70-A877-550F2E32CBAB}" destId="{7DB1058E-BE81-47F8-957B-E297C0F3C06B}" srcOrd="1" destOrd="0" presId="urn:microsoft.com/office/officeart/2018/2/layout/IconVerticalSolidList"/>
    <dgm:cxn modelId="{78BA17E3-D79A-4B47-B6FD-2336E20A81BB}" type="presParOf" srcId="{542E16CF-C2C0-4B70-A877-550F2E32CBAB}" destId="{7D799D78-A605-4379-9EC5-4FF129C3412B}" srcOrd="2" destOrd="0" presId="urn:microsoft.com/office/officeart/2018/2/layout/IconVerticalSolidList"/>
    <dgm:cxn modelId="{20F1C571-DCEB-49FB-97F3-73E94D5618F8}" type="presParOf" srcId="{542E16CF-C2C0-4B70-A877-550F2E32CBAB}" destId="{69EBC065-708D-4B65-9DF7-94FB00A19F5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C54877-7712-6E4C-BE4A-A6924903BDC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08C519-2B20-B546-A8AD-1DD1610B8E42}">
      <dgm:prSet phldrT="[Text]" custT="1"/>
      <dgm:spPr/>
      <dgm:t>
        <a:bodyPr/>
        <a:lstStyle/>
        <a:p>
          <a:r>
            <a:rPr lang="en-US" sz="1600" dirty="0"/>
            <a:t>October- December Budget Instructions</a:t>
          </a:r>
        </a:p>
      </dgm:t>
    </dgm:pt>
    <dgm:pt modelId="{B81FF72C-7691-C749-8AD6-A1F554C62CD6}" type="parTrans" cxnId="{C118134C-E24E-1749-8CCD-8A5ED490BBD8}">
      <dgm:prSet/>
      <dgm:spPr/>
      <dgm:t>
        <a:bodyPr/>
        <a:lstStyle/>
        <a:p>
          <a:endParaRPr lang="en-US"/>
        </a:p>
      </dgm:t>
    </dgm:pt>
    <dgm:pt modelId="{016C657B-C91B-C94E-A15D-5CFFE4758FE1}" type="sibTrans" cxnId="{C118134C-E24E-1749-8CCD-8A5ED490BBD8}">
      <dgm:prSet/>
      <dgm:spPr/>
      <dgm:t>
        <a:bodyPr/>
        <a:lstStyle/>
        <a:p>
          <a:endParaRPr lang="en-US"/>
        </a:p>
      </dgm:t>
    </dgm:pt>
    <dgm:pt modelId="{6376B521-9A96-1A49-8512-4E9423928F28}">
      <dgm:prSet phldrT="[Text]" custT="1"/>
      <dgm:spPr/>
      <dgm:t>
        <a:bodyPr/>
        <a:lstStyle/>
        <a:p>
          <a:r>
            <a:rPr lang="en-US" sz="1600" dirty="0"/>
            <a:t>January-March Departmental preparations, hearings</a:t>
          </a:r>
        </a:p>
      </dgm:t>
    </dgm:pt>
    <dgm:pt modelId="{5A1A97E0-4E76-1046-8CCD-5C1BB227AAC8}" type="parTrans" cxnId="{C105FB42-70AF-9A48-B67A-2F3822E5359B}">
      <dgm:prSet/>
      <dgm:spPr/>
      <dgm:t>
        <a:bodyPr/>
        <a:lstStyle/>
        <a:p>
          <a:endParaRPr lang="en-US"/>
        </a:p>
      </dgm:t>
    </dgm:pt>
    <dgm:pt modelId="{D1D7186B-5EF4-C247-9BD9-5D9F3C6321EE}" type="sibTrans" cxnId="{C105FB42-70AF-9A48-B67A-2F3822E5359B}">
      <dgm:prSet/>
      <dgm:spPr/>
      <dgm:t>
        <a:bodyPr/>
        <a:lstStyle/>
        <a:p>
          <a:endParaRPr lang="en-US"/>
        </a:p>
      </dgm:t>
    </dgm:pt>
    <dgm:pt modelId="{37A4EF03-7B8D-654C-B00C-1BF4C6DCFE87}">
      <dgm:prSet phldrT="[Text]" custT="1"/>
      <dgm:spPr/>
      <dgm:t>
        <a:bodyPr/>
        <a:lstStyle/>
        <a:p>
          <a:r>
            <a:rPr lang="en-US" sz="1600" dirty="0"/>
            <a:t>April-May budget Office/Auditor-Controller</a:t>
          </a:r>
        </a:p>
      </dgm:t>
    </dgm:pt>
    <dgm:pt modelId="{50279920-B74F-2949-84B0-51635FCD325B}" type="parTrans" cxnId="{9A588604-6F84-AD43-A670-4EC5AE9D9886}">
      <dgm:prSet/>
      <dgm:spPr/>
      <dgm:t>
        <a:bodyPr/>
        <a:lstStyle/>
        <a:p>
          <a:endParaRPr lang="en-US"/>
        </a:p>
      </dgm:t>
    </dgm:pt>
    <dgm:pt modelId="{73FA0EE9-19B8-3E44-A388-DC86C0068B59}" type="sibTrans" cxnId="{9A588604-6F84-AD43-A670-4EC5AE9D9886}">
      <dgm:prSet/>
      <dgm:spPr/>
      <dgm:t>
        <a:bodyPr/>
        <a:lstStyle/>
        <a:p>
          <a:endParaRPr lang="en-US"/>
        </a:p>
      </dgm:t>
    </dgm:pt>
    <dgm:pt modelId="{E8933206-D728-8D46-BF0E-F105ABD894DD}">
      <dgm:prSet phldrT="[Text]" custT="1"/>
      <dgm:spPr/>
      <dgm:t>
        <a:bodyPr/>
        <a:lstStyle/>
        <a:p>
          <a:r>
            <a:rPr lang="en-US" sz="1600" dirty="0"/>
            <a:t>June Board of Supervisors</a:t>
          </a:r>
        </a:p>
      </dgm:t>
    </dgm:pt>
    <dgm:pt modelId="{54670EB4-C6DA-6F46-B889-D2B722A7E7C6}" type="parTrans" cxnId="{4E515682-2A11-C744-8CE3-DFE7FD85F95A}">
      <dgm:prSet/>
      <dgm:spPr/>
      <dgm:t>
        <a:bodyPr/>
        <a:lstStyle/>
        <a:p>
          <a:endParaRPr lang="en-US"/>
        </a:p>
      </dgm:t>
    </dgm:pt>
    <dgm:pt modelId="{33FFCDC5-042E-F245-9232-BF46CB32DE08}" type="sibTrans" cxnId="{4E515682-2A11-C744-8CE3-DFE7FD85F95A}">
      <dgm:prSet/>
      <dgm:spPr/>
      <dgm:t>
        <a:bodyPr/>
        <a:lstStyle/>
        <a:p>
          <a:endParaRPr lang="en-US"/>
        </a:p>
      </dgm:t>
    </dgm:pt>
    <dgm:pt modelId="{AB6658DC-7360-1E40-9040-7A338B7025EB}" type="pres">
      <dgm:prSet presAssocID="{5DC54877-7712-6E4C-BE4A-A6924903BDC9}" presName="cycle" presStyleCnt="0">
        <dgm:presLayoutVars>
          <dgm:dir/>
          <dgm:resizeHandles val="exact"/>
        </dgm:presLayoutVars>
      </dgm:prSet>
      <dgm:spPr/>
    </dgm:pt>
    <dgm:pt modelId="{173F67B3-F4A8-F446-8900-75ACDE9C6CD1}" type="pres">
      <dgm:prSet presAssocID="{1C08C519-2B20-B546-A8AD-1DD1610B8E42}" presName="node" presStyleLbl="node1" presStyleIdx="0" presStyleCnt="4" custScaleX="196303">
        <dgm:presLayoutVars>
          <dgm:bulletEnabled val="1"/>
        </dgm:presLayoutVars>
      </dgm:prSet>
      <dgm:spPr/>
    </dgm:pt>
    <dgm:pt modelId="{A2F37C57-D81B-C64E-A01F-1E1EA8FAFC53}" type="pres">
      <dgm:prSet presAssocID="{016C657B-C91B-C94E-A15D-5CFFE4758FE1}" presName="sibTrans" presStyleLbl="sibTrans2D1" presStyleIdx="0" presStyleCnt="4"/>
      <dgm:spPr/>
    </dgm:pt>
    <dgm:pt modelId="{9A91859A-08E5-4146-ADED-FE1739875C06}" type="pres">
      <dgm:prSet presAssocID="{016C657B-C91B-C94E-A15D-5CFFE4758FE1}" presName="connectorText" presStyleLbl="sibTrans2D1" presStyleIdx="0" presStyleCnt="4"/>
      <dgm:spPr/>
    </dgm:pt>
    <dgm:pt modelId="{28DA45CF-B087-D94D-9323-E509C9DE3DBC}" type="pres">
      <dgm:prSet presAssocID="{6376B521-9A96-1A49-8512-4E9423928F28}" presName="node" presStyleLbl="node1" presStyleIdx="1" presStyleCnt="4" custScaleX="185644">
        <dgm:presLayoutVars>
          <dgm:bulletEnabled val="1"/>
        </dgm:presLayoutVars>
      </dgm:prSet>
      <dgm:spPr/>
    </dgm:pt>
    <dgm:pt modelId="{D00AB437-8170-804F-B645-1A92CCD565E3}" type="pres">
      <dgm:prSet presAssocID="{D1D7186B-5EF4-C247-9BD9-5D9F3C6321EE}" presName="sibTrans" presStyleLbl="sibTrans2D1" presStyleIdx="1" presStyleCnt="4"/>
      <dgm:spPr/>
    </dgm:pt>
    <dgm:pt modelId="{15B49413-84DE-D542-A09F-B41ED4354F72}" type="pres">
      <dgm:prSet presAssocID="{D1D7186B-5EF4-C247-9BD9-5D9F3C6321EE}" presName="connectorText" presStyleLbl="sibTrans2D1" presStyleIdx="1" presStyleCnt="4"/>
      <dgm:spPr/>
    </dgm:pt>
    <dgm:pt modelId="{11D848AE-EF6F-3645-B658-056B6F304DD4}" type="pres">
      <dgm:prSet presAssocID="{37A4EF03-7B8D-654C-B00C-1BF4C6DCFE87}" presName="node" presStyleLbl="node1" presStyleIdx="2" presStyleCnt="4" custScaleX="178112">
        <dgm:presLayoutVars>
          <dgm:bulletEnabled val="1"/>
        </dgm:presLayoutVars>
      </dgm:prSet>
      <dgm:spPr/>
    </dgm:pt>
    <dgm:pt modelId="{FB630A7C-1690-8148-AB62-144ECC055F16}" type="pres">
      <dgm:prSet presAssocID="{73FA0EE9-19B8-3E44-A388-DC86C0068B59}" presName="sibTrans" presStyleLbl="sibTrans2D1" presStyleIdx="2" presStyleCnt="4"/>
      <dgm:spPr/>
    </dgm:pt>
    <dgm:pt modelId="{DF497648-7F0E-F845-949C-A84A6712887B}" type="pres">
      <dgm:prSet presAssocID="{73FA0EE9-19B8-3E44-A388-DC86C0068B59}" presName="connectorText" presStyleLbl="sibTrans2D1" presStyleIdx="2" presStyleCnt="4"/>
      <dgm:spPr/>
    </dgm:pt>
    <dgm:pt modelId="{DEC9BA82-8207-A14A-A070-F8F45CB9923F}" type="pres">
      <dgm:prSet presAssocID="{E8933206-D728-8D46-BF0E-F105ABD894DD}" presName="node" presStyleLbl="node1" presStyleIdx="3" presStyleCnt="4" custScaleX="177307">
        <dgm:presLayoutVars>
          <dgm:bulletEnabled val="1"/>
        </dgm:presLayoutVars>
      </dgm:prSet>
      <dgm:spPr/>
    </dgm:pt>
    <dgm:pt modelId="{9CE92A9A-DC71-174C-9AF0-F02C89A6225E}" type="pres">
      <dgm:prSet presAssocID="{33FFCDC5-042E-F245-9232-BF46CB32DE08}" presName="sibTrans" presStyleLbl="sibTrans2D1" presStyleIdx="3" presStyleCnt="4"/>
      <dgm:spPr/>
    </dgm:pt>
    <dgm:pt modelId="{3E9845C3-80E9-DB44-804A-CEBC05403EA5}" type="pres">
      <dgm:prSet presAssocID="{33FFCDC5-042E-F245-9232-BF46CB32DE08}" presName="connectorText" presStyleLbl="sibTrans2D1" presStyleIdx="3" presStyleCnt="4"/>
      <dgm:spPr/>
    </dgm:pt>
  </dgm:ptLst>
  <dgm:cxnLst>
    <dgm:cxn modelId="{9A588604-6F84-AD43-A670-4EC5AE9D9886}" srcId="{5DC54877-7712-6E4C-BE4A-A6924903BDC9}" destId="{37A4EF03-7B8D-654C-B00C-1BF4C6DCFE87}" srcOrd="2" destOrd="0" parTransId="{50279920-B74F-2949-84B0-51635FCD325B}" sibTransId="{73FA0EE9-19B8-3E44-A388-DC86C0068B59}"/>
    <dgm:cxn modelId="{65B2DB0E-FA12-A84D-86AF-A6CF2CF089BF}" type="presOf" srcId="{5DC54877-7712-6E4C-BE4A-A6924903BDC9}" destId="{AB6658DC-7360-1E40-9040-7A338B7025EB}" srcOrd="0" destOrd="0" presId="urn:microsoft.com/office/officeart/2005/8/layout/cycle2"/>
    <dgm:cxn modelId="{FBD75312-1B4F-5A48-809F-2D1B0F7F97DE}" type="presOf" srcId="{37A4EF03-7B8D-654C-B00C-1BF4C6DCFE87}" destId="{11D848AE-EF6F-3645-B658-056B6F304DD4}" srcOrd="0" destOrd="0" presId="urn:microsoft.com/office/officeart/2005/8/layout/cycle2"/>
    <dgm:cxn modelId="{4CD72C13-33F8-E24A-B69F-2D88BE24F89E}" type="presOf" srcId="{016C657B-C91B-C94E-A15D-5CFFE4758FE1}" destId="{A2F37C57-D81B-C64E-A01F-1E1EA8FAFC53}" srcOrd="0" destOrd="0" presId="urn:microsoft.com/office/officeart/2005/8/layout/cycle2"/>
    <dgm:cxn modelId="{27032B33-B80F-A941-978D-C4F5DF95EA05}" type="presOf" srcId="{016C657B-C91B-C94E-A15D-5CFFE4758FE1}" destId="{9A91859A-08E5-4146-ADED-FE1739875C06}" srcOrd="1" destOrd="0" presId="urn:microsoft.com/office/officeart/2005/8/layout/cycle2"/>
    <dgm:cxn modelId="{C105FB42-70AF-9A48-B67A-2F3822E5359B}" srcId="{5DC54877-7712-6E4C-BE4A-A6924903BDC9}" destId="{6376B521-9A96-1A49-8512-4E9423928F28}" srcOrd="1" destOrd="0" parTransId="{5A1A97E0-4E76-1046-8CCD-5C1BB227AAC8}" sibTransId="{D1D7186B-5EF4-C247-9BD9-5D9F3C6321EE}"/>
    <dgm:cxn modelId="{8801C863-03E7-CA4C-BE54-2193FD2CA8A7}" type="presOf" srcId="{33FFCDC5-042E-F245-9232-BF46CB32DE08}" destId="{3E9845C3-80E9-DB44-804A-CEBC05403EA5}" srcOrd="1" destOrd="0" presId="urn:microsoft.com/office/officeart/2005/8/layout/cycle2"/>
    <dgm:cxn modelId="{C118134C-E24E-1749-8CCD-8A5ED490BBD8}" srcId="{5DC54877-7712-6E4C-BE4A-A6924903BDC9}" destId="{1C08C519-2B20-B546-A8AD-1DD1610B8E42}" srcOrd="0" destOrd="0" parTransId="{B81FF72C-7691-C749-8AD6-A1F554C62CD6}" sibTransId="{016C657B-C91B-C94E-A15D-5CFFE4758FE1}"/>
    <dgm:cxn modelId="{DF739C7E-3302-8D4B-A245-E849BABD97AB}" type="presOf" srcId="{73FA0EE9-19B8-3E44-A388-DC86C0068B59}" destId="{DF497648-7F0E-F845-949C-A84A6712887B}" srcOrd="1" destOrd="0" presId="urn:microsoft.com/office/officeart/2005/8/layout/cycle2"/>
    <dgm:cxn modelId="{4E515682-2A11-C744-8CE3-DFE7FD85F95A}" srcId="{5DC54877-7712-6E4C-BE4A-A6924903BDC9}" destId="{E8933206-D728-8D46-BF0E-F105ABD894DD}" srcOrd="3" destOrd="0" parTransId="{54670EB4-C6DA-6F46-B889-D2B722A7E7C6}" sibTransId="{33FFCDC5-042E-F245-9232-BF46CB32DE08}"/>
    <dgm:cxn modelId="{4EEC4A8B-6AD6-924F-A712-ABAA255EC9A9}" type="presOf" srcId="{E8933206-D728-8D46-BF0E-F105ABD894DD}" destId="{DEC9BA82-8207-A14A-A070-F8F45CB9923F}" srcOrd="0" destOrd="0" presId="urn:microsoft.com/office/officeart/2005/8/layout/cycle2"/>
    <dgm:cxn modelId="{DC41B8D6-924D-7F41-821F-32205B3D2B92}" type="presOf" srcId="{6376B521-9A96-1A49-8512-4E9423928F28}" destId="{28DA45CF-B087-D94D-9323-E509C9DE3DBC}" srcOrd="0" destOrd="0" presId="urn:microsoft.com/office/officeart/2005/8/layout/cycle2"/>
    <dgm:cxn modelId="{FB28ADD8-CA3E-504C-BB3F-5C0F0DF3B4E6}" type="presOf" srcId="{1C08C519-2B20-B546-A8AD-1DD1610B8E42}" destId="{173F67B3-F4A8-F446-8900-75ACDE9C6CD1}" srcOrd="0" destOrd="0" presId="urn:microsoft.com/office/officeart/2005/8/layout/cycle2"/>
    <dgm:cxn modelId="{392969E3-5AC1-ED43-BD33-271E263F5217}" type="presOf" srcId="{33FFCDC5-042E-F245-9232-BF46CB32DE08}" destId="{9CE92A9A-DC71-174C-9AF0-F02C89A6225E}" srcOrd="0" destOrd="0" presId="urn:microsoft.com/office/officeart/2005/8/layout/cycle2"/>
    <dgm:cxn modelId="{B4DCF4EE-9430-A340-8069-6117F8573108}" type="presOf" srcId="{D1D7186B-5EF4-C247-9BD9-5D9F3C6321EE}" destId="{15B49413-84DE-D542-A09F-B41ED4354F72}" srcOrd="1" destOrd="0" presId="urn:microsoft.com/office/officeart/2005/8/layout/cycle2"/>
    <dgm:cxn modelId="{4C0ACDFC-C97E-5242-BB3F-F5F4E75CAD46}" type="presOf" srcId="{73FA0EE9-19B8-3E44-A388-DC86C0068B59}" destId="{FB630A7C-1690-8148-AB62-144ECC055F16}" srcOrd="0" destOrd="0" presId="urn:microsoft.com/office/officeart/2005/8/layout/cycle2"/>
    <dgm:cxn modelId="{93729FFD-E90D-5B4C-8CD1-745FDFEF82FD}" type="presOf" srcId="{D1D7186B-5EF4-C247-9BD9-5D9F3C6321EE}" destId="{D00AB437-8170-804F-B645-1A92CCD565E3}" srcOrd="0" destOrd="0" presId="urn:microsoft.com/office/officeart/2005/8/layout/cycle2"/>
    <dgm:cxn modelId="{4DACC736-E290-574D-945D-7A47A1E4706A}" type="presParOf" srcId="{AB6658DC-7360-1E40-9040-7A338B7025EB}" destId="{173F67B3-F4A8-F446-8900-75ACDE9C6CD1}" srcOrd="0" destOrd="0" presId="urn:microsoft.com/office/officeart/2005/8/layout/cycle2"/>
    <dgm:cxn modelId="{41A3D8DE-10AF-154D-A51C-52E60BDF164C}" type="presParOf" srcId="{AB6658DC-7360-1E40-9040-7A338B7025EB}" destId="{A2F37C57-D81B-C64E-A01F-1E1EA8FAFC53}" srcOrd="1" destOrd="0" presId="urn:microsoft.com/office/officeart/2005/8/layout/cycle2"/>
    <dgm:cxn modelId="{B7285E5F-497A-804D-AD06-C3F523BED63A}" type="presParOf" srcId="{A2F37C57-D81B-C64E-A01F-1E1EA8FAFC53}" destId="{9A91859A-08E5-4146-ADED-FE1739875C06}" srcOrd="0" destOrd="0" presId="urn:microsoft.com/office/officeart/2005/8/layout/cycle2"/>
    <dgm:cxn modelId="{0BD705A6-9601-2F4C-91F5-3B144732441A}" type="presParOf" srcId="{AB6658DC-7360-1E40-9040-7A338B7025EB}" destId="{28DA45CF-B087-D94D-9323-E509C9DE3DBC}" srcOrd="2" destOrd="0" presId="urn:microsoft.com/office/officeart/2005/8/layout/cycle2"/>
    <dgm:cxn modelId="{0405C28E-4D12-9542-9AF3-E1D04E1D450B}" type="presParOf" srcId="{AB6658DC-7360-1E40-9040-7A338B7025EB}" destId="{D00AB437-8170-804F-B645-1A92CCD565E3}" srcOrd="3" destOrd="0" presId="urn:microsoft.com/office/officeart/2005/8/layout/cycle2"/>
    <dgm:cxn modelId="{C6AABF8C-0BFA-D04C-ACF0-059CCBDF55B1}" type="presParOf" srcId="{D00AB437-8170-804F-B645-1A92CCD565E3}" destId="{15B49413-84DE-D542-A09F-B41ED4354F72}" srcOrd="0" destOrd="0" presId="urn:microsoft.com/office/officeart/2005/8/layout/cycle2"/>
    <dgm:cxn modelId="{32F2B15C-85E8-0347-857D-D78E6ECD08F6}" type="presParOf" srcId="{AB6658DC-7360-1E40-9040-7A338B7025EB}" destId="{11D848AE-EF6F-3645-B658-056B6F304DD4}" srcOrd="4" destOrd="0" presId="urn:microsoft.com/office/officeart/2005/8/layout/cycle2"/>
    <dgm:cxn modelId="{392D5832-3FBE-4C47-9FFD-B3F4820EAEEA}" type="presParOf" srcId="{AB6658DC-7360-1E40-9040-7A338B7025EB}" destId="{FB630A7C-1690-8148-AB62-144ECC055F16}" srcOrd="5" destOrd="0" presId="urn:microsoft.com/office/officeart/2005/8/layout/cycle2"/>
    <dgm:cxn modelId="{3240C3DA-45DF-7949-B988-DAC695E7210E}" type="presParOf" srcId="{FB630A7C-1690-8148-AB62-144ECC055F16}" destId="{DF497648-7F0E-F845-949C-A84A6712887B}" srcOrd="0" destOrd="0" presId="urn:microsoft.com/office/officeart/2005/8/layout/cycle2"/>
    <dgm:cxn modelId="{DB191D41-1EE6-5740-9B5B-AC0BBB7C5EEE}" type="presParOf" srcId="{AB6658DC-7360-1E40-9040-7A338B7025EB}" destId="{DEC9BA82-8207-A14A-A070-F8F45CB9923F}" srcOrd="6" destOrd="0" presId="urn:microsoft.com/office/officeart/2005/8/layout/cycle2"/>
    <dgm:cxn modelId="{3CCFE1C5-F981-9A42-919C-36111846F211}" type="presParOf" srcId="{AB6658DC-7360-1E40-9040-7A338B7025EB}" destId="{9CE92A9A-DC71-174C-9AF0-F02C89A6225E}" srcOrd="7" destOrd="0" presId="urn:microsoft.com/office/officeart/2005/8/layout/cycle2"/>
    <dgm:cxn modelId="{FB8388D6-9089-714A-BD1B-46AF4851B900}" type="presParOf" srcId="{9CE92A9A-DC71-174C-9AF0-F02C89A6225E}" destId="{3E9845C3-80E9-DB44-804A-CEBC05403EA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482BBB-DD82-4207-9196-C3E5FFACEE9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63E2670-2799-48E7-94A6-9873679935A5}">
      <dgm:prSet/>
      <dgm:spPr/>
      <dgm:t>
        <a:bodyPr/>
        <a:lstStyle/>
        <a:p>
          <a:r>
            <a:rPr lang="en-US"/>
            <a:t>Isn’t the future at least as important as the past?</a:t>
          </a:r>
        </a:p>
      </dgm:t>
    </dgm:pt>
    <dgm:pt modelId="{9EB41DF0-8F2A-4A0F-B8EB-D75D5E63D22A}" type="parTrans" cxnId="{A52E703C-6357-4A9E-91D4-FE9D8A8607C3}">
      <dgm:prSet/>
      <dgm:spPr/>
      <dgm:t>
        <a:bodyPr/>
        <a:lstStyle/>
        <a:p>
          <a:endParaRPr lang="en-US"/>
        </a:p>
      </dgm:t>
    </dgm:pt>
    <dgm:pt modelId="{CBC053BD-023C-4C8B-8414-CDAB86B1DEC9}" type="sibTrans" cxnId="{A52E703C-6357-4A9E-91D4-FE9D8A8607C3}">
      <dgm:prSet/>
      <dgm:spPr/>
      <dgm:t>
        <a:bodyPr/>
        <a:lstStyle/>
        <a:p>
          <a:endParaRPr lang="en-US"/>
        </a:p>
      </dgm:t>
    </dgm:pt>
    <dgm:pt modelId="{0F70FC78-0F1F-4B3F-9564-AEF8D16B3B77}">
      <dgm:prSet/>
      <dgm:spPr/>
      <dgm:t>
        <a:bodyPr/>
        <a:lstStyle/>
        <a:p>
          <a:r>
            <a:rPr lang="en-US"/>
            <a:t>We have a legal obligation to our past for retiree pension costs</a:t>
          </a:r>
        </a:p>
      </dgm:t>
    </dgm:pt>
    <dgm:pt modelId="{72D1F42D-11EE-47CA-8788-2B39E8195532}" type="parTrans" cxnId="{9BB64131-2A1A-42A9-83B0-D2D49C45DBED}">
      <dgm:prSet/>
      <dgm:spPr/>
      <dgm:t>
        <a:bodyPr/>
        <a:lstStyle/>
        <a:p>
          <a:endParaRPr lang="en-US"/>
        </a:p>
      </dgm:t>
    </dgm:pt>
    <dgm:pt modelId="{6DAB1F2E-EAFC-4CBB-BD53-76067CF3AFB3}" type="sibTrans" cxnId="{9BB64131-2A1A-42A9-83B0-D2D49C45DBED}">
      <dgm:prSet/>
      <dgm:spPr/>
      <dgm:t>
        <a:bodyPr/>
        <a:lstStyle/>
        <a:p>
          <a:endParaRPr lang="en-US"/>
        </a:p>
      </dgm:t>
    </dgm:pt>
    <dgm:pt modelId="{6C92F651-6263-4010-8429-5F85F749AF26}">
      <dgm:prSet/>
      <dgm:spPr/>
      <dgm:t>
        <a:bodyPr/>
        <a:lstStyle/>
        <a:p>
          <a:r>
            <a:rPr lang="en-US"/>
            <a:t>We have a moral obligation to our future to take care of our kids</a:t>
          </a:r>
        </a:p>
      </dgm:t>
    </dgm:pt>
    <dgm:pt modelId="{559747F0-CCDE-4308-A0EC-839D107611CF}" type="parTrans" cxnId="{6381E906-29C6-4457-9B24-9BD9CDE5705E}">
      <dgm:prSet/>
      <dgm:spPr/>
      <dgm:t>
        <a:bodyPr/>
        <a:lstStyle/>
        <a:p>
          <a:endParaRPr lang="en-US"/>
        </a:p>
      </dgm:t>
    </dgm:pt>
    <dgm:pt modelId="{D06B3CFB-6B25-424F-BAEE-62352D4716D4}" type="sibTrans" cxnId="{6381E906-29C6-4457-9B24-9BD9CDE5705E}">
      <dgm:prSet/>
      <dgm:spPr/>
      <dgm:t>
        <a:bodyPr/>
        <a:lstStyle/>
        <a:p>
          <a:endParaRPr lang="en-US"/>
        </a:p>
      </dgm:t>
    </dgm:pt>
    <dgm:pt modelId="{E4CB2D78-FCB4-2446-86F7-3B32CEB78C89}" type="pres">
      <dgm:prSet presAssocID="{51482BBB-DD82-4207-9196-C3E5FFACEE97}" presName="diagram" presStyleCnt="0">
        <dgm:presLayoutVars>
          <dgm:dir/>
          <dgm:resizeHandles val="exact"/>
        </dgm:presLayoutVars>
      </dgm:prSet>
      <dgm:spPr/>
    </dgm:pt>
    <dgm:pt modelId="{B2C71E82-62EE-6E49-8F11-025B12E1CF5B}" type="pres">
      <dgm:prSet presAssocID="{563E2670-2799-48E7-94A6-9873679935A5}" presName="node" presStyleLbl="node1" presStyleIdx="0" presStyleCnt="3">
        <dgm:presLayoutVars>
          <dgm:bulletEnabled val="1"/>
        </dgm:presLayoutVars>
      </dgm:prSet>
      <dgm:spPr/>
    </dgm:pt>
    <dgm:pt modelId="{FDD1BC06-4DDD-1542-93EA-61334694AF3F}" type="pres">
      <dgm:prSet presAssocID="{CBC053BD-023C-4C8B-8414-CDAB86B1DEC9}" presName="sibTrans" presStyleCnt="0"/>
      <dgm:spPr/>
    </dgm:pt>
    <dgm:pt modelId="{81DAD3C3-3E7A-DC47-A2F6-24BB861CFC60}" type="pres">
      <dgm:prSet presAssocID="{0F70FC78-0F1F-4B3F-9564-AEF8D16B3B77}" presName="node" presStyleLbl="node1" presStyleIdx="1" presStyleCnt="3">
        <dgm:presLayoutVars>
          <dgm:bulletEnabled val="1"/>
        </dgm:presLayoutVars>
      </dgm:prSet>
      <dgm:spPr/>
    </dgm:pt>
    <dgm:pt modelId="{98AFD21B-89B4-BE46-9428-A652FB567AA4}" type="pres">
      <dgm:prSet presAssocID="{6DAB1F2E-EAFC-4CBB-BD53-76067CF3AFB3}" presName="sibTrans" presStyleCnt="0"/>
      <dgm:spPr/>
    </dgm:pt>
    <dgm:pt modelId="{06575254-F546-3C41-8009-EDF5C0205260}" type="pres">
      <dgm:prSet presAssocID="{6C92F651-6263-4010-8429-5F85F749AF26}" presName="node" presStyleLbl="node1" presStyleIdx="2" presStyleCnt="3">
        <dgm:presLayoutVars>
          <dgm:bulletEnabled val="1"/>
        </dgm:presLayoutVars>
      </dgm:prSet>
      <dgm:spPr/>
    </dgm:pt>
  </dgm:ptLst>
  <dgm:cxnLst>
    <dgm:cxn modelId="{6381E906-29C6-4457-9B24-9BD9CDE5705E}" srcId="{51482BBB-DD82-4207-9196-C3E5FFACEE97}" destId="{6C92F651-6263-4010-8429-5F85F749AF26}" srcOrd="2" destOrd="0" parTransId="{559747F0-CCDE-4308-A0EC-839D107611CF}" sibTransId="{D06B3CFB-6B25-424F-BAEE-62352D4716D4}"/>
    <dgm:cxn modelId="{AD1A301B-B8F7-5F4F-9636-A38AE2B7EB2E}" type="presOf" srcId="{6C92F651-6263-4010-8429-5F85F749AF26}" destId="{06575254-F546-3C41-8009-EDF5C0205260}" srcOrd="0" destOrd="0" presId="urn:microsoft.com/office/officeart/2005/8/layout/default"/>
    <dgm:cxn modelId="{08FFE11B-86CF-6B48-B2D8-D7574FF3EDF9}" type="presOf" srcId="{0F70FC78-0F1F-4B3F-9564-AEF8D16B3B77}" destId="{81DAD3C3-3E7A-DC47-A2F6-24BB861CFC60}" srcOrd="0" destOrd="0" presId="urn:microsoft.com/office/officeart/2005/8/layout/default"/>
    <dgm:cxn modelId="{9BB64131-2A1A-42A9-83B0-D2D49C45DBED}" srcId="{51482BBB-DD82-4207-9196-C3E5FFACEE97}" destId="{0F70FC78-0F1F-4B3F-9564-AEF8D16B3B77}" srcOrd="1" destOrd="0" parTransId="{72D1F42D-11EE-47CA-8788-2B39E8195532}" sibTransId="{6DAB1F2E-EAFC-4CBB-BD53-76067CF3AFB3}"/>
    <dgm:cxn modelId="{A52E703C-6357-4A9E-91D4-FE9D8A8607C3}" srcId="{51482BBB-DD82-4207-9196-C3E5FFACEE97}" destId="{563E2670-2799-48E7-94A6-9873679935A5}" srcOrd="0" destOrd="0" parTransId="{9EB41DF0-8F2A-4A0F-B8EB-D75D5E63D22A}" sibTransId="{CBC053BD-023C-4C8B-8414-CDAB86B1DEC9}"/>
    <dgm:cxn modelId="{EB9640B5-4B21-4D4F-B491-EFCCA1650417}" type="presOf" srcId="{563E2670-2799-48E7-94A6-9873679935A5}" destId="{B2C71E82-62EE-6E49-8F11-025B12E1CF5B}" srcOrd="0" destOrd="0" presId="urn:microsoft.com/office/officeart/2005/8/layout/default"/>
    <dgm:cxn modelId="{5E41F1C1-1102-7A4E-8750-866143AFF56A}" type="presOf" srcId="{51482BBB-DD82-4207-9196-C3E5FFACEE97}" destId="{E4CB2D78-FCB4-2446-86F7-3B32CEB78C89}" srcOrd="0" destOrd="0" presId="urn:microsoft.com/office/officeart/2005/8/layout/default"/>
    <dgm:cxn modelId="{3946486D-7F7B-7A49-AF87-42C06F7C8D1F}" type="presParOf" srcId="{E4CB2D78-FCB4-2446-86F7-3B32CEB78C89}" destId="{B2C71E82-62EE-6E49-8F11-025B12E1CF5B}" srcOrd="0" destOrd="0" presId="urn:microsoft.com/office/officeart/2005/8/layout/default"/>
    <dgm:cxn modelId="{30D5D127-0658-6349-9672-EC6AEBDB4242}" type="presParOf" srcId="{E4CB2D78-FCB4-2446-86F7-3B32CEB78C89}" destId="{FDD1BC06-4DDD-1542-93EA-61334694AF3F}" srcOrd="1" destOrd="0" presId="urn:microsoft.com/office/officeart/2005/8/layout/default"/>
    <dgm:cxn modelId="{64ED90A6-4B53-474E-AE87-FE80E2236539}" type="presParOf" srcId="{E4CB2D78-FCB4-2446-86F7-3B32CEB78C89}" destId="{81DAD3C3-3E7A-DC47-A2F6-24BB861CFC60}" srcOrd="2" destOrd="0" presId="urn:microsoft.com/office/officeart/2005/8/layout/default"/>
    <dgm:cxn modelId="{82556D30-4C7A-C04D-9CC4-6B9AE76FB83B}" type="presParOf" srcId="{E4CB2D78-FCB4-2446-86F7-3B32CEB78C89}" destId="{98AFD21B-89B4-BE46-9428-A652FB567AA4}" srcOrd="3" destOrd="0" presId="urn:microsoft.com/office/officeart/2005/8/layout/default"/>
    <dgm:cxn modelId="{B4439B8D-B9E5-3D4D-82AD-FA93820D8AE7}" type="presParOf" srcId="{E4CB2D78-FCB4-2446-86F7-3B32CEB78C89}" destId="{06575254-F546-3C41-8009-EDF5C020526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EDFCC-7D90-4426-AABD-A44AAB5DC42D}">
      <dsp:nvSpPr>
        <dsp:cNvPr id="0" name=""/>
        <dsp:cNvSpPr/>
      </dsp:nvSpPr>
      <dsp:spPr>
        <a:xfrm>
          <a:off x="0" y="2556"/>
          <a:ext cx="9042988" cy="5600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198FF1-9E84-44A5-AF9A-101FA0FFC0C3}">
      <dsp:nvSpPr>
        <dsp:cNvPr id="0" name=""/>
        <dsp:cNvSpPr/>
      </dsp:nvSpPr>
      <dsp:spPr>
        <a:xfrm>
          <a:off x="169410" y="128564"/>
          <a:ext cx="308320" cy="3080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827B9-D5D7-4F0B-92DC-F9D787F2B473}">
      <dsp:nvSpPr>
        <dsp:cNvPr id="0" name=""/>
        <dsp:cNvSpPr/>
      </dsp:nvSpPr>
      <dsp:spPr>
        <a:xfrm>
          <a:off x="647142" y="2556"/>
          <a:ext cx="8376244" cy="595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975" tIns="62975" rIns="62975" bIns="62975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Money from prior year or reserves</a:t>
          </a:r>
        </a:p>
      </dsp:txBody>
      <dsp:txXfrm>
        <a:off x="647142" y="2556"/>
        <a:ext cx="8376244" cy="595038"/>
      </dsp:txXfrm>
    </dsp:sp>
    <dsp:sp modelId="{CC5B2751-5F86-4DF5-8C02-EE048CE82646}">
      <dsp:nvSpPr>
        <dsp:cNvPr id="0" name=""/>
        <dsp:cNvSpPr/>
      </dsp:nvSpPr>
      <dsp:spPr>
        <a:xfrm>
          <a:off x="0" y="746354"/>
          <a:ext cx="9042988" cy="5600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F99A6C-B018-4AB8-9114-21A371563033}">
      <dsp:nvSpPr>
        <dsp:cNvPr id="0" name=""/>
        <dsp:cNvSpPr/>
      </dsp:nvSpPr>
      <dsp:spPr>
        <a:xfrm>
          <a:off x="169410" y="872362"/>
          <a:ext cx="308320" cy="3080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86ECB-443C-4C10-B390-7A3924586028}">
      <dsp:nvSpPr>
        <dsp:cNvPr id="0" name=""/>
        <dsp:cNvSpPr/>
      </dsp:nvSpPr>
      <dsp:spPr>
        <a:xfrm>
          <a:off x="647142" y="746354"/>
          <a:ext cx="8376244" cy="595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975" tIns="62975" rIns="62975" bIns="62975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+Current year revenues/sources</a:t>
          </a:r>
        </a:p>
      </dsp:txBody>
      <dsp:txXfrm>
        <a:off x="647142" y="746354"/>
        <a:ext cx="8376244" cy="595038"/>
      </dsp:txXfrm>
    </dsp:sp>
    <dsp:sp modelId="{15164850-76DF-4EF7-8977-F5B06A176A36}">
      <dsp:nvSpPr>
        <dsp:cNvPr id="0" name=""/>
        <dsp:cNvSpPr/>
      </dsp:nvSpPr>
      <dsp:spPr>
        <a:xfrm>
          <a:off x="0" y="1490151"/>
          <a:ext cx="9042988" cy="5600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441C34-40EA-45B9-AA12-7178AA951D5A}">
      <dsp:nvSpPr>
        <dsp:cNvPr id="0" name=""/>
        <dsp:cNvSpPr/>
      </dsp:nvSpPr>
      <dsp:spPr>
        <a:xfrm>
          <a:off x="169410" y="1616159"/>
          <a:ext cx="308320" cy="3080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1AE560-4912-4E58-A537-9501B562F09B}">
      <dsp:nvSpPr>
        <dsp:cNvPr id="0" name=""/>
        <dsp:cNvSpPr/>
      </dsp:nvSpPr>
      <dsp:spPr>
        <a:xfrm>
          <a:off x="647142" y="1490151"/>
          <a:ext cx="8376244" cy="595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975" tIns="62975" rIns="62975" bIns="6297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- </a:t>
          </a:r>
          <a:r>
            <a:rPr lang="en-US" sz="3200" kern="1200" dirty="0"/>
            <a:t>Current year expenditures</a:t>
          </a:r>
        </a:p>
      </dsp:txBody>
      <dsp:txXfrm>
        <a:off x="647142" y="1490151"/>
        <a:ext cx="8376244" cy="595038"/>
      </dsp:txXfrm>
    </dsp:sp>
    <dsp:sp modelId="{2792708C-4418-409D-AFB8-88F036DC233B}">
      <dsp:nvSpPr>
        <dsp:cNvPr id="0" name=""/>
        <dsp:cNvSpPr/>
      </dsp:nvSpPr>
      <dsp:spPr>
        <a:xfrm>
          <a:off x="0" y="2229609"/>
          <a:ext cx="9042988" cy="5600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B1058E-BE81-47F8-957B-E297C0F3C06B}">
      <dsp:nvSpPr>
        <dsp:cNvPr id="0" name=""/>
        <dsp:cNvSpPr/>
      </dsp:nvSpPr>
      <dsp:spPr>
        <a:xfrm>
          <a:off x="169410" y="2359957"/>
          <a:ext cx="308320" cy="3080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EBC065-708D-4B65-9DF7-94FB00A19F5E}">
      <dsp:nvSpPr>
        <dsp:cNvPr id="0" name=""/>
        <dsp:cNvSpPr/>
      </dsp:nvSpPr>
      <dsp:spPr>
        <a:xfrm>
          <a:off x="647142" y="2233949"/>
          <a:ext cx="8376244" cy="595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975" tIns="62975" rIns="62975" bIns="62975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Remaining fund balance/reserves</a:t>
          </a:r>
        </a:p>
      </dsp:txBody>
      <dsp:txXfrm>
        <a:off x="647142" y="2233949"/>
        <a:ext cx="8376244" cy="5950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67B3-F4A8-F446-8900-75ACDE9C6CD1}">
      <dsp:nvSpPr>
        <dsp:cNvPr id="0" name=""/>
        <dsp:cNvSpPr/>
      </dsp:nvSpPr>
      <dsp:spPr>
        <a:xfrm>
          <a:off x="2358628" y="611"/>
          <a:ext cx="2634082" cy="13418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October- December Budget Instructions</a:t>
          </a:r>
        </a:p>
      </dsp:txBody>
      <dsp:txXfrm>
        <a:off x="2744380" y="197120"/>
        <a:ext cx="1862578" cy="948827"/>
      </dsp:txXfrm>
    </dsp:sp>
    <dsp:sp modelId="{A2F37C57-D81B-C64E-A01F-1E1EA8FAFC53}">
      <dsp:nvSpPr>
        <dsp:cNvPr id="0" name=""/>
        <dsp:cNvSpPr/>
      </dsp:nvSpPr>
      <dsp:spPr>
        <a:xfrm rot="2700000">
          <a:off x="4299623" y="1157891"/>
          <a:ext cx="177678" cy="452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4307429" y="1229620"/>
        <a:ext cx="124375" cy="271724"/>
      </dsp:txXfrm>
    </dsp:sp>
    <dsp:sp modelId="{28DA45CF-B087-D94D-9323-E509C9DE3DBC}">
      <dsp:nvSpPr>
        <dsp:cNvPr id="0" name=""/>
        <dsp:cNvSpPr/>
      </dsp:nvSpPr>
      <dsp:spPr>
        <a:xfrm>
          <a:off x="3855695" y="1426164"/>
          <a:ext cx="2491055" cy="13418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January-March Departmental preparations, hearings</a:t>
          </a:r>
        </a:p>
      </dsp:txBody>
      <dsp:txXfrm>
        <a:off x="4220502" y="1622673"/>
        <a:ext cx="1761441" cy="948827"/>
      </dsp:txXfrm>
    </dsp:sp>
    <dsp:sp modelId="{D00AB437-8170-804F-B645-1A92CCD565E3}">
      <dsp:nvSpPr>
        <dsp:cNvPr id="0" name=""/>
        <dsp:cNvSpPr/>
      </dsp:nvSpPr>
      <dsp:spPr>
        <a:xfrm rot="8100000">
          <a:off x="4295731" y="2582507"/>
          <a:ext cx="187272" cy="452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4343685" y="2653218"/>
        <a:ext cx="131090" cy="271724"/>
      </dsp:txXfrm>
    </dsp:sp>
    <dsp:sp modelId="{11D848AE-EF6F-3645-B658-056B6F304DD4}">
      <dsp:nvSpPr>
        <dsp:cNvPr id="0" name=""/>
        <dsp:cNvSpPr/>
      </dsp:nvSpPr>
      <dsp:spPr>
        <a:xfrm>
          <a:off x="2480676" y="2851717"/>
          <a:ext cx="2389987" cy="13418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April-May budget Office/Auditor-Controller</a:t>
          </a:r>
        </a:p>
      </dsp:txBody>
      <dsp:txXfrm>
        <a:off x="2830681" y="3048226"/>
        <a:ext cx="1689977" cy="948827"/>
      </dsp:txXfrm>
    </dsp:sp>
    <dsp:sp modelId="{FB630A7C-1690-8148-AB62-144ECC055F16}">
      <dsp:nvSpPr>
        <dsp:cNvPr id="0" name=""/>
        <dsp:cNvSpPr/>
      </dsp:nvSpPr>
      <dsp:spPr>
        <a:xfrm rot="13500000">
          <a:off x="2870423" y="2586951"/>
          <a:ext cx="191987" cy="452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2919584" y="2697888"/>
        <a:ext cx="134391" cy="271724"/>
      </dsp:txXfrm>
    </dsp:sp>
    <dsp:sp modelId="{DEC9BA82-8207-A14A-A070-F8F45CB9923F}">
      <dsp:nvSpPr>
        <dsp:cNvPr id="0" name=""/>
        <dsp:cNvSpPr/>
      </dsp:nvSpPr>
      <dsp:spPr>
        <a:xfrm>
          <a:off x="1060524" y="1426164"/>
          <a:ext cx="2379185" cy="13418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June Board of Supervisors</a:t>
          </a:r>
        </a:p>
      </dsp:txBody>
      <dsp:txXfrm>
        <a:off x="1408948" y="1622673"/>
        <a:ext cx="1682337" cy="948827"/>
      </dsp:txXfrm>
    </dsp:sp>
    <dsp:sp modelId="{9CE92A9A-DC71-174C-9AF0-F02C89A6225E}">
      <dsp:nvSpPr>
        <dsp:cNvPr id="0" name=""/>
        <dsp:cNvSpPr/>
      </dsp:nvSpPr>
      <dsp:spPr>
        <a:xfrm rot="18900000">
          <a:off x="2861328" y="1168242"/>
          <a:ext cx="182394" cy="452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869341" y="1278162"/>
        <a:ext cx="127676" cy="2717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71E82-62EE-6E49-8F11-025B12E1CF5B}">
      <dsp:nvSpPr>
        <dsp:cNvPr id="0" name=""/>
        <dsp:cNvSpPr/>
      </dsp:nvSpPr>
      <dsp:spPr>
        <a:xfrm>
          <a:off x="762" y="275918"/>
          <a:ext cx="2974701" cy="17848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Isn’t the future at least as important as the past?</a:t>
          </a:r>
        </a:p>
      </dsp:txBody>
      <dsp:txXfrm>
        <a:off x="762" y="275918"/>
        <a:ext cx="2974701" cy="1784821"/>
      </dsp:txXfrm>
    </dsp:sp>
    <dsp:sp modelId="{81DAD3C3-3E7A-DC47-A2F6-24BB861CFC60}">
      <dsp:nvSpPr>
        <dsp:cNvPr id="0" name=""/>
        <dsp:cNvSpPr/>
      </dsp:nvSpPr>
      <dsp:spPr>
        <a:xfrm>
          <a:off x="3272934" y="275918"/>
          <a:ext cx="2974701" cy="17848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We have a legal obligation to our past for retiree pension costs</a:t>
          </a:r>
        </a:p>
      </dsp:txBody>
      <dsp:txXfrm>
        <a:off x="3272934" y="275918"/>
        <a:ext cx="2974701" cy="1784821"/>
      </dsp:txXfrm>
    </dsp:sp>
    <dsp:sp modelId="{06575254-F546-3C41-8009-EDF5C0205260}">
      <dsp:nvSpPr>
        <dsp:cNvPr id="0" name=""/>
        <dsp:cNvSpPr/>
      </dsp:nvSpPr>
      <dsp:spPr>
        <a:xfrm>
          <a:off x="1636848" y="2358209"/>
          <a:ext cx="2974701" cy="17848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We have a moral obligation to our future to take care of our kids</a:t>
          </a:r>
        </a:p>
      </dsp:txBody>
      <dsp:txXfrm>
        <a:off x="1636848" y="2358209"/>
        <a:ext cx="2974701" cy="1784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44355-29A7-F143-8DA6-4973137EFD5C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2398B-D0A7-F14D-941B-32E926A16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9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1., </a:t>
            </a:r>
            <a:r>
              <a:rPr lang="en-US" baseline="0" dirty="0"/>
              <a:t> change LA Co0….to Greater LA Summer Matters Network</a:t>
            </a:r>
          </a:p>
          <a:p>
            <a:r>
              <a:rPr lang="en-US" baseline="0" dirty="0"/>
              <a:t>2 add 2018 to the date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71C47-7954-4E0F-9580-1CD9D1C208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61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1., </a:t>
            </a:r>
            <a:r>
              <a:rPr lang="en-US" baseline="0" dirty="0"/>
              <a:t> change LA Co0….to Greater LA Summer Matters Network</a:t>
            </a:r>
          </a:p>
          <a:p>
            <a:r>
              <a:rPr lang="en-US" baseline="0" dirty="0"/>
              <a:t>2 add 2018 to the date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71C47-7954-4E0F-9580-1CD9D1C208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14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1., </a:t>
            </a:r>
            <a:r>
              <a:rPr lang="en-US" baseline="0" dirty="0"/>
              <a:t> change LA Co0….to Greater LA Summer Matters Network</a:t>
            </a:r>
          </a:p>
          <a:p>
            <a:r>
              <a:rPr lang="en-US" baseline="0" dirty="0"/>
              <a:t>2 add 2018 to the date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71C47-7954-4E0F-9580-1CD9D1C208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399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1., </a:t>
            </a:r>
            <a:r>
              <a:rPr lang="en-US" baseline="0" dirty="0"/>
              <a:t> change LA Co0….to Greater LA Summer Matters Network</a:t>
            </a:r>
          </a:p>
          <a:p>
            <a:r>
              <a:rPr lang="en-US" baseline="0" dirty="0"/>
              <a:t>2 add 2018 to the date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71C47-7954-4E0F-9580-1CD9D1C208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27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B174C-7CC0-97E8-A607-EFED0D160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8FF3C1-AA94-F4B7-ED32-E359006A9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9D462-9E75-72FA-E24D-4605EB23E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9F26-1C97-2044-9671-40F7087188D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55DB6-3DDB-7CC7-1DEF-3EDFDEC62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A718C-DFBB-A98E-3455-203A36C62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DE81-8795-0642-A74E-6DE9C19E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3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4DB46-8276-7D43-5CEF-698F5BC4D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8C6B42-A4C5-D1C7-91C4-1D0D19CC5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9C01E-14DE-CD5F-5DD0-14E2D4305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9F26-1C97-2044-9671-40F7087188D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E8B03-E15C-1E21-CBB2-B8511C0E6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820C7-702F-7CBF-38A3-2F10C741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DE81-8795-0642-A74E-6DE9C19E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72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44FC5B-EC3E-57DF-2C1E-2FE430543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1178A4-F18D-5ED0-24F4-567FFA91B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F0A78-69BF-5104-9741-9A5DC553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9F26-1C97-2044-9671-40F7087188D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A3AD7-D7B7-CC97-D8E4-E66927DA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EC6A0-56D4-1735-700F-FCEAC3FA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DE81-8795-0642-A74E-6DE9C19E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75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4191001" y="4364887"/>
            <a:ext cx="7086599" cy="1297621"/>
          </a:xfr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4191001" y="3709247"/>
            <a:ext cx="7086599" cy="4746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86631" y="5970316"/>
            <a:ext cx="4458240" cy="205184"/>
          </a:xfrm>
        </p:spPr>
        <p:txBody>
          <a:bodyPr/>
          <a:lstStyle>
            <a:lvl1pPr marL="0" indent="0">
              <a:buNone/>
              <a:defRPr sz="13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39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B6DFB-D9C8-ADBF-13FA-21B51DAA4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90761-61AE-CF94-6C25-BC1AC7BB0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61A67-6EE5-7563-5E14-290FB24C1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9F26-1C97-2044-9671-40F7087188D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E8427-B0CF-D1EA-E807-BD2CDFE75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20212-5E69-1FCB-B4CF-7C2B4B2F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DE81-8795-0642-A74E-6DE9C19E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7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07DE6-9C1E-8ACA-725B-3211AB87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8E360-0724-15E6-6A7C-09FCC2EBA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0B413-0313-E6DE-7C1D-9E7D42493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9F26-1C97-2044-9671-40F7087188D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ACB3B-024C-4C7F-2D87-94E9EA5F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A8F3-5FA9-35EB-1BA2-995A9ED8A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DE81-8795-0642-A74E-6DE9C19E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4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AED7F-EEE0-8B68-B071-B1AE41A95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E0CE7-EACA-C232-8BB1-8C985F1C9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4AD9BC-458E-5217-3F0E-EA7C1B142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0BDFF-57E0-96D6-572E-4D7E995A6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9F26-1C97-2044-9671-40F7087188D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E4FD3-EB76-E2EF-61C9-AE1875B3B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1E369-2E0C-F010-714B-B2B9E63A5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DE81-8795-0642-A74E-6DE9C19E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32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4677-9E49-E5C3-F2CD-244CCEF06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E57F7-1800-BD43-3D4D-BC5C2E4E3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17195-2CE4-524E-7892-0276B81DD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975EAB-CF7D-55C7-AE52-C1BADF2E4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18AD1A-0C20-EE63-2C26-AE4D93AC22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D392AD-D158-0595-008F-F4F2C2EE6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9F26-1C97-2044-9671-40F7087188D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F6E596-116D-A148-1A98-1652D279F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D84024-6249-12A8-3027-625F8174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DE81-8795-0642-A74E-6DE9C19E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EE299-F44F-445E-9DF0-FC194F42C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7C08C-3AE4-CFC3-4303-471866C38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9F26-1C97-2044-9671-40F7087188D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14D50-B21C-1D54-AF18-0CD06C5F9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32EB3-C055-902A-4FB6-59C77AC71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DE81-8795-0642-A74E-6DE9C19E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2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20E604-30FE-6696-61DF-BECDCE0B9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9F26-1C97-2044-9671-40F7087188D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34B939-914A-6D65-7F69-D1DF8327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015F4-C716-62D6-81EE-081BDB37F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DE81-8795-0642-A74E-6DE9C19E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39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DC44D-2736-2227-381B-AAD228749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17E73-B11C-56F7-C4BD-DDC5A88BC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30380-7CEA-D072-8FBB-260A3C3CD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A2593-8FAC-F02E-40EE-BD7EEC13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9F26-1C97-2044-9671-40F7087188D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89755-D905-CDE4-4DB0-D2F06AB3B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B12FA-494B-6B4A-353C-0D8CEE4F0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DE81-8795-0642-A74E-6DE9C19E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21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A4A58-FD3A-3EEF-2F62-DC1096A51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1F32DA-47F1-CF94-CF3E-B00352FE8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5E254-5FA7-7576-E53E-8D2857350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D4902-84F0-D6C0-8671-38CC70EDB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9F26-1C97-2044-9671-40F7087188D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7B9A3-AA77-77A6-74A8-037FCE704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057CD-3EAA-B850-1A1B-8409B884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DE81-8795-0642-A74E-6DE9C19E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1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B562EE-5320-3EDC-7A91-537D5A5BF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C6A78-6663-8E8A-EBE4-63F0ED22B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5BBA6-EDC5-7720-7DC1-B611379AC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09F26-1C97-2044-9671-40F7087188D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B717D-3E7E-5199-68D5-A6EA44DDB6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2B405-52E6-E49E-49EC-E1D52316F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DDE81-8795-0642-A74E-6DE9C19E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8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5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7" name="Picture 5" descr="FUNDINGtheNEXTGEN-logo-fi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3" y="1708151"/>
            <a:ext cx="2777067" cy="2956983"/>
          </a:xfrm>
          <a:prstGeom prst="rect">
            <a:avLst/>
          </a:prstGeom>
          <a:noFill/>
          <a:ln w="38100">
            <a:solidFill>
              <a:srgbClr val="EBAB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itle 2"/>
          <p:cNvSpPr>
            <a:spLocks noGrp="1"/>
          </p:cNvSpPr>
          <p:nvPr>
            <p:ph type="ctrTitle"/>
          </p:nvPr>
        </p:nvSpPr>
        <p:spPr>
          <a:xfrm>
            <a:off x="4375150" y="2593227"/>
            <a:ext cx="7086600" cy="1186830"/>
          </a:xfrm>
        </p:spPr>
        <p:txBody>
          <a:bodyPr/>
          <a:lstStyle/>
          <a:p>
            <a:r>
              <a:rPr lang="en-US" altLang="en-US" sz="7200" dirty="0"/>
              <a:t>BUDGET  101</a:t>
            </a:r>
          </a:p>
        </p:txBody>
      </p:sp>
    </p:spTree>
    <p:extLst>
      <p:ext uri="{BB962C8B-B14F-4D97-AF65-F5344CB8AC3E}">
        <p14:creationId xmlns:p14="http://schemas.microsoft.com/office/powerpoint/2010/main" val="360561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4000" dirty="0">
                <a:ea typeface="ＭＳ Ｐゴシック" charset="0"/>
                <a:cs typeface="ＭＳ Ｐゴシック" charset="0"/>
              </a:rPr>
              <a:t>Santa Maria Calendar</a:t>
            </a: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close-up of a list&#10;&#10;Description automatically generated">
            <a:extLst>
              <a:ext uri="{FF2B5EF4-FFF2-40B4-BE49-F238E27FC236}">
                <a16:creationId xmlns:a16="http://schemas.microsoft.com/office/drawing/2014/main" id="{58B913ED-9C14-4352-63A8-4A2484709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924" y="2109097"/>
            <a:ext cx="6732819" cy="457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4823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86418"/>
            <a:ext cx="12192000" cy="502017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679347" y="2436285"/>
            <a:ext cx="7407885" cy="4194008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Budget Instructions to Departments</a:t>
            </a:r>
          </a:p>
          <a:p>
            <a:r>
              <a:rPr lang="en-US" altLang="en-US" sz="3600" dirty="0"/>
              <a:t>Board working/study sessions</a:t>
            </a:r>
          </a:p>
          <a:p>
            <a:r>
              <a:rPr lang="en-US" altLang="en-US" sz="3600" dirty="0"/>
              <a:t>Departmental Budget Prep</a:t>
            </a:r>
          </a:p>
          <a:p>
            <a:r>
              <a:rPr lang="en-US" altLang="en-US" sz="3600" dirty="0"/>
              <a:t>County Administrator Deliberations</a:t>
            </a:r>
          </a:p>
          <a:p>
            <a:r>
              <a:rPr lang="en-US" altLang="en-US" sz="3600" dirty="0"/>
              <a:t>Initial Budget Hearings</a:t>
            </a:r>
          </a:p>
          <a:p>
            <a:r>
              <a:rPr lang="en-US" altLang="en-US" sz="3600" dirty="0"/>
              <a:t>Final Budget Hearings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945218" y="546985"/>
            <a:ext cx="6373833" cy="412749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When/How to insert yourself?</a:t>
            </a:r>
          </a:p>
        </p:txBody>
      </p:sp>
      <p:sp>
        <p:nvSpPr>
          <p:cNvPr id="6" name="Rectangle 5"/>
          <p:cNvSpPr/>
          <p:nvPr/>
        </p:nvSpPr>
        <p:spPr>
          <a:xfrm>
            <a:off x="8978348" y="0"/>
            <a:ext cx="3213652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348" y="0"/>
            <a:ext cx="3213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2281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4000" dirty="0"/>
              <a:t>Budgets are based on Funds -Humboldt</a:t>
            </a:r>
            <a:endParaRPr lang="en-US" sz="4000" dirty="0">
              <a:solidFill>
                <a:srgbClr val="C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chart of a company's financial structure&#10;&#10;Description automatically generated with medium confidence">
            <a:extLst>
              <a:ext uri="{FF2B5EF4-FFF2-40B4-BE49-F238E27FC236}">
                <a16:creationId xmlns:a16="http://schemas.microsoft.com/office/drawing/2014/main" id="{F4BC5BD6-3B4F-C342-3533-680F4D88E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4" y="2200637"/>
            <a:ext cx="7019365" cy="4536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DC9C02-300C-3196-19FA-9819C68002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75" r="11720"/>
          <a:stretch/>
        </p:blipFill>
        <p:spPr>
          <a:xfrm>
            <a:off x="7563246" y="2419198"/>
            <a:ext cx="4188955" cy="376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174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7" name="Picture 5" descr="FUNDINGtheNEXTGEN-logo-fi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3" y="1708151"/>
            <a:ext cx="2777067" cy="2956983"/>
          </a:xfrm>
          <a:prstGeom prst="rect">
            <a:avLst/>
          </a:prstGeom>
          <a:noFill/>
          <a:ln w="38100">
            <a:solidFill>
              <a:srgbClr val="EBAB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itle 2"/>
          <p:cNvSpPr>
            <a:spLocks noGrp="1"/>
          </p:cNvSpPr>
          <p:nvPr>
            <p:ph type="ctrTitle"/>
          </p:nvPr>
        </p:nvSpPr>
        <p:spPr>
          <a:xfrm>
            <a:off x="4375150" y="2593227"/>
            <a:ext cx="7086600" cy="1186830"/>
          </a:xfrm>
        </p:spPr>
        <p:txBody>
          <a:bodyPr/>
          <a:lstStyle/>
          <a:p>
            <a:r>
              <a:rPr lang="en-US" altLang="en-US" sz="7200" dirty="0"/>
              <a:t>Budget Transmittal Letter/Summary</a:t>
            </a:r>
          </a:p>
        </p:txBody>
      </p:sp>
    </p:spTree>
    <p:extLst>
      <p:ext uri="{BB962C8B-B14F-4D97-AF65-F5344CB8AC3E}">
        <p14:creationId xmlns:p14="http://schemas.microsoft.com/office/powerpoint/2010/main" val="47624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San Mateo County</a:t>
            </a:r>
            <a:endParaRPr lang="en-US" dirty="0">
              <a:solidFill>
                <a:srgbClr val="C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screenshot of a document&#10;&#10;Description automatically generated">
            <a:extLst>
              <a:ext uri="{FF2B5EF4-FFF2-40B4-BE49-F238E27FC236}">
                <a16:creationId xmlns:a16="http://schemas.microsoft.com/office/drawing/2014/main" id="{6DFF133D-F6A0-6693-C85B-3DF2DE824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8" y="2143487"/>
            <a:ext cx="6165608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BDCFB-198B-8E68-0995-ADEA3AA66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230" y="2143487"/>
            <a:ext cx="4869843" cy="426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1468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San Mateo County</a:t>
            </a:r>
            <a:endParaRPr lang="en-US" dirty="0">
              <a:solidFill>
                <a:srgbClr val="C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4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B590D21-7C68-B034-6336-3145E88FA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478" y="2109097"/>
            <a:ext cx="70014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3293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Alameda County</a:t>
            </a:r>
            <a:endParaRPr lang="en-US" dirty="0">
              <a:solidFill>
                <a:srgbClr val="C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close-up of a chart&#10;&#10;Description automatically generated">
            <a:extLst>
              <a:ext uri="{FF2B5EF4-FFF2-40B4-BE49-F238E27FC236}">
                <a16:creationId xmlns:a16="http://schemas.microsoft.com/office/drawing/2014/main" id="{EADBB5FE-C0EA-8C71-2B8B-D0A89B0E1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876" y="2109097"/>
            <a:ext cx="5806493" cy="4351338"/>
          </a:xfrm>
          <a:prstGeom prst="rect">
            <a:avLst/>
          </a:prstGeom>
        </p:spPr>
      </p:pic>
      <p:pic>
        <p:nvPicPr>
          <p:cNvPr id="4" name="Picture 3" descr="iStock_000002129339_Double.jpg">
            <a:extLst>
              <a:ext uri="{FF2B5EF4-FFF2-40B4-BE49-F238E27FC236}">
                <a16:creationId xmlns:a16="http://schemas.microsoft.com/office/drawing/2014/main" id="{283B89E2-8BAE-544E-0BFE-E26A6B47D8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r="9259"/>
          <a:stretch>
            <a:fillRect/>
          </a:stretch>
        </p:blipFill>
        <p:spPr bwMode="auto">
          <a:xfrm>
            <a:off x="1175680" y="2143487"/>
            <a:ext cx="225685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240143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Alameda County</a:t>
            </a: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graph of blue bars&#10;&#10;Description automatically generated">
            <a:extLst>
              <a:ext uri="{FF2B5EF4-FFF2-40B4-BE49-F238E27FC236}">
                <a16:creationId xmlns:a16="http://schemas.microsoft.com/office/drawing/2014/main" id="{7DA39F7B-DFEA-8271-4F33-77558450B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207891"/>
            <a:ext cx="4037667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20B620-F9B5-5C91-C9D3-E2345E546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721" y="2048659"/>
            <a:ext cx="3403009" cy="454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84406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San Mateo</a:t>
            </a: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graph showing a line of a home value&#10;&#10;Description automatically generated with medium confidence">
            <a:extLst>
              <a:ext uri="{FF2B5EF4-FFF2-40B4-BE49-F238E27FC236}">
                <a16:creationId xmlns:a16="http://schemas.microsoft.com/office/drawing/2014/main" id="{33B3500F-3854-A9DA-5120-4911D45CD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67" y="2109097"/>
            <a:ext cx="6864487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A4DDBF-CA67-1986-9370-9708B8DD0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679" y="690592"/>
            <a:ext cx="4269291" cy="569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41146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San Mateo</a:t>
            </a: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graph showing the growth of an increasing number of income&#10;&#10;Description automatically generated with medium confidence">
            <a:extLst>
              <a:ext uri="{FF2B5EF4-FFF2-40B4-BE49-F238E27FC236}">
                <a16:creationId xmlns:a16="http://schemas.microsoft.com/office/drawing/2014/main" id="{04F11404-C664-1015-CF6A-7E40FBAA1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514" y="2200637"/>
            <a:ext cx="5758959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A0CF89-F45F-0187-2F81-C92D496E4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9" y="2632076"/>
            <a:ext cx="2933700" cy="327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5859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1935356"/>
            <a:ext cx="11982715" cy="433053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4800" dirty="0"/>
              <a:t>Goal for today</a:t>
            </a:r>
            <a:endParaRPr lang="en-US" sz="4800" dirty="0">
              <a:solidFill>
                <a:srgbClr val="C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85E51D-CF1C-BA80-ABFC-6A1DC593AE39}"/>
              </a:ext>
            </a:extLst>
          </p:cNvPr>
          <p:cNvSpPr txBox="1"/>
          <p:nvPr/>
        </p:nvSpPr>
        <p:spPr>
          <a:xfrm>
            <a:off x="457201" y="2143487"/>
            <a:ext cx="7569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u="sng" dirty="0"/>
              <a:t>Learn</a:t>
            </a:r>
            <a:r>
              <a:rPr lang="en-US" sz="3200" dirty="0"/>
              <a:t> enough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to make you feel </a:t>
            </a:r>
            <a:r>
              <a:rPr lang="en-US" sz="3200" u="sng" dirty="0"/>
              <a:t>comfortable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u="sng" dirty="0"/>
              <a:t>start</a:t>
            </a:r>
            <a:r>
              <a:rPr lang="en-US" sz="3200" dirty="0"/>
              <a:t>ing a conversation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about </a:t>
            </a:r>
            <a:r>
              <a:rPr lang="en-US" sz="3200" u="sng" dirty="0"/>
              <a:t>your interests </a:t>
            </a:r>
            <a:r>
              <a:rPr lang="en-US" sz="3200" dirty="0"/>
              <a:t>in your County/City budget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With the </a:t>
            </a:r>
            <a:r>
              <a:rPr lang="en-US" sz="3200" u="sng" dirty="0"/>
              <a:t>goal</a:t>
            </a:r>
            <a:r>
              <a:rPr lang="en-US" sz="3200" dirty="0"/>
              <a:t> of getting more money for kids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7548DF-D679-69BD-CB42-4E7085E5D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924" y="2031969"/>
            <a:ext cx="3023875" cy="454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1868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Alameda County</a:t>
            </a:r>
            <a:endParaRPr lang="en-US" dirty="0">
              <a:solidFill>
                <a:srgbClr val="C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row of different dollar bills&#10;&#10;Description automatically generated">
            <a:extLst>
              <a:ext uri="{FF2B5EF4-FFF2-40B4-BE49-F238E27FC236}">
                <a16:creationId xmlns:a16="http://schemas.microsoft.com/office/drawing/2014/main" id="{D9334193-855A-3E08-20F7-6A4E0610C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398" y="2319531"/>
            <a:ext cx="7510360" cy="40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98674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Sonoma County</a:t>
            </a:r>
            <a:endParaRPr lang="en-US" dirty="0">
              <a:solidFill>
                <a:srgbClr val="C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88618570-A53C-9682-CBEF-8BE99F84D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653" y="2109097"/>
            <a:ext cx="90586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41253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Humboldt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5" name="Content Placeholder 4" descr="A graph of state health and safety&#10;&#10;Description automatically generated">
            <a:extLst>
              <a:ext uri="{FF2B5EF4-FFF2-40B4-BE49-F238E27FC236}">
                <a16:creationId xmlns:a16="http://schemas.microsoft.com/office/drawing/2014/main" id="{F4091CD6-CC1B-9437-3D1F-69FB32FE6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601" y="778933"/>
            <a:ext cx="3455599" cy="5535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25C005-BD5B-D6EA-B762-9491127468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75" r="11720"/>
          <a:stretch/>
        </p:blipFill>
        <p:spPr>
          <a:xfrm>
            <a:off x="725232" y="2506420"/>
            <a:ext cx="4241120" cy="380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60371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7" name="Picture 5" descr="FUNDINGtheNEXTGEN-logo-fi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3" y="1708151"/>
            <a:ext cx="2777067" cy="2956983"/>
          </a:xfrm>
          <a:prstGeom prst="rect">
            <a:avLst/>
          </a:prstGeom>
          <a:noFill/>
          <a:ln w="38100">
            <a:solidFill>
              <a:srgbClr val="EBAB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itle 2"/>
          <p:cNvSpPr>
            <a:spLocks noGrp="1"/>
          </p:cNvSpPr>
          <p:nvPr>
            <p:ph type="ctrTitle"/>
          </p:nvPr>
        </p:nvSpPr>
        <p:spPr>
          <a:xfrm>
            <a:off x="4375150" y="2593227"/>
            <a:ext cx="7086600" cy="1186830"/>
          </a:xfrm>
        </p:spPr>
        <p:txBody>
          <a:bodyPr/>
          <a:lstStyle/>
          <a:p>
            <a:r>
              <a:rPr lang="en-US" altLang="en-US" sz="7200" dirty="0"/>
              <a:t>Budget Summary Schedules</a:t>
            </a:r>
          </a:p>
        </p:txBody>
      </p:sp>
    </p:spTree>
    <p:extLst>
      <p:ext uri="{BB962C8B-B14F-4D97-AF65-F5344CB8AC3E}">
        <p14:creationId xmlns:p14="http://schemas.microsoft.com/office/powerpoint/2010/main" val="186322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Alameda County All Funds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pie chart with numbers and text&#10;&#10;Description automatically generated">
            <a:extLst>
              <a:ext uri="{FF2B5EF4-FFF2-40B4-BE49-F238E27FC236}">
                <a16:creationId xmlns:a16="http://schemas.microsoft.com/office/drawing/2014/main" id="{A2DBB969-FA04-5A50-5231-55228EE6E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820" y="2143487"/>
            <a:ext cx="750956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16153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Alameda County All Funds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colorful circle with text&#10;&#10;Description automatically generated">
            <a:extLst>
              <a:ext uri="{FF2B5EF4-FFF2-40B4-BE49-F238E27FC236}">
                <a16:creationId xmlns:a16="http://schemas.microsoft.com/office/drawing/2014/main" id="{1F92F6FA-A008-8E4B-BBD7-CEE059573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179" y="2109097"/>
            <a:ext cx="727764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3396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Alameda County General Fund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colorful circle with text&#10;&#10;Description automatically generated">
            <a:extLst>
              <a:ext uri="{FF2B5EF4-FFF2-40B4-BE49-F238E27FC236}">
                <a16:creationId xmlns:a16="http://schemas.microsoft.com/office/drawing/2014/main" id="{559EAA69-E931-ABAA-DB09-8A14C2539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132" y="2200637"/>
            <a:ext cx="684573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97335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Alameda County General Fund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colorful circle with text&#10;&#10;Description automatically generated">
            <a:extLst>
              <a:ext uri="{FF2B5EF4-FFF2-40B4-BE49-F238E27FC236}">
                <a16:creationId xmlns:a16="http://schemas.microsoft.com/office/drawing/2014/main" id="{1676C7F6-E23C-A4AB-3680-FD8520347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204" y="1956691"/>
            <a:ext cx="74611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25196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Alameda County Discretionary Revenue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4" name="Content Placeholder 4" descr="A colorful circle with text&#10;&#10;Description automatically generated">
            <a:extLst>
              <a:ext uri="{FF2B5EF4-FFF2-40B4-BE49-F238E27FC236}">
                <a16:creationId xmlns:a16="http://schemas.microsoft.com/office/drawing/2014/main" id="{BB177871-DD7D-CDF3-0B4C-844264528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485" y="1956691"/>
            <a:ext cx="88804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3135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Alameda County Discretionary Spending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diagram of a pie chart&#10;&#10;Description automatically generated">
            <a:extLst>
              <a:ext uri="{FF2B5EF4-FFF2-40B4-BE49-F238E27FC236}">
                <a16:creationId xmlns:a16="http://schemas.microsoft.com/office/drawing/2014/main" id="{4322B784-C699-B5F6-236F-3A150B08E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363" y="2109097"/>
            <a:ext cx="739727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1565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r>
              <a:rPr lang="en-US" sz="2800" b="1" u="sng" dirty="0"/>
              <a:t>Enough to make your argument</a:t>
            </a:r>
            <a:r>
              <a:rPr lang="en-US" sz="2800" dirty="0"/>
              <a:t>—no need to become a budget expert </a:t>
            </a:r>
          </a:p>
          <a:p>
            <a:pPr marL="0" indent="0">
              <a:buNone/>
            </a:pPr>
            <a:r>
              <a:rPr lang="en-US" sz="2800" dirty="0"/>
              <a:t>	(you pay city/county staff to do that for you.)</a:t>
            </a:r>
          </a:p>
          <a:p>
            <a:r>
              <a:rPr lang="en-US" sz="2800" dirty="0"/>
              <a:t>Some idea of size of the total budget and where your local taxes go</a:t>
            </a:r>
          </a:p>
          <a:p>
            <a:r>
              <a:rPr lang="en-US" sz="2800" dirty="0"/>
              <a:t>How much is spent on children services—almost impossible to figure out</a:t>
            </a:r>
          </a:p>
          <a:p>
            <a:r>
              <a:rPr lang="en-US" sz="2800" dirty="0"/>
              <a:t>If you want to add to the budget-- be specific</a:t>
            </a:r>
          </a:p>
          <a:p>
            <a:r>
              <a:rPr lang="en-US" sz="2800" dirty="0"/>
              <a:t>If they ask you where the money will come from…</a:t>
            </a:r>
          </a:p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sz="4000" dirty="0"/>
              <a:t>As an advocate, what do I want to know about the budget?</a:t>
            </a:r>
            <a:endParaRPr lang="en-US" sz="4000" dirty="0">
              <a:solidFill>
                <a:srgbClr val="C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072670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Humboldt County Revenues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chart of tax and taxes&#10;&#10;Description automatically generated with medium confidence">
            <a:extLst>
              <a:ext uri="{FF2B5EF4-FFF2-40B4-BE49-F238E27FC236}">
                <a16:creationId xmlns:a16="http://schemas.microsoft.com/office/drawing/2014/main" id="{03E8F7A0-587C-B6CF-B26E-77B77161C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818" y="1200150"/>
            <a:ext cx="4063510" cy="5410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0FDC42-E4FA-A782-A4AF-58FA200D6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75" r="11720"/>
          <a:stretch/>
        </p:blipFill>
        <p:spPr>
          <a:xfrm>
            <a:off x="627552" y="2111400"/>
            <a:ext cx="5112848" cy="459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00769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Humboldt County Spending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pie chart with text on it&#10;&#10;Description automatically generated">
            <a:extLst>
              <a:ext uri="{FF2B5EF4-FFF2-40B4-BE49-F238E27FC236}">
                <a16:creationId xmlns:a16="http://schemas.microsoft.com/office/drawing/2014/main" id="{D0836026-78F5-3467-7B64-0F9598199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965" y="2109097"/>
            <a:ext cx="626806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64077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dirty="0"/>
              <a:t>Humboldt County Revenues</a:t>
            </a:r>
            <a:br>
              <a:rPr lang="en-US" dirty="0"/>
            </a:br>
            <a:r>
              <a:rPr lang="en-US" sz="3600" dirty="0"/>
              <a:t>State Controller Schedule 6</a:t>
            </a:r>
            <a:endParaRPr lang="en-US" sz="3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document with numbers and numbers&#10;&#10;Description automatically generated">
            <a:extLst>
              <a:ext uri="{FF2B5EF4-FFF2-40B4-BE49-F238E27FC236}">
                <a16:creationId xmlns:a16="http://schemas.microsoft.com/office/drawing/2014/main" id="{E647A71C-0B1D-568B-F76B-AAB5E3BAF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818" y="2111400"/>
            <a:ext cx="7186081" cy="47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70881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Santa Maria Revenues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pie chart with text&#10;&#10;Description automatically generated">
            <a:extLst>
              <a:ext uri="{FF2B5EF4-FFF2-40B4-BE49-F238E27FC236}">
                <a16:creationId xmlns:a16="http://schemas.microsoft.com/office/drawing/2014/main" id="{22BCED7D-133B-BA24-9F22-5383DC52A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700" y="2109096"/>
            <a:ext cx="6083300" cy="458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3377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Santa Maria Spending by Function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pie chart with text&#10;&#10;Description automatically generated">
            <a:extLst>
              <a:ext uri="{FF2B5EF4-FFF2-40B4-BE49-F238E27FC236}">
                <a16:creationId xmlns:a16="http://schemas.microsoft.com/office/drawing/2014/main" id="{233FF984-56F7-D482-6679-704961E7E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153" y="2200637"/>
            <a:ext cx="55116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89912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Santa Maria Spending by Department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pie chart with different colored sections&#10;&#10;Description automatically generated">
            <a:extLst>
              <a:ext uri="{FF2B5EF4-FFF2-40B4-BE49-F238E27FC236}">
                <a16:creationId xmlns:a16="http://schemas.microsoft.com/office/drawing/2014/main" id="{77C64E63-39BE-E606-D9CA-72DF744BB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2200636"/>
            <a:ext cx="6210300" cy="447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53525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Santa Maria Tax Revenues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table with numbers and text&#10;&#10;Description automatically generated">
            <a:extLst>
              <a:ext uri="{FF2B5EF4-FFF2-40B4-BE49-F238E27FC236}">
                <a16:creationId xmlns:a16="http://schemas.microsoft.com/office/drawing/2014/main" id="{917750DB-C2B2-10BD-5494-268A1BBDB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551" y="2111400"/>
            <a:ext cx="474869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42505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Marin County Net County Costs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" name="Content Placeholder 4" descr="A diagram of a company's company's company's company's company's company's company's company's company's company's company's company'&#10;&#10;Description automatically generated">
            <a:extLst>
              <a:ext uri="{FF2B5EF4-FFF2-40B4-BE49-F238E27FC236}">
                <a16:creationId xmlns:a16="http://schemas.microsoft.com/office/drawing/2014/main" id="{74582E27-A4D4-7C04-9F5F-1B46B454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25" y="1690688"/>
            <a:ext cx="5267409" cy="4351338"/>
          </a:xfrm>
          <a:prstGeom prst="rect">
            <a:avLst/>
          </a:prstGeom>
        </p:spPr>
      </p:pic>
      <p:pic>
        <p:nvPicPr>
          <p:cNvPr id="4" name="Picture 3" descr="A diagram of a company's cost&#10;&#10;Description automatically generated">
            <a:extLst>
              <a:ext uri="{FF2B5EF4-FFF2-40B4-BE49-F238E27FC236}">
                <a16:creationId xmlns:a16="http://schemas.microsoft.com/office/drawing/2014/main" id="{0AF85B07-155F-F925-56A5-DFFC1B415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672" y="1690688"/>
            <a:ext cx="5712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39485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7" name="Picture 5" descr="FUNDINGtheNEXTGEN-logo-fi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3" y="1708151"/>
            <a:ext cx="2777067" cy="2956983"/>
          </a:xfrm>
          <a:prstGeom prst="rect">
            <a:avLst/>
          </a:prstGeom>
          <a:noFill/>
          <a:ln w="38100">
            <a:solidFill>
              <a:srgbClr val="EBAB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itle 2"/>
          <p:cNvSpPr>
            <a:spLocks noGrp="1"/>
          </p:cNvSpPr>
          <p:nvPr>
            <p:ph type="ctrTitle"/>
          </p:nvPr>
        </p:nvSpPr>
        <p:spPr>
          <a:xfrm>
            <a:off x="4375150" y="2593227"/>
            <a:ext cx="7086600" cy="1186830"/>
          </a:xfrm>
        </p:spPr>
        <p:txBody>
          <a:bodyPr/>
          <a:lstStyle/>
          <a:p>
            <a:r>
              <a:rPr lang="en-US" altLang="en-US" sz="7200" dirty="0"/>
              <a:t>Other Things To Think About</a:t>
            </a:r>
          </a:p>
        </p:txBody>
      </p:sp>
    </p:spTree>
    <p:extLst>
      <p:ext uri="{BB962C8B-B14F-4D97-AF65-F5344CB8AC3E}">
        <p14:creationId xmlns:p14="http://schemas.microsoft.com/office/powerpoint/2010/main" val="144890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620485" y="2436284"/>
            <a:ext cx="6922579" cy="3986636"/>
          </a:xfrm>
        </p:spPr>
        <p:txBody>
          <a:bodyPr>
            <a:normAutofit/>
          </a:bodyPr>
          <a:lstStyle/>
          <a:p>
            <a:r>
              <a:rPr lang="en-US" altLang="en-US" sz="4000" b="1" dirty="0"/>
              <a:t>Cuts or increases in revenue</a:t>
            </a:r>
          </a:p>
          <a:p>
            <a:r>
              <a:rPr lang="en-US" altLang="en-US" sz="4000" b="1" dirty="0"/>
              <a:t>Valuable programs threatened</a:t>
            </a:r>
          </a:p>
          <a:p>
            <a:r>
              <a:rPr lang="en-US" altLang="en-US" sz="4000" b="1" dirty="0"/>
              <a:t>Specific competition for annual budget resources</a:t>
            </a:r>
          </a:p>
          <a:p>
            <a:r>
              <a:rPr lang="en-US" altLang="en-US" sz="4000" b="1" dirty="0"/>
              <a:t>Priorities of decision-makers</a:t>
            </a:r>
          </a:p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413" y="673495"/>
            <a:ext cx="8395371" cy="635000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ASSESSING THE BUDGET LANDSCAPE</a:t>
            </a:r>
          </a:p>
        </p:txBody>
      </p:sp>
      <p:pic>
        <p:nvPicPr>
          <p:cNvPr id="1026" name="Picture 2" descr="Image result for cannabis image">
            <a:extLst>
              <a:ext uri="{FF2B5EF4-FFF2-40B4-BE49-F238E27FC236}">
                <a16:creationId xmlns:a16="http://schemas.microsoft.com/office/drawing/2014/main" id="{E5456CAF-C0A5-45B6-B97C-3C12EB3F5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650" y="2881122"/>
            <a:ext cx="4039784" cy="283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E7E1AD-4542-D9ED-2122-D5F155A8983D}"/>
              </a:ext>
            </a:extLst>
          </p:cNvPr>
          <p:cNvSpPr txBox="1"/>
          <p:nvPr/>
        </p:nvSpPr>
        <p:spPr>
          <a:xfrm>
            <a:off x="7611156" y="5794007"/>
            <a:ext cx="47087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en-US" b="1" dirty="0"/>
              <a:t>EXAMPLE:</a:t>
            </a:r>
          </a:p>
          <a:p>
            <a:pPr marL="0" indent="0">
              <a:buNone/>
            </a:pPr>
            <a:r>
              <a:rPr lang="en-US" altLang="en-US" b="1" dirty="0"/>
              <a:t>Is the cannabis tax increasing?  Is it spoken for?</a:t>
            </a:r>
          </a:p>
        </p:txBody>
      </p:sp>
    </p:spTree>
    <p:extLst>
      <p:ext uri="{BB962C8B-B14F-4D97-AF65-F5344CB8AC3E}">
        <p14:creationId xmlns:p14="http://schemas.microsoft.com/office/powerpoint/2010/main" val="126588732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1935356"/>
            <a:ext cx="11982715" cy="45250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r>
              <a:rPr lang="en-US" sz="4400" dirty="0"/>
              <a:t>Assume Good Intentions</a:t>
            </a:r>
          </a:p>
          <a:p>
            <a:r>
              <a:rPr lang="en-US" sz="4400" dirty="0"/>
              <a:t>Seek first to understand </a:t>
            </a:r>
          </a:p>
          <a:p>
            <a:pPr marL="457200" lvl="1" indent="0">
              <a:buNone/>
            </a:pPr>
            <a:r>
              <a:rPr lang="en-US" sz="4000" dirty="0"/>
              <a:t>– ask questions</a:t>
            </a:r>
          </a:p>
          <a:p>
            <a:r>
              <a:rPr lang="en-US" sz="4400" dirty="0"/>
              <a:t>No perfect time to engage</a:t>
            </a:r>
          </a:p>
          <a:p>
            <a:r>
              <a:rPr lang="en-US" sz="4400" dirty="0"/>
              <a:t>Yours, mine and ours</a:t>
            </a: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b="1" dirty="0"/>
              <a:t>General thoughts- Attitudes</a:t>
            </a:r>
            <a:endParaRPr lang="en-US" b="1" dirty="0">
              <a:solidFill>
                <a:srgbClr val="C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F9B2A2-EAF8-8829-D80D-F142F7EAC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96" y="2390020"/>
            <a:ext cx="5094770" cy="409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113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Fund Balances/reserves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30A4C-10A4-119E-AF82-4C6B6BBE6F4E}"/>
              </a:ext>
            </a:extLst>
          </p:cNvPr>
          <p:cNvSpPr txBox="1"/>
          <p:nvPr/>
        </p:nvSpPr>
        <p:spPr>
          <a:xfrm>
            <a:off x="647700" y="2200637"/>
            <a:ext cx="1122256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u="sng"/>
              <a:t>Purpose</a:t>
            </a:r>
          </a:p>
          <a:p>
            <a:pPr lvl="1"/>
            <a:r>
              <a:rPr lang="en-US" sz="3200"/>
              <a:t>Protect against risk</a:t>
            </a:r>
          </a:p>
          <a:p>
            <a:pPr lvl="1"/>
            <a:r>
              <a:rPr lang="en-US" sz="3200"/>
              <a:t>Cash Flow</a:t>
            </a:r>
          </a:p>
          <a:p>
            <a:pPr lvl="0"/>
            <a:r>
              <a:rPr lang="en-US" sz="3200" u="sng"/>
              <a:t>Typical</a:t>
            </a:r>
          </a:p>
          <a:p>
            <a:pPr lvl="1"/>
            <a:r>
              <a:rPr lang="en-US" sz="3200"/>
              <a:t>Basic reserves 2-3 months or 15-25% of appropriations</a:t>
            </a:r>
          </a:p>
          <a:p>
            <a:pPr lvl="1"/>
            <a:r>
              <a:rPr lang="en-US" sz="3200"/>
              <a:t>Higher in smaller communities, fewer taxes, fewer customers, etc.=higher risk</a:t>
            </a:r>
          </a:p>
          <a:p>
            <a:pPr lvl="0"/>
            <a:r>
              <a:rPr lang="en-US" sz="3200" u="sng"/>
              <a:t>Watch for multiple reserves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901769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San Mateo County Reserves</a:t>
            </a: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graph of blue rectangular bars with black text&#10;&#10;Description automatically generated">
            <a:extLst>
              <a:ext uri="{FF2B5EF4-FFF2-40B4-BE49-F238E27FC236}">
                <a16:creationId xmlns:a16="http://schemas.microsoft.com/office/drawing/2014/main" id="{DC4D9AD2-5536-4AB1-5156-8D11C32C3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116" y="2111400"/>
            <a:ext cx="737636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02386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Alameda County Children’s Services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" name="Content Placeholder 4" descr="A close-up of a chart&#10;&#10;Description automatically generated">
            <a:extLst>
              <a:ext uri="{FF2B5EF4-FFF2-40B4-BE49-F238E27FC236}">
                <a16:creationId xmlns:a16="http://schemas.microsoft.com/office/drawing/2014/main" id="{CD67F8F7-154E-8D66-35EC-71D9EA6D9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008" y="2143487"/>
            <a:ext cx="52005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59183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Alameda County Children’s Spending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pie chart with text&#10;&#10;Description automatically generated">
            <a:extLst>
              <a:ext uri="{FF2B5EF4-FFF2-40B4-BE49-F238E27FC236}">
                <a16:creationId xmlns:a16="http://schemas.microsoft.com/office/drawing/2014/main" id="{3AC01637-C213-E7A6-AA24-5CBD0FA24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640" y="1956691"/>
            <a:ext cx="627152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18421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1935356"/>
            <a:ext cx="11982715" cy="6032421"/>
          </a:xfrm>
        </p:spPr>
        <p:txBody>
          <a:bodyPr/>
          <a:lstStyle/>
          <a:p>
            <a:pPr lvl="1"/>
            <a:endParaRPr lang="en-US" sz="2800" dirty="0">
              <a:solidFill>
                <a:srgbClr val="002060"/>
              </a:solidFill>
            </a:endParaRP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Pilot Projects</a:t>
            </a:r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Get in early or you will be too late.  Need to show results in time.</a:t>
            </a:r>
          </a:p>
          <a:p>
            <a:pPr lvl="2"/>
            <a:endParaRPr lang="en-US" sz="2800" dirty="0">
              <a:solidFill>
                <a:srgbClr val="002060"/>
              </a:solidFill>
            </a:endParaRP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Partial Year budget</a:t>
            </a:r>
          </a:p>
          <a:p>
            <a:pPr lvl="3"/>
            <a:r>
              <a:rPr lang="en-US" sz="2800" dirty="0">
                <a:solidFill>
                  <a:srgbClr val="002060"/>
                </a:solidFill>
              </a:rPr>
              <a:t>Settle for partial budget as long as it is a full budget for a partial period.  Then make sure it is “annualized” in the next budget.</a:t>
            </a:r>
          </a:p>
          <a:p>
            <a:pPr lvl="1"/>
            <a:endParaRPr lang="en-US" sz="2800" dirty="0">
              <a:solidFill>
                <a:srgbClr val="002060"/>
              </a:solidFill>
            </a:endParaRPr>
          </a:p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2711621" y="627953"/>
            <a:ext cx="7515744" cy="757767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4000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First year start-up Budget Issues</a:t>
            </a: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1873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927525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85721"/>
            <a:ext cx="12192000" cy="452267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61" name="Content Placeholder 7">
            <a:extLst>
              <a:ext uri="{FF2B5EF4-FFF2-40B4-BE49-F238E27FC236}">
                <a16:creationId xmlns:a16="http://schemas.microsoft.com/office/drawing/2014/main" id="{DBDB4554-F284-310F-23AE-41A0404B16E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1734" y="1935356"/>
          <a:ext cx="6248399" cy="4418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2711620" y="627953"/>
            <a:ext cx="8281057" cy="757767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4000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Pension  (and Retiree Health Benefits)</a:t>
            </a: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1873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DC9F85-060E-7CA2-E3BE-3DFCEE0753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4132" y="2171002"/>
            <a:ext cx="5367868" cy="403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84017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1935356"/>
            <a:ext cx="11982715" cy="45250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4400" dirty="0"/>
              <a:t>Budgets -just like your checkbook</a:t>
            </a:r>
            <a:endParaRPr lang="en-US" dirty="0">
              <a:solidFill>
                <a:srgbClr val="C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23561" name="TextBox 2">
            <a:extLst>
              <a:ext uri="{FF2B5EF4-FFF2-40B4-BE49-F238E27FC236}">
                <a16:creationId xmlns:a16="http://schemas.microsoft.com/office/drawing/2014/main" id="{C7A751F8-53C2-3E53-47DB-3E1ACD7F2A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1066392"/>
              </p:ext>
            </p:extLst>
          </p:nvPr>
        </p:nvGraphicFramePr>
        <p:xfrm>
          <a:off x="1574506" y="2474507"/>
          <a:ext cx="9042988" cy="2831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346582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31843"/>
            <a:ext cx="12192000" cy="412749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679347" y="2077278"/>
            <a:ext cx="9259783" cy="4553015"/>
          </a:xfrm>
        </p:spPr>
        <p:txBody>
          <a:bodyPr>
            <a:noAutofit/>
          </a:bodyPr>
          <a:lstStyle/>
          <a:p>
            <a:r>
              <a:rPr lang="en-US" sz="2000" b="1" u="sng" dirty="0"/>
              <a:t>There are no rules for budgeting</a:t>
            </a:r>
          </a:p>
          <a:p>
            <a:pPr lvl="1"/>
            <a:r>
              <a:rPr lang="en-US" sz="2000" dirty="0"/>
              <a:t>NACSLB (National Advisory Committee on State and Local Budgeting)  best practices</a:t>
            </a:r>
          </a:p>
          <a:p>
            <a:r>
              <a:rPr lang="en-US" sz="2000" b="1" u="sng" dirty="0"/>
              <a:t>Proposed Budget:</a:t>
            </a:r>
          </a:p>
          <a:p>
            <a:pPr lvl="1"/>
            <a:r>
              <a:rPr lang="en-US" sz="2000" dirty="0"/>
              <a:t>Executive Summary/Transmittal Letter – Prepared by CAO, City Manager, Mayor – policy statement</a:t>
            </a:r>
          </a:p>
          <a:p>
            <a:pPr lvl="2"/>
            <a:r>
              <a:rPr lang="en-US" dirty="0"/>
              <a:t>Budget summaries, demographics, organization charts, fiscal policies, priorities</a:t>
            </a:r>
          </a:p>
          <a:p>
            <a:pPr lvl="1"/>
            <a:r>
              <a:rPr lang="en-US" sz="2000" dirty="0"/>
              <a:t>Typically some information by department, goals, performance measures, budget changes</a:t>
            </a:r>
          </a:p>
          <a:p>
            <a:pPr lvl="1"/>
            <a:r>
              <a:rPr lang="en-US" sz="2000" dirty="0"/>
              <a:t>Some level of State Controller or other detailed accounting schedules</a:t>
            </a:r>
          </a:p>
          <a:p>
            <a:r>
              <a:rPr lang="en-US" sz="2000" b="1" u="sng" dirty="0"/>
              <a:t>Adopted Budget </a:t>
            </a:r>
            <a:r>
              <a:rPr lang="en-US" sz="2000" dirty="0"/>
              <a:t>(by fiscal office)-Annual Appropriation Ordinance:</a:t>
            </a:r>
          </a:p>
          <a:p>
            <a:pPr lvl="1"/>
            <a:r>
              <a:rPr lang="en-US" sz="2000" dirty="0"/>
              <a:t>Some portion of Transmittal letter</a:t>
            </a:r>
          </a:p>
          <a:p>
            <a:pPr lvl="1"/>
            <a:r>
              <a:rPr lang="en-US" sz="2000" dirty="0"/>
              <a:t>Budget detail schedules 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945219" y="759663"/>
            <a:ext cx="5742516" cy="412749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Budget Basics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62252" y="0"/>
            <a:ext cx="1129748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44905336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Budget Awards </a:t>
            </a:r>
            <a:endParaRPr lang="en-US" dirty="0">
              <a:solidFill>
                <a:srgbClr val="C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" name="Content Placeholder 4" descr="A close up of a certificate&#10;&#10;Description automatically generated">
            <a:extLst>
              <a:ext uri="{FF2B5EF4-FFF2-40B4-BE49-F238E27FC236}">
                <a16:creationId xmlns:a16="http://schemas.microsoft.com/office/drawing/2014/main" id="{BE95EB6B-BE2F-2747-5ED6-9AB94D867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78" y="2142117"/>
            <a:ext cx="4662147" cy="4349035"/>
          </a:xfrm>
          <a:prstGeom prst="rect">
            <a:avLst/>
          </a:prstGeom>
        </p:spPr>
      </p:pic>
      <p:pic>
        <p:nvPicPr>
          <p:cNvPr id="4" name="Content Placeholder 4" descr="A blue and white certificate with a gold seal&#10;&#10;Description automatically generated">
            <a:extLst>
              <a:ext uri="{FF2B5EF4-FFF2-40B4-BE49-F238E27FC236}">
                <a16:creationId xmlns:a16="http://schemas.microsoft.com/office/drawing/2014/main" id="{4601454A-F184-905E-5A23-BA9947A2C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569" y="2172539"/>
            <a:ext cx="51869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54537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945219" y="759663"/>
            <a:ext cx="5742516" cy="412749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Budget Timelines</a:t>
            </a:r>
          </a:p>
        </p:txBody>
      </p:sp>
      <p:sp>
        <p:nvSpPr>
          <p:cNvPr id="6" name="Rectangle 5"/>
          <p:cNvSpPr/>
          <p:nvPr/>
        </p:nvSpPr>
        <p:spPr>
          <a:xfrm>
            <a:off x="8578851" y="0"/>
            <a:ext cx="3613149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730" y="0"/>
            <a:ext cx="3705270" cy="6858000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1F5C57C-339D-0D47-B61B-D52DDBE49D4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9450" y="2436813"/>
          <a:ext cx="7407275" cy="4194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25694188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319531"/>
            <a:ext cx="11982715" cy="3541623"/>
          </a:xfrm>
        </p:spPr>
        <p:txBody>
          <a:bodyPr/>
          <a:lstStyle/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97565"/>
            <a:ext cx="9223513" cy="988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4000" dirty="0"/>
              <a:t>Humboldt Calendar</a:t>
            </a:r>
            <a:endParaRPr lang="en-US" sz="4000" dirty="0">
              <a:solidFill>
                <a:srgbClr val="C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6989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Content Placeholder 4" descr="A table of a meeting&#10;&#10;Description automatically generated with medium confidence">
            <a:extLst>
              <a:ext uri="{FF2B5EF4-FFF2-40B4-BE49-F238E27FC236}">
                <a16:creationId xmlns:a16="http://schemas.microsoft.com/office/drawing/2014/main" id="{E6E6E0EF-1EBF-10ED-DBA9-D2910147D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090" y="233736"/>
            <a:ext cx="4944537" cy="6226699"/>
          </a:xfrm>
          <a:prstGeom prst="rect">
            <a:avLst/>
          </a:prstGeom>
        </p:spPr>
      </p:pic>
      <p:pic>
        <p:nvPicPr>
          <p:cNvPr id="6" name="Picture 1" descr="Sonoma Jessica Wood back of sign.jpg">
            <a:extLst>
              <a:ext uri="{FF2B5EF4-FFF2-40B4-BE49-F238E27FC236}">
                <a16:creationId xmlns:a16="http://schemas.microsoft.com/office/drawing/2014/main" id="{3C2025AA-1F0A-3964-9F8D-B65DFE8979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9" t="3445" r="10672"/>
          <a:stretch>
            <a:fillRect/>
          </a:stretch>
        </p:blipFill>
        <p:spPr bwMode="auto">
          <a:xfrm>
            <a:off x="1070062" y="2421931"/>
            <a:ext cx="3625849" cy="361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588375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{A9F52686-435B-C048-9DAD-192712968E5A}tf16401369</Template>
  <TotalTime>1575</TotalTime>
  <Words>684</Words>
  <Application>Microsoft Office PowerPoint</Application>
  <PresentationFormat>Widescreen</PresentationFormat>
  <Paragraphs>155</Paragraphs>
  <Slides>45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Arial Rounded MT Bold</vt:lpstr>
      <vt:lpstr>Calibri</vt:lpstr>
      <vt:lpstr>Calibri Light</vt:lpstr>
      <vt:lpstr>Office Theme</vt:lpstr>
      <vt:lpstr>BUDGET  101</vt:lpstr>
      <vt:lpstr>Goal for today</vt:lpstr>
      <vt:lpstr>As an advocate, what do I want to know about the budget?</vt:lpstr>
      <vt:lpstr>General thoughts- Attitudes</vt:lpstr>
      <vt:lpstr>Budgets -just like your checkbook</vt:lpstr>
      <vt:lpstr>Budget Basics </vt:lpstr>
      <vt:lpstr>Budget Awards </vt:lpstr>
      <vt:lpstr>Budget Timelines</vt:lpstr>
      <vt:lpstr>Humboldt Calendar</vt:lpstr>
      <vt:lpstr>Santa Maria Calendar</vt:lpstr>
      <vt:lpstr>When/How to insert yourself?</vt:lpstr>
      <vt:lpstr>Budgets are based on Funds -Humboldt</vt:lpstr>
      <vt:lpstr>Budget Transmittal Letter/Summary</vt:lpstr>
      <vt:lpstr>San Mateo County</vt:lpstr>
      <vt:lpstr>San Mateo County</vt:lpstr>
      <vt:lpstr>Alameda County</vt:lpstr>
      <vt:lpstr>Alameda County</vt:lpstr>
      <vt:lpstr>San Mateo</vt:lpstr>
      <vt:lpstr>San Mateo</vt:lpstr>
      <vt:lpstr>Alameda County</vt:lpstr>
      <vt:lpstr>Sonoma County</vt:lpstr>
      <vt:lpstr>Humboldt</vt:lpstr>
      <vt:lpstr>Budget Summary Schedules</vt:lpstr>
      <vt:lpstr>Alameda County All Funds</vt:lpstr>
      <vt:lpstr>Alameda County All Funds</vt:lpstr>
      <vt:lpstr>Alameda County General Fund</vt:lpstr>
      <vt:lpstr>Alameda County General Fund</vt:lpstr>
      <vt:lpstr>Alameda County Discretionary Revenue</vt:lpstr>
      <vt:lpstr>Alameda County Discretionary Spending</vt:lpstr>
      <vt:lpstr>Humboldt County Revenues </vt:lpstr>
      <vt:lpstr>Humboldt County Spending</vt:lpstr>
      <vt:lpstr>Humboldt County Revenues State Controller Schedule 6</vt:lpstr>
      <vt:lpstr>Santa Maria Revenues</vt:lpstr>
      <vt:lpstr>Santa Maria Spending by Function</vt:lpstr>
      <vt:lpstr>Santa Maria Spending by Department</vt:lpstr>
      <vt:lpstr>Santa Maria Tax Revenues</vt:lpstr>
      <vt:lpstr>Marin County Net County Costs</vt:lpstr>
      <vt:lpstr>Other Things To Think About</vt:lpstr>
      <vt:lpstr>ASSESSING THE BUDGET LANDSCAPE</vt:lpstr>
      <vt:lpstr>Fund Balances/reserves</vt:lpstr>
      <vt:lpstr>San Mateo County Reserves</vt:lpstr>
      <vt:lpstr>Alameda County Children’s Services</vt:lpstr>
      <vt:lpstr>Alameda County Children’s Spending</vt:lpstr>
      <vt:lpstr>First year start-up Budget Issues</vt:lpstr>
      <vt:lpstr>Pension  (and Retiree Health Benefits)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Harrington</dc:creator>
  <cp:lastModifiedBy>Margaret Brodkin</cp:lastModifiedBy>
  <cp:revision>6</cp:revision>
  <dcterms:created xsi:type="dcterms:W3CDTF">2023-12-05T21:23:17Z</dcterms:created>
  <dcterms:modified xsi:type="dcterms:W3CDTF">2023-12-08T21:49:48Z</dcterms:modified>
</cp:coreProperties>
</file>